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4"/>
  </p:notesMasterIdLst>
  <p:sldIdLst>
    <p:sldId id="842" r:id="rId2"/>
    <p:sldId id="1045" r:id="rId3"/>
    <p:sldId id="1032" r:id="rId4"/>
    <p:sldId id="685" r:id="rId5"/>
    <p:sldId id="1125" r:id="rId6"/>
    <p:sldId id="1141" r:id="rId7"/>
    <p:sldId id="1026" r:id="rId8"/>
    <p:sldId id="848" r:id="rId9"/>
    <p:sldId id="849" r:id="rId10"/>
    <p:sldId id="932" r:id="rId11"/>
    <p:sldId id="934" r:id="rId12"/>
    <p:sldId id="935" r:id="rId13"/>
    <p:sldId id="936" r:id="rId14"/>
    <p:sldId id="938" r:id="rId15"/>
    <p:sldId id="939" r:id="rId16"/>
    <p:sldId id="1058" r:id="rId17"/>
    <p:sldId id="1052" r:id="rId18"/>
    <p:sldId id="941" r:id="rId19"/>
    <p:sldId id="1170" r:id="rId20"/>
    <p:sldId id="856" r:id="rId21"/>
    <p:sldId id="942" r:id="rId22"/>
    <p:sldId id="943" r:id="rId23"/>
    <p:sldId id="944" r:id="rId24"/>
    <p:sldId id="1059" r:id="rId25"/>
    <p:sldId id="1055" r:id="rId26"/>
    <p:sldId id="1056" r:id="rId27"/>
    <p:sldId id="945" r:id="rId28"/>
    <p:sldId id="951" r:id="rId29"/>
    <p:sldId id="946" r:id="rId30"/>
    <p:sldId id="947" r:id="rId31"/>
    <p:sldId id="948" r:id="rId32"/>
    <p:sldId id="949" r:id="rId33"/>
    <p:sldId id="950" r:id="rId34"/>
    <p:sldId id="952" r:id="rId35"/>
    <p:sldId id="953" r:id="rId36"/>
    <p:sldId id="954" r:id="rId37"/>
    <p:sldId id="955" r:id="rId38"/>
    <p:sldId id="956" r:id="rId39"/>
    <p:sldId id="974" r:id="rId40"/>
    <p:sldId id="1185" r:id="rId41"/>
    <p:sldId id="1186" r:id="rId42"/>
    <p:sldId id="1187" r:id="rId43"/>
  </p:sldIdLst>
  <p:sldSz cx="9144000" cy="5143500" type="screen16x9"/>
  <p:notesSz cx="6858000" cy="9144000"/>
  <p:defaultTextStyle>
    <a:defPPr>
      <a:defRPr lang="en-US"/>
    </a:defPPr>
    <a:lvl1pPr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1pPr>
    <a:lvl2pPr marL="4572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2pPr>
    <a:lvl3pPr marL="9144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3pPr>
    <a:lvl4pPr marL="13716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4pPr>
    <a:lvl5pPr marL="18288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5pPr>
    <a:lvl6pPr marL="22860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6pPr>
    <a:lvl7pPr marL="27432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7pPr>
    <a:lvl8pPr marL="32004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8pPr>
    <a:lvl9pPr marL="36576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9pPr>
  </p:defaultTextStyle>
  <p:extLst>
    <p:ext uri="{EFAFB233-063F-42B5-8137-9DF3F51BA10A}">
      <p15:sldGuideLst xmlns:p15="http://schemas.microsoft.com/office/powerpoint/2012/main">
        <p15:guide id="1" orient="horz" pos="2628">
          <p15:clr>
            <a:srgbClr val="A4A3A4"/>
          </p15:clr>
        </p15:guide>
        <p15:guide id="2" pos="3024">
          <p15:clr>
            <a:srgbClr val="A4A3A4"/>
          </p15:clr>
        </p15:guide>
        <p15:guide id="3"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245"/>
    <a:srgbClr val="000000"/>
    <a:srgbClr val="576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92168" autoAdjust="0"/>
  </p:normalViewPr>
  <p:slideViewPr>
    <p:cSldViewPr>
      <p:cViewPr varScale="1">
        <p:scale>
          <a:sx n="92" d="100"/>
          <a:sy n="92" d="100"/>
        </p:scale>
        <p:origin x="618" y="90"/>
      </p:cViewPr>
      <p:guideLst>
        <p:guide orient="horz" pos="2628"/>
        <p:guide pos="3024"/>
        <p:guide pos="576"/>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42.xml"/><Relationship Id="rId4"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07"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7109"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11"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7057E57-194B-F24E-B7A0-C028589A8B27}" type="slidenum">
              <a:rPr lang="en-US"/>
              <a:pPr/>
              <a:t>‹#›</a:t>
            </a:fld>
            <a:endParaRPr lang="en-US"/>
          </a:p>
        </p:txBody>
      </p:sp>
    </p:spTree>
    <p:extLst>
      <p:ext uri="{BB962C8B-B14F-4D97-AF65-F5344CB8AC3E}">
        <p14:creationId xmlns:p14="http://schemas.microsoft.com/office/powerpoint/2010/main" val="253727882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Neue Light" pitchFamily="1" charset="0"/>
        <a:ea typeface="+mn-ea"/>
        <a:cs typeface="+mn-cs"/>
      </a:defRPr>
    </a:lvl1pPr>
    <a:lvl2pPr marL="4572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ECC8DC15-CCAD-0020-353B-CBA485526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6E0DFCB-9701-4CE1-926F-61B205AFF1D8}" type="slidenum">
              <a:rPr lang="en-US" altLang="en-US" b="0"/>
              <a:pPr/>
              <a:t>1</a:t>
            </a:fld>
            <a:endParaRPr lang="en-US" altLang="en-US" b="0"/>
          </a:p>
        </p:txBody>
      </p:sp>
      <p:sp>
        <p:nvSpPr>
          <p:cNvPr id="152579" name="Rectangle 2">
            <a:extLst>
              <a:ext uri="{FF2B5EF4-FFF2-40B4-BE49-F238E27FC236}">
                <a16:creationId xmlns:a16="http://schemas.microsoft.com/office/drawing/2014/main" id="{873C949C-E483-CF34-3D0B-F235A7A3A296}"/>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069A123D-E7AC-CE85-16BF-2C607BCBE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are here to help you realize life’s potential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F5B3E50B-9261-392D-E91B-25398FF8B2E7}"/>
              </a:ext>
            </a:extLst>
          </p:cNvPr>
          <p:cNvSpPr>
            <a:spLocks noGrp="1" noRot="1" noChangeAspect="1" noChangeArrowheads="1" noTextEdit="1"/>
          </p:cNvSpPr>
          <p:nvPr>
            <p:ph type="sldImg"/>
          </p:nvPr>
        </p:nvSpPr>
        <p:spPr>
          <a:ln/>
        </p:spPr>
      </p:sp>
      <p:sp>
        <p:nvSpPr>
          <p:cNvPr id="207875" name="Rectangle 3">
            <a:extLst>
              <a:ext uri="{FF2B5EF4-FFF2-40B4-BE49-F238E27FC236}">
                <a16:creationId xmlns:a16="http://schemas.microsoft.com/office/drawing/2014/main" id="{7CD425B9-7D44-0ED3-3770-E613AB7AE2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ct val="0"/>
              </a:spcBef>
            </a:pPr>
            <a:r>
              <a:rPr lang="en-US" altLang="en-US" b="1">
                <a:solidFill>
                  <a:srgbClr val="196565"/>
                </a:solidFill>
                <a:latin typeface="Arial" panose="020B0604020202020204" pitchFamily="34" charset="0"/>
              </a:rPr>
              <a:t>The Turning Point</a:t>
            </a:r>
          </a:p>
          <a:p>
            <a:pPr>
              <a:spcBef>
                <a:spcPct val="0"/>
              </a:spcBef>
            </a:pPr>
            <a:r>
              <a:rPr lang="en-US" altLang="en-US">
                <a:solidFill>
                  <a:srgbClr val="000000"/>
                </a:solidFill>
                <a:latin typeface="Arial" panose="020B0604020202020204" pitchFamily="34" charset="0"/>
              </a:rPr>
              <a:t>Before we accept Christ, we are all moving along the path toward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destruction. Some are farther along the road than others. Christians are people who have come to the reality that we are the problem and that we are in need of God</a:t>
            </a:r>
            <a:r>
              <a:rPr lang="en-US" altLang="en-US">
                <a:solidFill>
                  <a:srgbClr val="000000"/>
                </a:solidFill>
              </a:rPr>
              <a:t>’</a:t>
            </a:r>
            <a:r>
              <a:rPr lang="en-US" altLang="en-US">
                <a:solidFill>
                  <a:srgbClr val="000000"/>
                </a:solidFill>
                <a:latin typeface="Arial" panose="020B0604020202020204" pitchFamily="34" charset="0"/>
              </a:rPr>
              <a:t>s grace to help us find our purpose for living. When we ask Jesus Christ to come into our lives and be our Lord, we die to our old lives, repent (or turn) and begin to follow God. This is when we embark on the narrow road that leads to eternal life. </a:t>
            </a:r>
          </a:p>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862D7FFE-6038-85E8-B923-9F4A61080035}"/>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02E565D0-F5A2-6D19-A741-75972E3138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ts val="900"/>
              </a:spcBef>
            </a:pPr>
            <a:r>
              <a:rPr lang="en-US" altLang="en-US" b="1">
                <a:solidFill>
                  <a:srgbClr val="196565"/>
                </a:solidFill>
                <a:latin typeface="Arial" panose="020B0604020202020204" pitchFamily="34" charset="0"/>
              </a:rPr>
              <a:t>The New </a:t>
            </a:r>
            <a:r>
              <a:rPr lang="en-US" altLang="en-US" b="1">
                <a:solidFill>
                  <a:srgbClr val="196565"/>
                </a:solidFill>
              </a:rPr>
              <a:t>“</a:t>
            </a:r>
            <a:r>
              <a:rPr lang="en-US" altLang="en-US" b="1">
                <a:solidFill>
                  <a:srgbClr val="196565"/>
                </a:solidFill>
                <a:latin typeface="Arial" panose="020B0604020202020204" pitchFamily="34" charset="0"/>
              </a:rPr>
              <a:t>Way</a:t>
            </a:r>
            <a:r>
              <a:rPr lang="en-US" altLang="en-US" b="1">
                <a:solidFill>
                  <a:srgbClr val="196565"/>
                </a:solidFill>
              </a:rPr>
              <a:t>”</a:t>
            </a:r>
            <a:endParaRPr lang="en-US" altLang="en-US">
              <a:solidFill>
                <a:srgbClr val="196565"/>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Once we have received God</a:t>
            </a:r>
            <a:r>
              <a:rPr lang="en-US" altLang="en-US">
                <a:solidFill>
                  <a:srgbClr val="000000"/>
                </a:solidFill>
              </a:rPr>
              <a:t>’</a:t>
            </a:r>
            <a:r>
              <a:rPr lang="en-US" altLang="en-US">
                <a:solidFill>
                  <a:srgbClr val="000000"/>
                </a:solidFill>
                <a:latin typeface="Arial" panose="020B0604020202020204" pitchFamily="34" charset="0"/>
              </a:rPr>
              <a:t>s free gift of grace, God shuts the door on our old destiny, and begins His transformation process. We all bring in our fair share of baggage that needs to be discarded over time. The good news is that we have an example in Jesus of how to live our lives. The key is to study His life of love and follow in His footsteps. We can study the way He lived and loved and went through life and replicate that </a:t>
            </a:r>
            <a:r>
              <a:rPr lang="en-US" altLang="en-US">
                <a:solidFill>
                  <a:srgbClr val="000000"/>
                </a:solidFill>
              </a:rPr>
              <a:t>“</a:t>
            </a:r>
            <a:r>
              <a:rPr lang="en-US" altLang="en-US">
                <a:solidFill>
                  <a:srgbClr val="000000"/>
                </a:solidFill>
                <a:latin typeface="Arial" panose="020B0604020202020204" pitchFamily="34" charset="0"/>
              </a:rPr>
              <a:t>way,</a:t>
            </a:r>
            <a:r>
              <a:rPr lang="en-US" altLang="en-US">
                <a:solidFill>
                  <a:srgbClr val="000000"/>
                </a:solidFill>
              </a:rPr>
              <a:t>”</a:t>
            </a:r>
            <a:r>
              <a:rPr lang="en-US" altLang="en-US">
                <a:solidFill>
                  <a:srgbClr val="000000"/>
                </a:solidFill>
                <a:latin typeface="Arial" panose="020B0604020202020204" pitchFamily="34" charset="0"/>
              </a:rPr>
              <a:t> and experience more abundant life as we do so.</a:t>
            </a:r>
          </a:p>
          <a:p>
            <a:pPr lvl="1">
              <a:spcBef>
                <a:spcPct val="0"/>
              </a:spcBef>
            </a:pPr>
            <a:endParaRPr lang="en-US" altLang="en-US" b="1">
              <a:solidFill>
                <a:srgbClr val="196565"/>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C9355EFB-F9AD-9140-0413-0A02FE9045B9}"/>
              </a:ext>
            </a:extLst>
          </p:cNvPr>
          <p:cNvSpPr>
            <a:spLocks noGrp="1" noRot="1" noChangeAspect="1" noChangeArrowheads="1" noTextEdit="1"/>
          </p:cNvSpPr>
          <p:nvPr>
            <p:ph type="sldImg"/>
          </p:nvPr>
        </p:nvSpPr>
        <p:spPr>
          <a:ln/>
        </p:spPr>
      </p:sp>
      <p:sp>
        <p:nvSpPr>
          <p:cNvPr id="209923" name="Rectangle 3">
            <a:extLst>
              <a:ext uri="{FF2B5EF4-FFF2-40B4-BE49-F238E27FC236}">
                <a16:creationId xmlns:a16="http://schemas.microsoft.com/office/drawing/2014/main" id="{BAC405E5-9FA4-6850-2E8F-5372B22977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spcBef>
                <a:spcPct val="0"/>
              </a:spcBef>
            </a:pPr>
            <a:r>
              <a:rPr lang="en-US" altLang="en-US" b="1">
                <a:solidFill>
                  <a:srgbClr val="196565"/>
                </a:solidFill>
                <a:latin typeface="Arial" panose="020B0604020202020204" pitchFamily="34" charset="0"/>
              </a:rPr>
              <a:t>The Role of the Church</a:t>
            </a:r>
            <a:endParaRPr lang="en-US" altLang="en-US">
              <a:solidFill>
                <a:srgbClr val="196565"/>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On the journey, off-ramps (our own baggage and the influence of the evil one) exist that we may be tempted to take. The love and nurture of the church can help bring us back to God and strengthen our resolve.</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The evil one loves to get us to try to do it all on our own because when we</a:t>
            </a:r>
            <a:r>
              <a:rPr lang="en-US" altLang="en-US">
                <a:solidFill>
                  <a:srgbClr val="000000"/>
                </a:solidFill>
              </a:rPr>
              <a:t>’</a:t>
            </a:r>
            <a:r>
              <a:rPr lang="en-US" altLang="en-US">
                <a:solidFill>
                  <a:srgbClr val="000000"/>
                </a:solidFill>
                <a:latin typeface="Arial" panose="020B0604020202020204" pitchFamily="34" charset="0"/>
              </a:rPr>
              <a:t>re isolated it</a:t>
            </a:r>
            <a:r>
              <a:rPr lang="en-US" altLang="en-US">
                <a:solidFill>
                  <a:srgbClr val="000000"/>
                </a:solidFill>
              </a:rPr>
              <a:t>’</a:t>
            </a:r>
            <a:r>
              <a:rPr lang="en-US" altLang="en-US">
                <a:solidFill>
                  <a:srgbClr val="000000"/>
                </a:solidFill>
                <a:latin typeface="Arial" panose="020B0604020202020204" pitchFamily="34" charset="0"/>
              </a:rPr>
              <a:t>s easier to get us to choose an off-ramp. The good news is that God tells us that whenever two or three are gathered in His name, we have the power to resist the temptations of the evil one. The community of faith is the essence of this kind of corporate support.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As God uses His Church to mature us, our lives will begin to look more and more like the life of Jesus. In order to experience transformation we need to submit ourselves to the Church and to this process.</a:t>
            </a:r>
          </a:p>
          <a:p>
            <a:endParaRPr lang="en-US" altLang="en-US"/>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F8219415-2621-08CC-9889-7FCA49BAA69C}"/>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B86B686C-8343-E210-588C-4134CECC0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a:spcBef>
                <a:spcPct val="0"/>
              </a:spcBef>
            </a:pPr>
            <a:r>
              <a:rPr lang="en-US" altLang="en-US">
                <a:solidFill>
                  <a:srgbClr val="65B24C"/>
                </a:solidFill>
                <a:latin typeface="Arial" panose="020B0604020202020204" pitchFamily="34" charset="0"/>
              </a:rPr>
              <a:t>Cycle of Renewal - This cycle is best done in the context of Covenant Community!</a:t>
            </a:r>
          </a:p>
          <a:p>
            <a:pPr lvl="2">
              <a:spcBef>
                <a:spcPct val="0"/>
              </a:spcBef>
            </a:pPr>
            <a:endParaRPr lang="en-US" altLang="en-US">
              <a:solidFill>
                <a:srgbClr val="65B24C"/>
              </a:solidFill>
              <a:latin typeface="Arial" panose="020B0604020202020204" pitchFamily="34" charset="0"/>
            </a:endParaRPr>
          </a:p>
          <a:p>
            <a:pPr lvl="2">
              <a:spcBef>
                <a:spcPct val="0"/>
              </a:spcBef>
            </a:pPr>
            <a:r>
              <a:rPr lang="en-US" altLang="en-US">
                <a:solidFill>
                  <a:srgbClr val="65B24C"/>
                </a:solidFill>
                <a:latin typeface="Arial" panose="020B0604020202020204" pitchFamily="34" charset="0"/>
              </a:rPr>
              <a:t>Revelation- </a:t>
            </a:r>
            <a:r>
              <a:rPr lang="en-US" altLang="en-US">
                <a:solidFill>
                  <a:srgbClr val="000000"/>
                </a:solidFill>
                <a:latin typeface="Arial" panose="020B0604020202020204" pitchFamily="34" charset="0"/>
              </a:rPr>
              <a:t>Revelation from God leads the process.</a:t>
            </a:r>
          </a:p>
          <a:p>
            <a:pPr>
              <a:spcBef>
                <a:spcPts val="600"/>
              </a:spcBef>
            </a:pPr>
            <a:endParaRPr lang="en-US" altLang="en-US">
              <a:solidFill>
                <a:srgbClr val="65B24C"/>
              </a:solidFill>
              <a:latin typeface="Arial" panose="020B0604020202020204" pitchFamily="34" charset="0"/>
            </a:endParaRPr>
          </a:p>
          <a:p>
            <a:pPr>
              <a:spcBef>
                <a:spcPts val="600"/>
              </a:spcBef>
            </a:pPr>
            <a:r>
              <a:rPr lang="en-US" altLang="en-US">
                <a:solidFill>
                  <a:srgbClr val="65B24C"/>
                </a:solidFill>
                <a:latin typeface="Arial" panose="020B0604020202020204" pitchFamily="34" charset="0"/>
              </a:rPr>
              <a:t>Reproof or Rebuke- </a:t>
            </a:r>
            <a:r>
              <a:rPr lang="en-US" altLang="en-US">
                <a:solidFill>
                  <a:srgbClr val="000000"/>
                </a:solidFill>
                <a:latin typeface="Arial" panose="020B0604020202020204" pitchFamily="34" charset="0"/>
              </a:rPr>
              <a:t>Reproof challenges our status quo. </a:t>
            </a:r>
          </a:p>
          <a:p>
            <a:pPr>
              <a:spcBef>
                <a:spcPts val="600"/>
              </a:spcBef>
            </a:pPr>
            <a:endParaRPr lang="en-US" altLang="en-US">
              <a:solidFill>
                <a:srgbClr val="65B24C"/>
              </a:solidFill>
              <a:latin typeface="Arial" panose="020B0604020202020204" pitchFamily="34" charset="0"/>
            </a:endParaRPr>
          </a:p>
          <a:p>
            <a:pPr>
              <a:spcBef>
                <a:spcPts val="600"/>
              </a:spcBef>
            </a:pPr>
            <a:r>
              <a:rPr lang="en-US" altLang="en-US">
                <a:solidFill>
                  <a:srgbClr val="65B24C"/>
                </a:solidFill>
                <a:latin typeface="Arial" panose="020B0604020202020204" pitchFamily="34" charset="0"/>
              </a:rPr>
              <a:t>Repentance - </a:t>
            </a:r>
            <a:r>
              <a:rPr lang="en-US" altLang="en-US">
                <a:solidFill>
                  <a:srgbClr val="000000"/>
                </a:solidFill>
                <a:latin typeface="Arial" panose="020B0604020202020204" pitchFamily="34" charset="0"/>
              </a:rPr>
              <a:t>We can either agree with God and turn (repent) or disagree and, in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essence, say </a:t>
            </a:r>
            <a:r>
              <a:rPr lang="en-US" altLang="en-US">
                <a:solidFill>
                  <a:srgbClr val="000000"/>
                </a:solidFill>
              </a:rPr>
              <a:t>“</a:t>
            </a:r>
            <a:r>
              <a:rPr lang="en-US" altLang="en-US">
                <a:solidFill>
                  <a:srgbClr val="000000"/>
                </a:solidFill>
                <a:latin typeface="Arial" panose="020B0604020202020204" pitchFamily="34" charset="0"/>
              </a:rPr>
              <a:t>No. I don</a:t>
            </a:r>
            <a:r>
              <a:rPr lang="en-US" altLang="en-US">
                <a:solidFill>
                  <a:srgbClr val="000000"/>
                </a:solidFill>
              </a:rPr>
              <a:t>’</a:t>
            </a:r>
            <a:r>
              <a:rPr lang="en-US" altLang="en-US">
                <a:solidFill>
                  <a:srgbClr val="000000"/>
                </a:solidFill>
                <a:latin typeface="Arial" panose="020B0604020202020204" pitchFamily="34" charset="0"/>
              </a:rPr>
              <a:t>t think you know better. I think I know better.</a:t>
            </a:r>
            <a:r>
              <a:rPr lang="en-US" altLang="en-US">
                <a:solidFill>
                  <a:srgbClr val="000000"/>
                </a:solidFill>
              </a:rPr>
              <a:t>”</a:t>
            </a:r>
            <a:r>
              <a:rPr lang="en-US" altLang="en-US">
                <a:solidFill>
                  <a:srgbClr val="000000"/>
                </a:solidFill>
                <a:latin typeface="Arial" panose="020B0604020202020204" pitchFamily="34" charset="0"/>
              </a:rPr>
              <a:t> Sometimes God sends more revelation. </a:t>
            </a:r>
          </a:p>
          <a:p>
            <a:pPr>
              <a:spcBef>
                <a:spcPts val="600"/>
              </a:spcBef>
            </a:pPr>
            <a:endParaRPr lang="en-US" altLang="en-US">
              <a:solidFill>
                <a:srgbClr val="65B24C"/>
              </a:solidFill>
              <a:latin typeface="Arial" panose="020B0604020202020204" pitchFamily="34" charset="0"/>
            </a:endParaRPr>
          </a:p>
          <a:p>
            <a:pPr>
              <a:spcBef>
                <a:spcPts val="600"/>
              </a:spcBef>
            </a:pPr>
            <a:r>
              <a:rPr lang="en-US" altLang="en-US">
                <a:solidFill>
                  <a:srgbClr val="65B24C"/>
                </a:solidFill>
                <a:latin typeface="Arial" panose="020B0604020202020204" pitchFamily="34" charset="0"/>
              </a:rPr>
              <a:t>Correction - </a:t>
            </a:r>
            <a:r>
              <a:rPr lang="en-US" altLang="en-US">
                <a:solidFill>
                  <a:srgbClr val="000000"/>
                </a:solidFill>
                <a:latin typeface="Arial" panose="020B0604020202020204" pitchFamily="34" charset="0"/>
              </a:rPr>
              <a:t>This decision to change is followed by figuring out the appropriate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corrections needed. The Biblical term here is actually a forensic term for resetting a bone.</a:t>
            </a:r>
          </a:p>
          <a:p>
            <a:pPr>
              <a:spcBef>
                <a:spcPts val="600"/>
              </a:spcBef>
            </a:pPr>
            <a:endParaRPr lang="en-US" altLang="en-US">
              <a:solidFill>
                <a:srgbClr val="65B24C"/>
              </a:solidFill>
              <a:latin typeface="Arial" panose="020B0604020202020204" pitchFamily="34" charset="0"/>
            </a:endParaRPr>
          </a:p>
          <a:p>
            <a:pPr>
              <a:spcBef>
                <a:spcPts val="600"/>
              </a:spcBef>
            </a:pPr>
            <a:r>
              <a:rPr lang="en-US" altLang="en-US">
                <a:solidFill>
                  <a:srgbClr val="65B24C"/>
                </a:solidFill>
                <a:latin typeface="Arial" panose="020B0604020202020204" pitchFamily="34" charset="0"/>
              </a:rPr>
              <a:t>Restitution - </a:t>
            </a:r>
            <a:r>
              <a:rPr lang="en-US" altLang="en-US">
                <a:solidFill>
                  <a:srgbClr val="000000"/>
                </a:solidFill>
                <a:latin typeface="Arial" panose="020B0604020202020204" pitchFamily="34" charset="0"/>
              </a:rPr>
              <a:t>We make restitution for our sins by asking for forgiveness from those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we have sinned against and behaving in accordance with the new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directional correction. The process is short-circuited if you don</a:t>
            </a:r>
            <a:r>
              <a:rPr lang="en-US" altLang="en-US">
                <a:solidFill>
                  <a:srgbClr val="000000"/>
                </a:solidFill>
              </a:rPr>
              <a:t>’</a:t>
            </a:r>
            <a:r>
              <a:rPr lang="en-US" altLang="en-US">
                <a:solidFill>
                  <a:srgbClr val="000000"/>
                </a:solidFill>
                <a:latin typeface="Arial" panose="020B0604020202020204" pitchFamily="34" charset="0"/>
              </a:rPr>
              <a:t>t submit yourself to community. </a:t>
            </a:r>
          </a:p>
          <a:p>
            <a:pPr>
              <a:spcBef>
                <a:spcPts val="600"/>
              </a:spcBef>
            </a:pPr>
            <a:endParaRPr lang="en-US" altLang="en-US">
              <a:solidFill>
                <a:srgbClr val="65B24C"/>
              </a:solidFill>
              <a:latin typeface="Arial" panose="020B0604020202020204" pitchFamily="34" charset="0"/>
            </a:endParaRPr>
          </a:p>
          <a:p>
            <a:pPr>
              <a:spcBef>
                <a:spcPts val="600"/>
              </a:spcBef>
            </a:pPr>
            <a:r>
              <a:rPr lang="en-US" altLang="en-US">
                <a:solidFill>
                  <a:srgbClr val="65B24C"/>
                </a:solidFill>
                <a:latin typeface="Arial" panose="020B0604020202020204" pitchFamily="34" charset="0"/>
              </a:rPr>
              <a:t>Trained in Righteousness - </a:t>
            </a:r>
            <a:r>
              <a:rPr lang="en-US" altLang="en-US">
                <a:solidFill>
                  <a:srgbClr val="000000"/>
                </a:solidFill>
                <a:latin typeface="Arial" panose="020B0604020202020204" pitchFamily="34" charset="0"/>
              </a:rPr>
              <a:t>Healing comes as part of your being Trained in Righteousness, which is a main goal of the faith. </a:t>
            </a:r>
          </a:p>
          <a:p>
            <a:pPr>
              <a:spcBef>
                <a:spcPts val="600"/>
              </a:spcBef>
            </a:pPr>
            <a:r>
              <a:rPr lang="en-US" altLang="en-US">
                <a:solidFill>
                  <a:srgbClr val="000000"/>
                </a:solidFill>
                <a:latin typeface="Arial" panose="020B0604020202020204" pitchFamily="34" charset="0"/>
              </a:rPr>
              <a:t>Without training we will drift a totally different way: toward selfishness and decline. Once you get a taste of God</a:t>
            </a:r>
            <a:r>
              <a:rPr lang="en-US" altLang="en-US">
                <a:solidFill>
                  <a:srgbClr val="000000"/>
                </a:solidFill>
              </a:rPr>
              <a:t>’</a:t>
            </a:r>
            <a:r>
              <a:rPr lang="en-US" altLang="en-US">
                <a:solidFill>
                  <a:srgbClr val="000000"/>
                </a:solidFill>
                <a:latin typeface="Arial" panose="020B0604020202020204" pitchFamily="34" charset="0"/>
              </a:rPr>
              <a:t>s training, you</a:t>
            </a:r>
            <a:r>
              <a:rPr lang="en-US" altLang="en-US">
                <a:solidFill>
                  <a:srgbClr val="000000"/>
                </a:solidFill>
              </a:rPr>
              <a:t>’</a:t>
            </a:r>
            <a:r>
              <a:rPr lang="en-US" altLang="en-US">
                <a:solidFill>
                  <a:srgbClr val="000000"/>
                </a:solidFill>
                <a:latin typeface="Arial" panose="020B0604020202020204" pitchFamily="34" charset="0"/>
              </a:rPr>
              <a:t>ll desire it more and more.</a:t>
            </a: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F00DEEBA-C2C0-4616-D0D1-2A9BA3C987F5}"/>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CF06453B-2EAD-F5A8-04AD-436F8C657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Arial" panose="020B0604020202020204" pitchFamily="34" charset="0"/>
              </a:rPr>
              <a:t>We go through several cycles of renewal as God grows us up in Him.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We grow in our ability to experience and express love - this is the marker of our maturity in faith. All along the way, our growth process will be opposed by the evil one and his influence in the world, so we should be prepared for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a battle!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But it is a battle for which God both prepares and equips us.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I like to describe it as a helical process of growth and renewal.</a:t>
            </a:r>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F5D0B2A0-7402-0DF8-D9EE-6DA6EEFFB79C}"/>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ED35D2C0-45CD-81AA-FBD5-46598A0921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Put together with the church framing up and helping us walk the road of life together!  </a:t>
            </a:r>
          </a:p>
          <a:p>
            <a:endParaRPr lang="en-US" altLang="en-US"/>
          </a:p>
          <a:p>
            <a:r>
              <a:rPr lang="en-US" altLang="en-US"/>
              <a:t>This is when our lives move from Black and White to Color! </a:t>
            </a:r>
          </a:p>
        </p:txBody>
      </p:sp>
    </p:spTree>
    <p:extLst>
      <p:ext uri="{BB962C8B-B14F-4D97-AF65-F5344CB8AC3E}">
        <p14:creationId xmlns:p14="http://schemas.microsoft.com/office/powerpoint/2010/main" val="301786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DD6C6DE0-EE21-D465-8AE4-9A15403FD00C}"/>
              </a:ext>
            </a:extLst>
          </p:cNvPr>
          <p:cNvSpPr>
            <a:spLocks noGrp="1" noRot="1" noChangeAspect="1" noTextEdit="1"/>
          </p:cNvSpPr>
          <p:nvPr>
            <p:ph type="sldImg"/>
          </p:nvPr>
        </p:nvSpPr>
        <p:spPr>
          <a:ln/>
        </p:spPr>
      </p:sp>
      <p:sp>
        <p:nvSpPr>
          <p:cNvPr id="214019" name="Notes Placeholder 2">
            <a:extLst>
              <a:ext uri="{FF2B5EF4-FFF2-40B4-BE49-F238E27FC236}">
                <a16:creationId xmlns:a16="http://schemas.microsoft.com/office/drawing/2014/main" id="{EC1B4844-C2CB-517B-3195-E92FA4EB4B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Law 10 - </a:t>
            </a:r>
            <a:r>
              <a:rPr lang="en-US" altLang="en-US">
                <a:solidFill>
                  <a:srgbClr val="7B9569"/>
                </a:solidFill>
              </a:rPr>
              <a:t>The Law of Attitude</a:t>
            </a:r>
          </a:p>
          <a:p>
            <a:pPr>
              <a:buFont typeface="Times" panose="02020603050405020304" pitchFamily="18" charset="0"/>
              <a:buNone/>
            </a:pPr>
            <a:r>
              <a:rPr lang="en-US" altLang="en-US"/>
              <a:t>Choosing Godly Attitudes brings focus </a:t>
            </a:r>
          </a:p>
          <a:p>
            <a:pPr>
              <a:spcBef>
                <a:spcPct val="0"/>
              </a:spcBef>
              <a:buFont typeface="Times" panose="02020603050405020304" pitchFamily="18" charset="0"/>
              <a:buNone/>
            </a:pPr>
            <a:r>
              <a:rPr lang="en-US" altLang="en-US"/>
              <a:t>to the journey of transformation and </a:t>
            </a:r>
          </a:p>
          <a:p>
            <a:pPr>
              <a:spcBef>
                <a:spcPct val="0"/>
              </a:spcBef>
              <a:buFont typeface="Times" panose="02020603050405020304" pitchFamily="18" charset="0"/>
              <a:buNone/>
            </a:pPr>
            <a:r>
              <a:rPr lang="en-US" altLang="en-US"/>
              <a:t>prepares us to experience and express </a:t>
            </a:r>
          </a:p>
          <a:p>
            <a:pPr>
              <a:spcBef>
                <a:spcPct val="0"/>
              </a:spcBef>
              <a:buFont typeface="Times" panose="02020603050405020304" pitchFamily="18" charset="0"/>
              <a:buNone/>
            </a:pPr>
            <a:r>
              <a:rPr lang="en-US" altLang="en-US"/>
              <a:t>love abundantly in any situation.</a:t>
            </a:r>
          </a:p>
          <a:p>
            <a:pPr>
              <a:spcBef>
                <a:spcPct val="0"/>
              </a:spcBef>
              <a:buFont typeface="Times" panose="02020603050405020304" pitchFamily="18" charset="0"/>
              <a:buNone/>
            </a:pPr>
            <a:endParaRPr lang="en-US" altLang="en-US"/>
          </a:p>
          <a:p>
            <a:r>
              <a:rPr lang="en-US" altLang="en-US"/>
              <a:t>Attitudes are advanced decisions </a:t>
            </a:r>
            <a:br>
              <a:rPr lang="en-US" altLang="en-US"/>
            </a:br>
            <a:r>
              <a:rPr lang="en-US" altLang="en-US"/>
              <a:t>about how we are going to desire, </a:t>
            </a:r>
            <a:br>
              <a:rPr lang="en-US" altLang="en-US"/>
            </a:br>
            <a:r>
              <a:rPr lang="en-US" altLang="en-US"/>
              <a:t>feel, think and act.</a:t>
            </a:r>
          </a:p>
          <a:p>
            <a:endParaRPr lang="en-US" altLang="en-US"/>
          </a:p>
        </p:txBody>
      </p:sp>
      <p:sp>
        <p:nvSpPr>
          <p:cNvPr id="214020" name="Slide Number Placeholder 3">
            <a:extLst>
              <a:ext uri="{FF2B5EF4-FFF2-40B4-BE49-F238E27FC236}">
                <a16:creationId xmlns:a16="http://schemas.microsoft.com/office/drawing/2014/main" id="{3E3EE0B8-6E08-6573-E6BC-3A9A426516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3FED005C-F965-4E88-B9EB-7AA8B74AFC8D}" type="slidenum">
              <a:rPr lang="en-US" altLang="en-US" b="0"/>
              <a:pPr/>
              <a:t>18</a:t>
            </a:fld>
            <a:endParaRPr lang="en-US" altLang="en-US"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987289A-EACE-190C-F935-152BD8BBDCD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45EAD264-D006-95BD-9DBB-2B9D858A8512}"/>
              </a:ext>
            </a:extLst>
          </p:cNvPr>
          <p:cNvSpPr>
            <a:spLocks noGrp="1"/>
          </p:cNvSpPr>
          <p:nvPr>
            <p:ph type="body" idx="1"/>
          </p:nvPr>
        </p:nvSpPr>
        <p:spPr/>
        <p:txBody>
          <a:bodyPr>
            <a:normAutofit/>
          </a:bodyPr>
          <a:lstStyle/>
          <a:p>
            <a:pPr marL="114300" indent="-114300">
              <a:buFont typeface="Times" pitchFamily="1" charset="0"/>
              <a:buNone/>
              <a:defRPr/>
            </a:pPr>
            <a:r>
              <a:rPr lang="en-US" sz="2000" i="1" dirty="0">
                <a:solidFill>
                  <a:srgbClr val="7B9569"/>
                </a:solidFill>
              </a:rPr>
              <a:t> Philippians 2:1-6</a:t>
            </a:r>
          </a:p>
          <a:p>
            <a:pPr marL="114300" indent="-114300">
              <a:buFont typeface="Times" pitchFamily="1" charset="0"/>
              <a:buNone/>
              <a:defRPr/>
            </a:pPr>
            <a:r>
              <a:rPr lang="en-US" i="1" dirty="0"/>
              <a:t>“	If you have any encouragement from being united with Christ, if any comfort from his love, if any fellowship with the Spirit, if any tenderness and compassion, then make my joy complete by being like-minded, having the same love, being one in spirit and purpose. </a:t>
            </a:r>
            <a:r>
              <a:rPr lang="en-US" dirty="0"/>
              <a:t>(Grace)</a:t>
            </a:r>
            <a:r>
              <a:rPr lang="en-US" i="1" dirty="0"/>
              <a:t> </a:t>
            </a:r>
          </a:p>
          <a:p>
            <a:pPr marL="114300" indent="-114300">
              <a:buFont typeface="Times" pitchFamily="1" charset="0"/>
              <a:buNone/>
              <a:defRPr/>
            </a:pPr>
            <a:r>
              <a:rPr lang="en-US" i="1" dirty="0"/>
              <a:t>	</a:t>
            </a:r>
          </a:p>
          <a:p>
            <a:pPr marL="114300" indent="-114300">
              <a:buFont typeface="Times" pitchFamily="1" charset="0"/>
              <a:buNone/>
              <a:defRPr/>
            </a:pPr>
            <a:r>
              <a:rPr lang="en-US" i="1" dirty="0"/>
              <a:t>Do nothing out of selfish ambition or vain conceit, but in humility consider others better than yourselves.  </a:t>
            </a:r>
            <a:r>
              <a:rPr lang="en-US" dirty="0"/>
              <a:t>(Group)</a:t>
            </a:r>
            <a:endParaRPr lang="en-US" i="1" dirty="0"/>
          </a:p>
          <a:p>
            <a:pPr marL="114300" indent="-114300">
              <a:buFont typeface="Times" pitchFamily="1" charset="0"/>
              <a:buNone/>
              <a:defRPr/>
            </a:pPr>
            <a:endParaRPr lang="en-US" i="1" dirty="0"/>
          </a:p>
          <a:p>
            <a:pPr marL="114300" indent="-114300">
              <a:buFont typeface="Times" pitchFamily="1" charset="0"/>
              <a:buNone/>
              <a:defRPr/>
            </a:pPr>
            <a:r>
              <a:rPr lang="en-US" i="1" dirty="0"/>
              <a:t>	Each of you should look not only to your own interests, but also </a:t>
            </a:r>
            <a:br>
              <a:rPr lang="en-US" i="1" dirty="0"/>
            </a:br>
            <a:r>
              <a:rPr lang="en-US" i="1" dirty="0"/>
              <a:t>to the interests of others. </a:t>
            </a:r>
            <a:r>
              <a:rPr lang="en-US" dirty="0"/>
              <a:t>(Good Stewardship)</a:t>
            </a:r>
            <a:endParaRPr lang="en-US" i="1" dirty="0"/>
          </a:p>
          <a:p>
            <a:pPr marL="114300" indent="-114300">
              <a:buFont typeface="Times" pitchFamily="1" charset="0"/>
              <a:buNone/>
              <a:defRPr/>
            </a:pPr>
            <a:endParaRPr lang="en-US" i="1" dirty="0"/>
          </a:p>
          <a:p>
            <a:pPr marL="114300" indent="-114300">
              <a:buFont typeface="Times" pitchFamily="1" charset="0"/>
              <a:buNone/>
              <a:defRPr/>
            </a:pPr>
            <a:r>
              <a:rPr lang="en-US" i="1" dirty="0"/>
              <a:t>	Your attitude should be the same as that of Christ Jesus: </a:t>
            </a:r>
          </a:p>
          <a:p>
            <a:pPr marL="114300" indent="-114300">
              <a:buFont typeface="Times" pitchFamily="1" charset="0"/>
              <a:buNone/>
              <a:defRPr/>
            </a:pPr>
            <a:r>
              <a:rPr lang="en-US" i="1" dirty="0"/>
              <a:t>	Who, being in very nature God, did not consider equality </a:t>
            </a:r>
            <a:br>
              <a:rPr lang="en-US" i="1" dirty="0"/>
            </a:br>
            <a:r>
              <a:rPr lang="en-US" i="1" dirty="0"/>
              <a:t>with God something to be grasped,” </a:t>
            </a:r>
            <a:r>
              <a:rPr lang="en-US" dirty="0"/>
              <a:t>(Growth)</a:t>
            </a:r>
          </a:p>
          <a:p>
            <a:pPr>
              <a:defRPr/>
            </a:pPr>
            <a:endParaRPr lang="en-US" dirty="0"/>
          </a:p>
        </p:txBody>
      </p:sp>
      <p:sp>
        <p:nvSpPr>
          <p:cNvPr id="31748" name="Slide Number Placeholder 3">
            <a:extLst>
              <a:ext uri="{FF2B5EF4-FFF2-40B4-BE49-F238E27FC236}">
                <a16:creationId xmlns:a16="http://schemas.microsoft.com/office/drawing/2014/main" id="{17C4A871-A05D-BA29-1D18-AEAF51D1CF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53D4075C-96A4-476C-9E31-7EFE9713E557}" type="slidenum">
              <a:rPr lang="en-US" altLang="en-US" sz="1200" b="0" smtClean="0"/>
              <a:pPr/>
              <a:t>19</a:t>
            </a:fld>
            <a:endParaRPr lang="en-US" alt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0B7AC4C-0D26-1C09-422E-640A1BD1AAE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4028184-9C84-711F-8530-B491896C8402}"/>
              </a:ext>
            </a:extLst>
          </p:cNvPr>
          <p:cNvSpPr>
            <a:spLocks noGrp="1"/>
          </p:cNvSpPr>
          <p:nvPr>
            <p:ph type="body" idx="1"/>
          </p:nvPr>
        </p:nvSpPr>
        <p:spPr/>
        <p:txBody>
          <a:bodyPr>
            <a:normAutofit/>
          </a:bodyPr>
          <a:lstStyle/>
          <a:p>
            <a:pPr marL="171450" indent="-171450">
              <a:buFont typeface="Times" pitchFamily="1" charset="0"/>
              <a:buNone/>
              <a:defRPr/>
            </a:pPr>
            <a:r>
              <a:rPr lang="en-US" sz="2000" i="1" dirty="0">
                <a:solidFill>
                  <a:srgbClr val="7B9569"/>
                </a:solidFill>
              </a:rPr>
              <a:t> Philippians 2:7-11</a:t>
            </a:r>
          </a:p>
          <a:p>
            <a:pPr marL="171450" indent="-171450">
              <a:buFont typeface="Times" pitchFamily="1" charset="0"/>
              <a:buNone/>
              <a:defRPr/>
            </a:pPr>
            <a:r>
              <a:rPr lang="en-US" i="1" dirty="0"/>
              <a:t>“	…but made himself nothing, taking the very nature of a servant, </a:t>
            </a:r>
            <a:br>
              <a:rPr lang="en-US" i="1" dirty="0"/>
            </a:br>
            <a:r>
              <a:rPr lang="en-US" i="1" dirty="0"/>
              <a:t>being made in human likeness. </a:t>
            </a:r>
            <a:r>
              <a:rPr lang="en-US" dirty="0"/>
              <a:t>(Gifts)</a:t>
            </a:r>
          </a:p>
          <a:p>
            <a:pPr marL="171450" indent="-171450">
              <a:buFont typeface="Times" pitchFamily="1" charset="0"/>
              <a:buNone/>
              <a:defRPr/>
            </a:pPr>
            <a:r>
              <a:rPr lang="en-US" i="1" dirty="0"/>
              <a:t>	</a:t>
            </a:r>
          </a:p>
          <a:p>
            <a:pPr marL="171450" indent="-171450">
              <a:buFont typeface="Times" pitchFamily="1" charset="0"/>
              <a:buNone/>
              <a:defRPr/>
            </a:pPr>
            <a:r>
              <a:rPr lang="en-US" i="1" dirty="0"/>
              <a:t>And being found in appearance as a man, he humbled himself and became obedient to death — even death on a cross! </a:t>
            </a:r>
            <a:r>
              <a:rPr lang="en-US" dirty="0"/>
              <a:t>(Guidance)</a:t>
            </a:r>
          </a:p>
          <a:p>
            <a:pPr marL="171450" indent="-171450">
              <a:buFont typeface="Times" pitchFamily="1" charset="0"/>
              <a:buNone/>
              <a:defRPr/>
            </a:pPr>
            <a:endParaRPr lang="en-US" i="1" dirty="0"/>
          </a:p>
          <a:p>
            <a:pPr marL="171450" indent="-171450">
              <a:buFont typeface="Times" pitchFamily="1" charset="0"/>
              <a:buNone/>
              <a:defRPr/>
            </a:pPr>
            <a:r>
              <a:rPr lang="en-US" i="1" dirty="0"/>
              <a:t>	Therefore God exalted him to the highest place and gave him the name that is above every name, that at the name of Jesus every knee should bow, in heaven and on earth and under the earth, </a:t>
            </a:r>
            <a:br>
              <a:rPr lang="en-US" i="1" dirty="0"/>
            </a:br>
            <a:r>
              <a:rPr lang="en-US" i="1" dirty="0"/>
              <a:t>and every tongue confess that Jesus Christ is Lord, to the glory </a:t>
            </a:r>
            <a:br>
              <a:rPr lang="en-US" i="1" dirty="0"/>
            </a:br>
            <a:r>
              <a:rPr lang="en-US" i="1" dirty="0"/>
              <a:t>of God the Father.” </a:t>
            </a:r>
            <a:r>
              <a:rPr lang="en-US" dirty="0"/>
              <a:t>(Glorification)</a:t>
            </a:r>
          </a:p>
          <a:p>
            <a:pPr>
              <a:defRPr/>
            </a:pPr>
            <a:endParaRPr lang="en-US" dirty="0"/>
          </a:p>
        </p:txBody>
      </p:sp>
      <p:sp>
        <p:nvSpPr>
          <p:cNvPr id="33796" name="Slide Number Placeholder 3">
            <a:extLst>
              <a:ext uri="{FF2B5EF4-FFF2-40B4-BE49-F238E27FC236}">
                <a16:creationId xmlns:a16="http://schemas.microsoft.com/office/drawing/2014/main" id="{9E5BDE1D-F5C8-A3CA-56B3-67857AEA49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5400" b="1">
                <a:solidFill>
                  <a:schemeClr val="tx1"/>
                </a:solidFill>
                <a:latin typeface="Times New Roman" panose="02020603050405020304" pitchFamily="18" charset="0"/>
              </a:defRPr>
            </a:lvl1pPr>
            <a:lvl2pPr marL="742950" indent="-285750" defTabSz="846138">
              <a:defRPr sz="5400" b="1">
                <a:solidFill>
                  <a:schemeClr val="tx1"/>
                </a:solidFill>
                <a:latin typeface="Times New Roman" panose="02020603050405020304" pitchFamily="18" charset="0"/>
              </a:defRPr>
            </a:lvl2pPr>
            <a:lvl3pPr marL="1143000" indent="-228600" defTabSz="846138">
              <a:defRPr sz="5400" b="1">
                <a:solidFill>
                  <a:schemeClr val="tx1"/>
                </a:solidFill>
                <a:latin typeface="Times New Roman" panose="02020603050405020304" pitchFamily="18" charset="0"/>
              </a:defRPr>
            </a:lvl3pPr>
            <a:lvl4pPr marL="1600200" indent="-228600" defTabSz="846138">
              <a:defRPr sz="5400" b="1">
                <a:solidFill>
                  <a:schemeClr val="tx1"/>
                </a:solidFill>
                <a:latin typeface="Times New Roman" panose="02020603050405020304" pitchFamily="18" charset="0"/>
              </a:defRPr>
            </a:lvl4pPr>
            <a:lvl5pPr marL="2057400" indent="-228600" defTabSz="846138">
              <a:defRPr sz="5400"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sz="5400" b="1">
                <a:solidFill>
                  <a:schemeClr val="tx1"/>
                </a:solidFill>
                <a:latin typeface="Times New Roman" panose="02020603050405020304" pitchFamily="18" charset="0"/>
              </a:defRPr>
            </a:lvl9pPr>
          </a:lstStyle>
          <a:p>
            <a:fld id="{1C21093E-8C77-437B-9A46-2BF4F5A57D59}" type="slidenum">
              <a:rPr lang="en-US" altLang="en-US" sz="1200" b="0" smtClean="0"/>
              <a:pPr/>
              <a:t>20</a:t>
            </a:fld>
            <a:endParaRPr lang="en-US" altLang="en-US"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06BD5A6A-FD12-C9CF-ADE9-5DAF58600180}"/>
              </a:ext>
            </a:extLst>
          </p:cNvPr>
          <p:cNvSpPr>
            <a:spLocks noGrp="1" noRot="1" noChangeAspect="1" noTextEdit="1"/>
          </p:cNvSpPr>
          <p:nvPr>
            <p:ph type="sldImg"/>
          </p:nvPr>
        </p:nvSpPr>
        <p:spPr>
          <a:ln/>
        </p:spPr>
      </p:sp>
      <p:sp>
        <p:nvSpPr>
          <p:cNvPr id="215043" name="Notes Placeholder 2">
            <a:extLst>
              <a:ext uri="{FF2B5EF4-FFF2-40B4-BE49-F238E27FC236}">
                <a16:creationId xmlns:a16="http://schemas.microsoft.com/office/drawing/2014/main" id="{C57C7BA3-37A6-EA50-3E2D-B974274F38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Godly attitudes are based on the promises of God.</a:t>
            </a:r>
          </a:p>
          <a:p>
            <a:endParaRPr lang="en-US" altLang="en-US"/>
          </a:p>
          <a:p>
            <a:r>
              <a:rPr lang="en-US" altLang="en-US"/>
              <a:t>If our attitudes are advanced decisions about how we are going to desire, feel, think and act in any situation, then we need to base these attitudes on a sure foundation.  </a:t>
            </a:r>
          </a:p>
          <a:p>
            <a:endParaRPr lang="en-US" altLang="en-US"/>
          </a:p>
          <a:p>
            <a:r>
              <a:rPr lang="en-US" altLang="en-US"/>
              <a:t>We can decide in advance to trust in what God has promised.</a:t>
            </a:r>
          </a:p>
          <a:p>
            <a:endParaRPr lang="en-US" altLang="en-US"/>
          </a:p>
          <a:p>
            <a:r>
              <a:rPr lang="en-US" altLang="en-US"/>
              <a:t>If Christians would at once believe, and apply the promises, meet God on the ground that he has promised to meet them, they would find in their own experience how much value there is in prayer, and how powerfully they can prevail with God.</a:t>
            </a:r>
          </a:p>
          <a:p>
            <a:endParaRPr lang="en-US" altLang="en-US"/>
          </a:p>
          <a:p>
            <a:r>
              <a:rPr lang="en-US" altLang="en-US"/>
              <a:t>They would find that there was a cheerfulness and willingness on God's part to meet them at every point. Many individuals plead the promises without fulfilling their conditions, and then they lose their faith in the promises, because they are not fulfilled in their experiences. </a:t>
            </a:r>
          </a:p>
          <a:p>
            <a:endParaRPr lang="en-US" altLang="en-US"/>
          </a:p>
          <a:p>
            <a:r>
              <a:rPr lang="en-US" altLang="en-US"/>
              <a:t>The reason of this is because they have not fulfilled the required conditions. </a:t>
            </a:r>
          </a:p>
        </p:txBody>
      </p:sp>
      <p:sp>
        <p:nvSpPr>
          <p:cNvPr id="215044" name="Slide Number Placeholder 3">
            <a:extLst>
              <a:ext uri="{FF2B5EF4-FFF2-40B4-BE49-F238E27FC236}">
                <a16:creationId xmlns:a16="http://schemas.microsoft.com/office/drawing/2014/main" id="{B8264501-F5A4-DDB0-16A4-3D810A1917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DE94A918-B928-4A85-8587-C2E7B7C30DAE}" type="slidenum">
              <a:rPr lang="en-US" altLang="en-US" b="0"/>
              <a:pPr/>
              <a:t>21</a:t>
            </a:fld>
            <a:endParaRPr lang="en-US" altLang="en-US"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719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C9007E17-3B08-F241-5A2F-7C3C0A1060F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8842DAE-3F81-B67C-7306-055943DAAD53}"/>
              </a:ext>
            </a:extLst>
          </p:cNvPr>
          <p:cNvSpPr>
            <a:spLocks noGrp="1"/>
          </p:cNvSpPr>
          <p:nvPr>
            <p:ph type="body" idx="1"/>
          </p:nvPr>
        </p:nvSpPr>
        <p:spPr/>
        <p:txBody>
          <a:bodyPr>
            <a:normAutofit fontScale="92500" lnSpcReduction="20000"/>
          </a:bodyPr>
          <a:lstStyle/>
          <a:p>
            <a:pPr>
              <a:lnSpc>
                <a:spcPct val="90000"/>
              </a:lnSpc>
              <a:spcBef>
                <a:spcPct val="80000"/>
              </a:spcBef>
              <a:buFont typeface="Times" pitchFamily="1" charset="0"/>
              <a:buNone/>
              <a:defRPr/>
            </a:pPr>
            <a:r>
              <a:rPr lang="en-US" dirty="0">
                <a:solidFill>
                  <a:srgbClr val="7B9569"/>
                </a:solidFill>
              </a:rPr>
              <a:t>Guidance - </a:t>
            </a:r>
            <a:r>
              <a:rPr lang="en-US" dirty="0"/>
              <a:t>God Promises His Guidance to those who submit themselves to His Lordship and </a:t>
            </a:r>
            <a:r>
              <a:rPr lang="en-US" i="1" dirty="0"/>
              <a:t>follow</a:t>
            </a:r>
            <a:r>
              <a:rPr lang="en-US" dirty="0"/>
              <a:t> Him.</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Growth –</a:t>
            </a:r>
            <a:r>
              <a:rPr lang="en-US" dirty="0"/>
              <a:t> God promises to train and transform earnest </a:t>
            </a:r>
            <a:r>
              <a:rPr lang="en-US" i="1" dirty="0"/>
              <a:t>disciples</a:t>
            </a:r>
            <a:r>
              <a:rPr lang="en-US" dirty="0"/>
              <a:t> of God’s righteous life.</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Grace –</a:t>
            </a:r>
            <a:r>
              <a:rPr lang="en-US" dirty="0"/>
              <a:t> God promises His forgiveness to those who repent and live as His ambassadors in the world.</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Good Stewardship –</a:t>
            </a:r>
            <a:r>
              <a:rPr lang="en-US" dirty="0"/>
              <a:t> God promises His provision to those who depend on Him and Steward life wisely.</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Glorification –</a:t>
            </a:r>
            <a:r>
              <a:rPr lang="en-US" dirty="0"/>
              <a:t> God promises to glorify himself through reverent worshippers who serve His purposes!</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Gifts –</a:t>
            </a:r>
            <a:r>
              <a:rPr lang="en-US" dirty="0"/>
              <a:t> God promises His empowerment and protection to those who surrender to Him and serve through His Strength.</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Group –</a:t>
            </a:r>
            <a:r>
              <a:rPr lang="en-US" dirty="0"/>
              <a:t> God promises His love, peace and presence to members of His Family.</a:t>
            </a:r>
            <a:endParaRPr lang="en-US" sz="1400" dirty="0"/>
          </a:p>
          <a:p>
            <a:pPr>
              <a:defRPr/>
            </a:pPr>
            <a:endParaRPr lang="en-US" dirty="0"/>
          </a:p>
        </p:txBody>
      </p:sp>
      <p:sp>
        <p:nvSpPr>
          <p:cNvPr id="216068" name="Slide Number Placeholder 3">
            <a:extLst>
              <a:ext uri="{FF2B5EF4-FFF2-40B4-BE49-F238E27FC236}">
                <a16:creationId xmlns:a16="http://schemas.microsoft.com/office/drawing/2014/main" id="{8A144D0D-C991-844B-AC80-3681A43635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34F3E8A3-FE95-4653-9BD7-7E2C67A40650}" type="slidenum">
              <a:rPr lang="en-US" altLang="en-US" b="0"/>
              <a:pPr/>
              <a:t>22</a:t>
            </a:fld>
            <a:endParaRPr lang="en-US" altLang="en-US"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63E5FCB1-C9D4-B723-2EFE-E4955911367F}"/>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68A51D5-8C2D-1340-BD0F-0509D108969B}"/>
              </a:ext>
            </a:extLst>
          </p:cNvPr>
          <p:cNvSpPr>
            <a:spLocks noGrp="1"/>
          </p:cNvSpPr>
          <p:nvPr>
            <p:ph type="body" idx="1"/>
          </p:nvPr>
        </p:nvSpPr>
        <p:spPr/>
        <p:txBody>
          <a:bodyPr>
            <a:normAutofit fontScale="85000" lnSpcReduction="20000"/>
          </a:bodyPr>
          <a:lstStyle/>
          <a:p>
            <a:pPr>
              <a:lnSpc>
                <a:spcPct val="90000"/>
              </a:lnSpc>
              <a:spcBef>
                <a:spcPct val="80000"/>
              </a:spcBef>
              <a:buFont typeface="Times" pitchFamily="1" charset="0"/>
              <a:buNone/>
              <a:defRPr/>
            </a:pPr>
            <a:r>
              <a:rPr lang="en-US" dirty="0">
                <a:solidFill>
                  <a:srgbClr val="7B9569"/>
                </a:solidFill>
              </a:rPr>
              <a:t>Guidance –</a:t>
            </a:r>
            <a:r>
              <a:rPr lang="en-US" dirty="0"/>
              <a:t> I have decided that I need God’s guidance in every aspect </a:t>
            </a:r>
            <a:br>
              <a:rPr lang="en-US" dirty="0"/>
            </a:br>
            <a:r>
              <a:rPr lang="en-US" dirty="0"/>
              <a:t>of my life and will live as His </a:t>
            </a:r>
            <a:r>
              <a:rPr lang="en-US" i="1" dirty="0"/>
              <a:t>follower!</a:t>
            </a:r>
            <a:endParaRPr lang="en-US" dirty="0"/>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Growth –</a:t>
            </a:r>
            <a:r>
              <a:rPr lang="en-US" dirty="0"/>
              <a:t> I have decided that I will live as a </a:t>
            </a:r>
            <a:r>
              <a:rPr lang="en-US" i="1" dirty="0"/>
              <a:t>disciple</a:t>
            </a:r>
            <a:r>
              <a:rPr lang="en-US" dirty="0"/>
              <a:t>, striving to become </a:t>
            </a:r>
            <a:br>
              <a:rPr lang="en-US" dirty="0"/>
            </a:br>
            <a:r>
              <a:rPr lang="en-US" dirty="0"/>
              <a:t>more like Jesus in every area of my life!</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Grace –</a:t>
            </a:r>
            <a:r>
              <a:rPr lang="en-US" dirty="0"/>
              <a:t> I have decided that I will receive God’s grace for my life and live</a:t>
            </a:r>
            <a:br>
              <a:rPr lang="en-US" dirty="0"/>
            </a:br>
            <a:r>
              <a:rPr lang="en-US" dirty="0"/>
              <a:t> as His </a:t>
            </a:r>
            <a:r>
              <a:rPr lang="en-US" i="1" dirty="0"/>
              <a:t>ambassador</a:t>
            </a:r>
            <a:r>
              <a:rPr lang="en-US" dirty="0"/>
              <a:t> of reconciliation in the world!</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Good Stewardship –</a:t>
            </a:r>
            <a:r>
              <a:rPr lang="en-US" dirty="0"/>
              <a:t> I have decided that life is a gift of time, talents </a:t>
            </a:r>
            <a:br>
              <a:rPr lang="en-US" dirty="0"/>
            </a:br>
            <a:r>
              <a:rPr lang="en-US" dirty="0"/>
              <a:t>and treasure that I will gratefully </a:t>
            </a:r>
            <a:r>
              <a:rPr lang="en-US" i="1" dirty="0"/>
              <a:t>steward</a:t>
            </a:r>
            <a:r>
              <a:rPr lang="en-US" dirty="0"/>
              <a:t> as God leads.</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Glorification –</a:t>
            </a:r>
            <a:r>
              <a:rPr lang="en-US" dirty="0"/>
              <a:t> I have decided to live as a </a:t>
            </a:r>
            <a:r>
              <a:rPr lang="en-US" i="1" dirty="0"/>
              <a:t>worshipper</a:t>
            </a:r>
            <a:r>
              <a:rPr lang="en-US" dirty="0"/>
              <a:t> and glorify God </a:t>
            </a:r>
            <a:br>
              <a:rPr lang="en-US" dirty="0"/>
            </a:br>
            <a:r>
              <a:rPr lang="en-US" dirty="0"/>
              <a:t>in every aspect of my life.</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Gifts –</a:t>
            </a:r>
            <a:r>
              <a:rPr lang="en-US" dirty="0"/>
              <a:t> I have decided to live every day as an </a:t>
            </a:r>
            <a:r>
              <a:rPr lang="en-US" i="1" dirty="0"/>
              <a:t>empowered servant</a:t>
            </a:r>
            <a:r>
              <a:rPr lang="en-US" dirty="0"/>
              <a:t> </a:t>
            </a:r>
            <a:br>
              <a:rPr lang="en-US" dirty="0"/>
            </a:br>
            <a:r>
              <a:rPr lang="en-US" dirty="0"/>
              <a:t>allowing God to express His love through me.</a:t>
            </a:r>
          </a:p>
          <a:p>
            <a:pPr>
              <a:lnSpc>
                <a:spcPct val="90000"/>
              </a:lnSpc>
              <a:spcBef>
                <a:spcPct val="80000"/>
              </a:spcBef>
              <a:buFont typeface="Times" pitchFamily="1" charset="0"/>
              <a:buNone/>
              <a:defRPr/>
            </a:pPr>
            <a:endParaRPr lang="en-US" dirty="0">
              <a:solidFill>
                <a:srgbClr val="7B9569"/>
              </a:solidFill>
            </a:endParaRPr>
          </a:p>
          <a:p>
            <a:pPr>
              <a:lnSpc>
                <a:spcPct val="90000"/>
              </a:lnSpc>
              <a:spcBef>
                <a:spcPct val="80000"/>
              </a:spcBef>
              <a:buFont typeface="Times" pitchFamily="1" charset="0"/>
              <a:buNone/>
              <a:defRPr/>
            </a:pPr>
            <a:r>
              <a:rPr lang="en-US" dirty="0">
                <a:solidFill>
                  <a:srgbClr val="7B9569"/>
                </a:solidFill>
              </a:rPr>
              <a:t>Group –</a:t>
            </a:r>
            <a:r>
              <a:rPr lang="en-US" dirty="0"/>
              <a:t> I have decided to live in covenant community as a </a:t>
            </a:r>
            <a:r>
              <a:rPr lang="en-US" i="1" dirty="0"/>
              <a:t>member</a:t>
            </a:r>
            <a:r>
              <a:rPr lang="en-US" dirty="0"/>
              <a:t> of </a:t>
            </a:r>
            <a:br>
              <a:rPr lang="en-US" dirty="0"/>
            </a:br>
            <a:endParaRPr lang="en-US" dirty="0"/>
          </a:p>
          <a:p>
            <a:pPr>
              <a:lnSpc>
                <a:spcPct val="90000"/>
              </a:lnSpc>
              <a:spcBef>
                <a:spcPct val="80000"/>
              </a:spcBef>
              <a:buFont typeface="Times" pitchFamily="1" charset="0"/>
              <a:buNone/>
              <a:defRPr/>
            </a:pPr>
            <a:r>
              <a:rPr lang="en-US" dirty="0"/>
              <a:t>God’s family, serving them with my life </a:t>
            </a:r>
            <a:br>
              <a:rPr lang="en-US" dirty="0"/>
            </a:br>
            <a:r>
              <a:rPr lang="en-US" dirty="0"/>
              <a:t>and welcome in all who desire to join!</a:t>
            </a:r>
            <a:endParaRPr lang="en-US" sz="1400" dirty="0"/>
          </a:p>
          <a:p>
            <a:pPr>
              <a:defRPr/>
            </a:pPr>
            <a:endParaRPr lang="en-US" dirty="0"/>
          </a:p>
        </p:txBody>
      </p:sp>
      <p:sp>
        <p:nvSpPr>
          <p:cNvPr id="217092" name="Slide Number Placeholder 3">
            <a:extLst>
              <a:ext uri="{FF2B5EF4-FFF2-40B4-BE49-F238E27FC236}">
                <a16:creationId xmlns:a16="http://schemas.microsoft.com/office/drawing/2014/main" id="{940DE8F6-8EB8-A103-946F-73EB6B5AC2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974B87C1-F867-4ADB-8B9C-E31B97933CF2}" type="slidenum">
              <a:rPr lang="en-US" altLang="en-US" b="0"/>
              <a:pPr/>
              <a:t>23</a:t>
            </a:fld>
            <a:endParaRPr lang="en-US" altLang="en-US"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996457C5-A3F6-0777-30F5-0F7A9256B455}"/>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F90673E5-3280-E3D9-6B78-B54C8DA2E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030288">
              <a:lnSpc>
                <a:spcPct val="80000"/>
              </a:lnSpc>
              <a:spcBef>
                <a:spcPts val="1225"/>
              </a:spcBef>
              <a:buClr>
                <a:schemeClr val="folHlink"/>
              </a:buClr>
            </a:pPr>
            <a:r>
              <a:rPr lang="en-US" altLang="en-US" sz="1900" b="1">
                <a:latin typeface="Helvetica" panose="020B0604020202020204" pitchFamily="34" charset="0"/>
                <a:ea typeface="ＭＳ Ｐゴシック" panose="020B0600070205080204" pitchFamily="34" charset="-128"/>
              </a:rPr>
              <a:t>Believing in the Lord Jesus with all our Heart, Soul, Mind and Strength means that we:</a:t>
            </a:r>
          </a:p>
          <a:p>
            <a:pPr lvl="1" indent="-465138" defTabSz="1030288">
              <a:lnSpc>
                <a:spcPct val="80000"/>
              </a:lnSpc>
              <a:spcBef>
                <a:spcPts val="1225"/>
              </a:spcBef>
              <a:buClr>
                <a:schemeClr val="folHlink"/>
              </a:buClr>
              <a:buFont typeface="GiovanniITCTT Book" charset="0"/>
              <a:buAutoNum type="arabicPeriod"/>
            </a:pPr>
            <a:endParaRPr lang="en-US" altLang="en-US" sz="1700">
              <a:latin typeface="Helvetica" panose="020B0604020202020204" pitchFamily="34" charset="0"/>
              <a:ea typeface="ＭＳ Ｐゴシック" panose="020B0600070205080204" pitchFamily="34" charset="-128"/>
            </a:endParaRPr>
          </a:p>
          <a:p>
            <a:pPr lvl="1" indent="-465138" defTabSz="1030288">
              <a:lnSpc>
                <a:spcPct val="80000"/>
              </a:lnSpc>
              <a:spcBef>
                <a:spcPts val="1225"/>
              </a:spcBef>
              <a:buClr>
                <a:schemeClr val="folHlink"/>
              </a:buClr>
              <a:buFont typeface="GiovanniITCTT Book" charset="0"/>
              <a:buAutoNum type="arabicPeriod"/>
            </a:pPr>
            <a:r>
              <a:rPr lang="en-US" altLang="en-US" sz="1700">
                <a:latin typeface="Helvetica" panose="020B0604020202020204" pitchFamily="34" charset="0"/>
                <a:ea typeface="ＭＳ Ｐゴシック" panose="020B0600070205080204" pitchFamily="34" charset="-128"/>
              </a:rPr>
              <a:t>Embrace the revelation or feedback that God brings into our lives which convicts us of our sin and need for Him.</a:t>
            </a:r>
          </a:p>
          <a:p>
            <a:pPr lvl="1" indent="-465138" defTabSz="1030288">
              <a:lnSpc>
                <a:spcPct val="80000"/>
              </a:lnSpc>
              <a:spcBef>
                <a:spcPts val="1225"/>
              </a:spcBef>
              <a:buClr>
                <a:schemeClr val="folHlink"/>
              </a:buClr>
              <a:buFont typeface="GiovanniITCTT Book" charset="0"/>
              <a:buAutoNum type="arabicPeriod"/>
            </a:pPr>
            <a:endParaRPr lang="en-US" altLang="en-US" sz="1700">
              <a:latin typeface="Helvetica" panose="020B0604020202020204" pitchFamily="34" charset="0"/>
              <a:ea typeface="ＭＳ Ｐゴシック" panose="020B0600070205080204" pitchFamily="34" charset="-128"/>
            </a:endParaRPr>
          </a:p>
          <a:p>
            <a:pPr lvl="1" indent="-465138" defTabSz="1030288">
              <a:lnSpc>
                <a:spcPct val="80000"/>
              </a:lnSpc>
              <a:spcBef>
                <a:spcPts val="1225"/>
              </a:spcBef>
              <a:buClr>
                <a:schemeClr val="folHlink"/>
              </a:buClr>
              <a:buFont typeface="GiovanniITCTT Book" charset="0"/>
              <a:buAutoNum type="arabicPeriod"/>
            </a:pPr>
            <a:r>
              <a:rPr lang="en-US" altLang="en-US" sz="1700">
                <a:latin typeface="Helvetica" panose="020B0604020202020204" pitchFamily="34" charset="0"/>
                <a:ea typeface="ＭＳ Ｐゴシック" panose="020B0600070205080204" pitchFamily="34" charset="-128"/>
              </a:rPr>
              <a:t>Change incorrect or negative beliefs through holistic Repentance: agreeing with God’s will (Heart), healing of wounds (Soul), learning His truth (Mind) and calling upon His strength (Strength).</a:t>
            </a:r>
          </a:p>
          <a:p>
            <a:pPr lvl="1" indent="-465138" defTabSz="1030288">
              <a:lnSpc>
                <a:spcPct val="80000"/>
              </a:lnSpc>
              <a:spcBef>
                <a:spcPts val="1225"/>
              </a:spcBef>
              <a:buClr>
                <a:schemeClr val="folHlink"/>
              </a:buClr>
              <a:buFont typeface="GiovanniITCTT Book" charset="0"/>
              <a:buAutoNum type="arabicPeriod"/>
            </a:pPr>
            <a:endParaRPr lang="en-US" altLang="en-US" sz="1700">
              <a:latin typeface="Helvetica" panose="020B0604020202020204" pitchFamily="34" charset="0"/>
              <a:ea typeface="ＭＳ Ｐゴシック" panose="020B0600070205080204" pitchFamily="34" charset="-128"/>
            </a:endParaRPr>
          </a:p>
          <a:p>
            <a:pPr lvl="1" indent="-465138" defTabSz="1030288">
              <a:lnSpc>
                <a:spcPct val="80000"/>
              </a:lnSpc>
              <a:spcBef>
                <a:spcPts val="1225"/>
              </a:spcBef>
              <a:buClr>
                <a:schemeClr val="folHlink"/>
              </a:buClr>
              <a:buFont typeface="GiovanniITCTT Book" charset="0"/>
              <a:buAutoNum type="arabicPeriod"/>
            </a:pPr>
            <a:r>
              <a:rPr lang="en-US" altLang="en-US" sz="1700">
                <a:latin typeface="Helvetica" panose="020B0604020202020204" pitchFamily="34" charset="0"/>
                <a:ea typeface="ＭＳ Ｐゴシック" panose="020B0600070205080204" pitchFamily="34" charset="-128"/>
              </a:rPr>
              <a:t>Embrace God’s new correct Beliefs (Desires, Feelings, Thoughts and Capabilities) for our lives by making amends or restitution to those we have wounded and Engaging our new training in righteousness!</a:t>
            </a:r>
          </a:p>
          <a:p>
            <a:pPr defTabSz="1030288">
              <a:lnSpc>
                <a:spcPct val="80000"/>
              </a:lnSpc>
            </a:pPr>
            <a:endParaRPr lang="en-US" altLang="en-US">
              <a:ea typeface="ＭＳ Ｐゴシック" panose="020B0600070205080204" pitchFamily="34" charset="-128"/>
            </a:endParaRPr>
          </a:p>
        </p:txBody>
      </p:sp>
      <p:sp>
        <p:nvSpPr>
          <p:cNvPr id="116740" name="Slide Number Placeholder 3">
            <a:extLst>
              <a:ext uri="{FF2B5EF4-FFF2-40B4-BE49-F238E27FC236}">
                <a16:creationId xmlns:a16="http://schemas.microsoft.com/office/drawing/2014/main" id="{DAF279AD-D73A-5A3B-E673-72BF314614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4400" b="1">
                <a:solidFill>
                  <a:schemeClr val="tx1"/>
                </a:solidFill>
                <a:latin typeface="Times New Roman" panose="02020603050405020304" pitchFamily="18" charset="0"/>
                <a:ea typeface="ＭＳ Ｐゴシック" panose="020B0600070205080204" pitchFamily="34" charset="-128"/>
              </a:defRPr>
            </a:lvl1pPr>
            <a:lvl2pPr marL="742950" indent="-285750" defTabSz="846138">
              <a:defRPr sz="4400" b="1">
                <a:solidFill>
                  <a:schemeClr val="tx1"/>
                </a:solidFill>
                <a:latin typeface="Times New Roman" panose="02020603050405020304" pitchFamily="18" charset="0"/>
                <a:ea typeface="ＭＳ Ｐゴシック" panose="020B0600070205080204" pitchFamily="34" charset="-128"/>
              </a:defRPr>
            </a:lvl2pPr>
            <a:lvl3pPr marL="1143000" indent="-228600" defTabSz="846138">
              <a:defRPr sz="4400" b="1">
                <a:solidFill>
                  <a:schemeClr val="tx1"/>
                </a:solidFill>
                <a:latin typeface="Times New Roman" panose="02020603050405020304" pitchFamily="18" charset="0"/>
                <a:ea typeface="ＭＳ Ｐゴシック" panose="020B0600070205080204" pitchFamily="34" charset="-128"/>
              </a:defRPr>
            </a:lvl3pPr>
            <a:lvl4pPr marL="1600200" indent="-228600" defTabSz="846138">
              <a:defRPr sz="4400" b="1">
                <a:solidFill>
                  <a:schemeClr val="tx1"/>
                </a:solidFill>
                <a:latin typeface="Times New Roman" panose="02020603050405020304" pitchFamily="18" charset="0"/>
                <a:ea typeface="ＭＳ Ｐゴシック" panose="020B0600070205080204" pitchFamily="34" charset="-128"/>
              </a:defRPr>
            </a:lvl4pPr>
            <a:lvl5pPr marL="2057400" indent="-228600" defTabSz="846138">
              <a:defRPr sz="4400" b="1">
                <a:solidFill>
                  <a:schemeClr val="tx1"/>
                </a:solidFill>
                <a:latin typeface="Times New Roman" panose="02020603050405020304" pitchFamily="18" charset="0"/>
                <a:ea typeface="ＭＳ Ｐゴシック" panose="020B0600070205080204" pitchFamily="34" charset="-128"/>
              </a:defRPr>
            </a:lvl5pPr>
            <a:lvl6pPr marL="25146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6pPr>
            <a:lvl7pPr marL="29718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7pPr>
            <a:lvl8pPr marL="34290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8pPr>
            <a:lvl9pPr marL="38862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9pPr>
          </a:lstStyle>
          <a:p>
            <a:fld id="{8BBB8CB1-2355-4E3D-9C0A-2F8F367C1076}" type="slidenum">
              <a:rPr lang="en-US" altLang="en-US" sz="1200" b="0"/>
              <a:pPr/>
              <a:t>25</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4CAE70E-1F88-AABF-A647-E69AC4A9F026}"/>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8A803C88-4925-18E3-361B-2989611390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Times" panose="02020603050405020304" pitchFamily="18" charset="0"/>
              <a:buNone/>
            </a:pPr>
            <a:r>
              <a:rPr lang="en-US" altLang="en-US" i="1">
                <a:solidFill>
                  <a:srgbClr val="7B9569"/>
                </a:solidFill>
                <a:ea typeface="ＭＳ Ｐゴシック" panose="020B0600070205080204" pitchFamily="34" charset="-128"/>
              </a:rPr>
              <a:t>Table Time:</a:t>
            </a:r>
          </a:p>
          <a:p>
            <a:pPr>
              <a:lnSpc>
                <a:spcPct val="90000"/>
              </a:lnSpc>
              <a:buFont typeface="Times" panose="02020603050405020304" pitchFamily="18" charset="0"/>
              <a:buNone/>
            </a:pPr>
            <a:endParaRPr lang="en-US" altLang="en-US" i="1">
              <a:solidFill>
                <a:srgbClr val="7B9569"/>
              </a:solidFill>
              <a:ea typeface="ＭＳ Ｐゴシック" panose="020B0600070205080204" pitchFamily="34" charset="-128"/>
            </a:endParaRPr>
          </a:p>
          <a:p>
            <a:pPr>
              <a:spcBef>
                <a:spcPct val="0"/>
              </a:spcBef>
            </a:pPr>
            <a:r>
              <a:rPr lang="en-US" altLang="en-US">
                <a:solidFill>
                  <a:srgbClr val="000000"/>
                </a:solidFill>
                <a:ea typeface="ＭＳ Ｐゴシック" panose="020B0600070205080204" pitchFamily="34" charset="-128"/>
              </a:rPr>
              <a:t>What is something that you are struggling with right now in your life that needs holistic repentance?  </a:t>
            </a:r>
          </a:p>
          <a:p>
            <a:pPr>
              <a:spcBef>
                <a:spcPct val="0"/>
              </a:spcBef>
            </a:pPr>
            <a:endParaRPr lang="en-US" altLang="en-US">
              <a:solidFill>
                <a:srgbClr val="000000"/>
              </a:solidFill>
              <a:ea typeface="ＭＳ Ｐゴシック" panose="020B0600070205080204" pitchFamily="34" charset="-128"/>
            </a:endParaRPr>
          </a:p>
          <a:p>
            <a:pPr>
              <a:spcBef>
                <a:spcPct val="0"/>
              </a:spcBef>
            </a:pPr>
            <a:r>
              <a:rPr lang="en-US" altLang="en-US">
                <a:solidFill>
                  <a:srgbClr val="000000"/>
                </a:solidFill>
                <a:ea typeface="ＭＳ Ｐゴシック" panose="020B0600070205080204" pitchFamily="34" charset="-128"/>
              </a:rPr>
              <a:t>How have you either not begun or short circuited this process in your life?</a:t>
            </a:r>
            <a:endParaRPr lang="en-US" altLang="en-US" sz="1100">
              <a:ea typeface="ＭＳ Ｐゴシック" panose="020B0600070205080204" pitchFamily="34" charset="-128"/>
            </a:endParaRPr>
          </a:p>
          <a:p>
            <a:endParaRPr lang="en-US" altLang="en-US">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42EDCCBA-90A0-7C06-3222-49F7D8CE8E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sz="4400" b="1">
                <a:solidFill>
                  <a:schemeClr val="tx1"/>
                </a:solidFill>
                <a:latin typeface="Times New Roman" panose="02020603050405020304" pitchFamily="18" charset="0"/>
                <a:ea typeface="ＭＳ Ｐゴシック" panose="020B0600070205080204" pitchFamily="34" charset="-128"/>
              </a:defRPr>
            </a:lvl1pPr>
            <a:lvl2pPr marL="742950" indent="-285750" defTabSz="846138">
              <a:defRPr sz="4400" b="1">
                <a:solidFill>
                  <a:schemeClr val="tx1"/>
                </a:solidFill>
                <a:latin typeface="Times New Roman" panose="02020603050405020304" pitchFamily="18" charset="0"/>
                <a:ea typeface="ＭＳ Ｐゴシック" panose="020B0600070205080204" pitchFamily="34" charset="-128"/>
              </a:defRPr>
            </a:lvl2pPr>
            <a:lvl3pPr marL="1143000" indent="-228600" defTabSz="846138">
              <a:defRPr sz="4400" b="1">
                <a:solidFill>
                  <a:schemeClr val="tx1"/>
                </a:solidFill>
                <a:latin typeface="Times New Roman" panose="02020603050405020304" pitchFamily="18" charset="0"/>
                <a:ea typeface="ＭＳ Ｐゴシック" panose="020B0600070205080204" pitchFamily="34" charset="-128"/>
              </a:defRPr>
            </a:lvl3pPr>
            <a:lvl4pPr marL="1600200" indent="-228600" defTabSz="846138">
              <a:defRPr sz="4400" b="1">
                <a:solidFill>
                  <a:schemeClr val="tx1"/>
                </a:solidFill>
                <a:latin typeface="Times New Roman" panose="02020603050405020304" pitchFamily="18" charset="0"/>
                <a:ea typeface="ＭＳ Ｐゴシック" panose="020B0600070205080204" pitchFamily="34" charset="-128"/>
              </a:defRPr>
            </a:lvl4pPr>
            <a:lvl5pPr marL="2057400" indent="-228600" defTabSz="846138">
              <a:defRPr sz="4400" b="1">
                <a:solidFill>
                  <a:schemeClr val="tx1"/>
                </a:solidFill>
                <a:latin typeface="Times New Roman" panose="02020603050405020304" pitchFamily="18" charset="0"/>
                <a:ea typeface="ＭＳ Ｐゴシック" panose="020B0600070205080204" pitchFamily="34" charset="-128"/>
              </a:defRPr>
            </a:lvl5pPr>
            <a:lvl6pPr marL="25146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6pPr>
            <a:lvl7pPr marL="29718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7pPr>
            <a:lvl8pPr marL="34290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8pPr>
            <a:lvl9pPr marL="3886200" indent="-228600" defTabSz="84613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9pPr>
          </a:lstStyle>
          <a:p>
            <a:fld id="{1DD6531E-CB58-4715-A873-2CA639F63AE9}" type="slidenum">
              <a:rPr lang="en-US" altLang="en-US" sz="1200" b="0"/>
              <a:pPr/>
              <a:t>26</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26">
            <a:extLst>
              <a:ext uri="{FF2B5EF4-FFF2-40B4-BE49-F238E27FC236}">
                <a16:creationId xmlns:a16="http://schemas.microsoft.com/office/drawing/2014/main" id="{D7848C1D-96BA-5D64-868E-E8C08DD26684}"/>
              </a:ext>
            </a:extLst>
          </p:cNvPr>
          <p:cNvSpPr>
            <a:spLocks noGrp="1" noRot="1" noChangeAspect="1" noChangeArrowheads="1" noTextEdit="1"/>
          </p:cNvSpPr>
          <p:nvPr>
            <p:ph type="sldImg"/>
          </p:nvPr>
        </p:nvSpPr>
        <p:spPr>
          <a:ln/>
        </p:spPr>
      </p:sp>
      <p:sp>
        <p:nvSpPr>
          <p:cNvPr id="218115" name="Rectangle 1027">
            <a:extLst>
              <a:ext uri="{FF2B5EF4-FFF2-40B4-BE49-F238E27FC236}">
                <a16:creationId xmlns:a16="http://schemas.microsoft.com/office/drawing/2014/main" id="{1A4069AB-6B86-A390-AAC9-3FB15F5DD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sz="1400"/>
              <a:t>Law 11 </a:t>
            </a:r>
            <a:r>
              <a:rPr lang="en-US" altLang="en-US" sz="1400">
                <a:solidFill>
                  <a:srgbClr val="7B9569"/>
                </a:solidFill>
              </a:rPr>
              <a:t>- The Law of Reality</a:t>
            </a:r>
            <a:endParaRPr lang="en-US" altLang="en-US" sz="1400"/>
          </a:p>
          <a:p>
            <a:pPr>
              <a:buFont typeface="Times" panose="02020603050405020304" pitchFamily="18" charset="0"/>
              <a:buNone/>
            </a:pPr>
            <a:r>
              <a:rPr lang="en-US" altLang="en-US" sz="1400"/>
              <a:t>Our sinful nature combined with the </a:t>
            </a:r>
            <a:br>
              <a:rPr lang="en-US" altLang="en-US" sz="1400"/>
            </a:br>
            <a:r>
              <a:rPr lang="en-US" altLang="en-US" sz="1400"/>
              <a:t>influence of evil in the world co-conspire </a:t>
            </a:r>
            <a:br>
              <a:rPr lang="en-US" altLang="en-US" sz="1400"/>
            </a:br>
            <a:r>
              <a:rPr lang="en-US" altLang="en-US" sz="1400"/>
              <a:t>to lead us away from God, but God has </a:t>
            </a:r>
            <a:br>
              <a:rPr lang="en-US" altLang="en-US" sz="1400"/>
            </a:br>
            <a:r>
              <a:rPr lang="en-US" altLang="en-US" sz="1400"/>
              <a:t>provided all we need to stand against </a:t>
            </a:r>
            <a:br>
              <a:rPr lang="en-US" altLang="en-US" sz="1400"/>
            </a:br>
            <a:r>
              <a:rPr lang="en-US" altLang="en-US" sz="1400"/>
              <a:t>these forces and realize His abundant life. </a:t>
            </a:r>
          </a:p>
          <a:p>
            <a:endParaRPr lang="en-US" altLang="en-US" sz="1400"/>
          </a:p>
          <a:p>
            <a:pPr>
              <a:buFont typeface="Times" panose="02020603050405020304" pitchFamily="18" charset="0"/>
              <a:buNone/>
            </a:pPr>
            <a:r>
              <a:rPr lang="en-US" altLang="en-US" sz="1600" i="1">
                <a:solidFill>
                  <a:srgbClr val="7B9569"/>
                </a:solidFill>
              </a:rPr>
              <a:t>The Book of Ephesians, Romans 7 &amp; 8 </a:t>
            </a:r>
          </a:p>
          <a:p>
            <a:pPr>
              <a:spcBef>
                <a:spcPct val="0"/>
              </a:spcBef>
            </a:pPr>
            <a:endParaRPr lang="en-US" altLang="en-US" sz="1400" b="1">
              <a:solidFill>
                <a:srgbClr val="000000"/>
              </a:solidFill>
              <a:latin typeface="Arial" panose="020B0604020202020204" pitchFamily="34" charset="0"/>
            </a:endParaRPr>
          </a:p>
          <a:p>
            <a:pPr>
              <a:spcBef>
                <a:spcPct val="0"/>
              </a:spcBef>
            </a:pPr>
            <a:r>
              <a:rPr lang="en-US" altLang="en-US" sz="1400" b="1">
                <a:solidFill>
                  <a:srgbClr val="000000"/>
                </a:solidFill>
                <a:latin typeface="Arial" panose="020B0604020202020204" pitchFamily="34" charset="0"/>
              </a:rPr>
              <a:t>Our sinful nature provides us with the tendency to want to do our will over the will of the Father. When we try to do otherwise, we often try to do it (or at least some portion of it) on our own. However, as Jesus observes, apart from Him we </a:t>
            </a:r>
            <a:r>
              <a:rPr lang="en-US" altLang="en-US" sz="1400" b="1">
                <a:solidFill>
                  <a:srgbClr val="000000"/>
                </a:solidFill>
              </a:rPr>
              <a:t>“</a:t>
            </a:r>
            <a:r>
              <a:rPr lang="en-US" altLang="en-US" sz="1400" b="1">
                <a:solidFill>
                  <a:srgbClr val="000000"/>
                </a:solidFill>
                <a:latin typeface="Arial" panose="020B0604020202020204" pitchFamily="34" charset="0"/>
              </a:rPr>
              <a:t>can do nothing.</a:t>
            </a:r>
            <a:r>
              <a:rPr lang="en-US" altLang="en-US" sz="1400" b="1">
                <a:solidFill>
                  <a:srgbClr val="000000"/>
                </a:solidFill>
              </a:rPr>
              <a:t>”</a:t>
            </a:r>
            <a:r>
              <a:rPr lang="en-US" altLang="en-US" sz="1400" b="1">
                <a:solidFill>
                  <a:srgbClr val="000000"/>
                </a:solidFill>
                <a:latin typeface="Arial" panose="020B0604020202020204" pitchFamily="34" charset="0"/>
              </a:rPr>
              <a:t> (John 15:5b)</a:t>
            </a:r>
          </a:p>
          <a:p>
            <a:pPr lvl="1">
              <a:spcBef>
                <a:spcPct val="0"/>
              </a:spcBef>
            </a:pPr>
            <a:r>
              <a:rPr lang="en-US" altLang="en-US" sz="1400" b="1">
                <a:solidFill>
                  <a:srgbClr val="547382"/>
                </a:solidFill>
                <a:latin typeface="Arial" panose="020B0604020202020204" pitchFamily="34" charset="0"/>
              </a:rPr>
              <a:t>We</a:t>
            </a:r>
            <a:r>
              <a:rPr lang="en-US" altLang="en-US" sz="1400" b="1">
                <a:solidFill>
                  <a:srgbClr val="547382"/>
                </a:solidFill>
              </a:rPr>
              <a:t>’</a:t>
            </a:r>
            <a:r>
              <a:rPr lang="en-US" altLang="en-US" sz="1400" b="1">
                <a:solidFill>
                  <a:srgbClr val="547382"/>
                </a:solidFill>
                <a:latin typeface="Arial" panose="020B0604020202020204" pitchFamily="34" charset="0"/>
              </a:rPr>
              <a:t>re Spiritual People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4B361920-91BA-CB94-E64B-27544C546CE4}"/>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09FD507-4988-918C-3E21-6515E4061623}"/>
              </a:ext>
            </a:extLst>
          </p:cNvPr>
          <p:cNvSpPr>
            <a:spLocks noGrp="1"/>
          </p:cNvSpPr>
          <p:nvPr>
            <p:ph type="body" idx="1"/>
          </p:nvPr>
        </p:nvSpPr>
        <p:spPr/>
        <p:txBody>
          <a:bodyPr>
            <a:normAutofit/>
          </a:bodyPr>
          <a:lstStyle/>
          <a:p>
            <a:pPr marL="381000" indent="-381000">
              <a:lnSpc>
                <a:spcPct val="90000"/>
              </a:lnSpc>
              <a:buFont typeface="Times" pitchFamily="1" charset="0"/>
              <a:buNone/>
              <a:defRPr/>
            </a:pPr>
            <a:r>
              <a:rPr lang="en-US" dirty="0"/>
              <a:t>There are 5 references to the heavenly places </a:t>
            </a:r>
          </a:p>
          <a:p>
            <a:pPr marL="381000" indent="-381000">
              <a:lnSpc>
                <a:spcPct val="90000"/>
              </a:lnSpc>
              <a:spcBef>
                <a:spcPct val="0"/>
              </a:spcBef>
              <a:buFont typeface="Times" pitchFamily="1" charset="0"/>
              <a:buNone/>
              <a:defRPr/>
            </a:pPr>
            <a:r>
              <a:rPr lang="en-US" dirty="0"/>
              <a:t>in the book of Ephesians.  Each one represents </a:t>
            </a:r>
          </a:p>
          <a:p>
            <a:pPr marL="381000" indent="-381000">
              <a:lnSpc>
                <a:spcPct val="90000"/>
              </a:lnSpc>
              <a:spcBef>
                <a:spcPct val="0"/>
              </a:spcBef>
              <a:buFont typeface="Times" pitchFamily="1" charset="0"/>
              <a:buNone/>
              <a:defRPr/>
            </a:pPr>
            <a:r>
              <a:rPr lang="en-US" dirty="0"/>
              <a:t>a move by God that eventually leads to </a:t>
            </a:r>
          </a:p>
          <a:p>
            <a:pPr marL="381000" indent="-381000">
              <a:lnSpc>
                <a:spcPct val="90000"/>
              </a:lnSpc>
              <a:spcBef>
                <a:spcPct val="0"/>
              </a:spcBef>
              <a:buFont typeface="Times" pitchFamily="1" charset="0"/>
              <a:buNone/>
              <a:defRPr/>
            </a:pPr>
            <a:r>
              <a:rPr lang="en-US" dirty="0"/>
              <a:t>cosmic checkmate like in chess.</a:t>
            </a:r>
          </a:p>
          <a:p>
            <a:pPr marL="381000" indent="-381000">
              <a:lnSpc>
                <a:spcPct val="90000"/>
              </a:lnSpc>
              <a:spcBef>
                <a:spcPct val="0"/>
              </a:spcBef>
              <a:buFont typeface="Times" pitchFamily="1" charset="0"/>
              <a:buNone/>
              <a:defRPr/>
            </a:pPr>
            <a:endParaRPr lang="en-US" dirty="0"/>
          </a:p>
          <a:p>
            <a:pPr marL="381000" indent="-381000">
              <a:lnSpc>
                <a:spcPct val="90000"/>
              </a:lnSpc>
              <a:buFont typeface="Times" pitchFamily="1" charset="0"/>
              <a:buAutoNum type="arabicPeriod"/>
              <a:defRPr/>
            </a:pPr>
            <a:r>
              <a:rPr lang="en-US" dirty="0"/>
              <a:t>The first time has to do with the father. </a:t>
            </a:r>
            <a:br>
              <a:rPr lang="en-US" dirty="0">
                <a:solidFill>
                  <a:srgbClr val="7B9569"/>
                </a:solidFill>
              </a:rPr>
            </a:br>
            <a:r>
              <a:rPr lang="en-US" dirty="0">
                <a:solidFill>
                  <a:srgbClr val="7B9569"/>
                </a:solidFill>
              </a:rPr>
              <a:t> </a:t>
            </a:r>
            <a:r>
              <a:rPr lang="en-US" i="1" dirty="0">
                <a:solidFill>
                  <a:srgbClr val="7B9569"/>
                </a:solidFill>
              </a:rPr>
              <a:t>Ephesians 1:3-6</a:t>
            </a:r>
            <a:endParaRPr lang="en-US" dirty="0"/>
          </a:p>
          <a:p>
            <a:pPr marL="381000" indent="-381000">
              <a:lnSpc>
                <a:spcPct val="90000"/>
              </a:lnSpc>
              <a:buFont typeface="Times" pitchFamily="1" charset="0"/>
              <a:buAutoNum type="arabicPeriod"/>
              <a:defRPr/>
            </a:pPr>
            <a:endParaRPr lang="en-US" dirty="0"/>
          </a:p>
          <a:p>
            <a:pPr marL="381000" indent="-381000">
              <a:lnSpc>
                <a:spcPct val="90000"/>
              </a:lnSpc>
              <a:buFont typeface="Times" pitchFamily="1" charset="0"/>
              <a:buAutoNum type="arabicPeriod"/>
              <a:defRPr/>
            </a:pPr>
            <a:r>
              <a:rPr lang="en-US" dirty="0"/>
              <a:t>The second with Jesus. </a:t>
            </a:r>
            <a:br>
              <a:rPr lang="en-US" dirty="0"/>
            </a:br>
            <a:r>
              <a:rPr lang="en-US" dirty="0"/>
              <a:t> </a:t>
            </a:r>
            <a:r>
              <a:rPr lang="en-US" i="1" dirty="0">
                <a:solidFill>
                  <a:srgbClr val="7B9569"/>
                </a:solidFill>
              </a:rPr>
              <a:t>Ephesians 1:18-23</a:t>
            </a:r>
            <a:r>
              <a:rPr lang="en-US" dirty="0"/>
              <a:t> </a:t>
            </a:r>
          </a:p>
          <a:p>
            <a:pPr marL="381000" indent="-381000">
              <a:lnSpc>
                <a:spcPct val="90000"/>
              </a:lnSpc>
              <a:buFont typeface="Times" pitchFamily="1" charset="0"/>
              <a:buAutoNum type="arabicPeriod"/>
              <a:defRPr/>
            </a:pPr>
            <a:endParaRPr lang="en-US" dirty="0"/>
          </a:p>
          <a:p>
            <a:pPr marL="381000" indent="-381000">
              <a:lnSpc>
                <a:spcPct val="90000"/>
              </a:lnSpc>
              <a:buFont typeface="Times" pitchFamily="1" charset="0"/>
              <a:buAutoNum type="arabicPeriod"/>
              <a:defRPr/>
            </a:pPr>
            <a:r>
              <a:rPr lang="en-US" dirty="0"/>
              <a:t>The third time with the church (Jesus BODY)</a:t>
            </a:r>
            <a:br>
              <a:rPr lang="en-US" dirty="0"/>
            </a:br>
            <a:r>
              <a:rPr lang="en-US" i="1" dirty="0">
                <a:solidFill>
                  <a:srgbClr val="7B9569"/>
                </a:solidFill>
              </a:rPr>
              <a:t>Ephesians 2:1-7</a:t>
            </a:r>
            <a:endParaRPr lang="en-US" i="1" dirty="0">
              <a:solidFill>
                <a:srgbClr val="87B071"/>
              </a:solidFill>
            </a:endParaRPr>
          </a:p>
          <a:p>
            <a:pPr marL="381000" indent="-381000">
              <a:lnSpc>
                <a:spcPct val="90000"/>
              </a:lnSpc>
              <a:buFont typeface="Times" pitchFamily="1" charset="0"/>
              <a:buAutoNum type="arabicPeriod"/>
              <a:defRPr/>
            </a:pPr>
            <a:endParaRPr lang="en-US" dirty="0"/>
          </a:p>
          <a:p>
            <a:pPr marL="381000" indent="-381000">
              <a:lnSpc>
                <a:spcPct val="90000"/>
              </a:lnSpc>
              <a:buFont typeface="Times" pitchFamily="1" charset="0"/>
              <a:buAutoNum type="arabicPeriod"/>
              <a:defRPr/>
            </a:pPr>
            <a:r>
              <a:rPr lang="en-US" dirty="0"/>
              <a:t>The fourth time with principalities and powers. </a:t>
            </a:r>
            <a:br>
              <a:rPr lang="en-US" dirty="0"/>
            </a:br>
            <a:r>
              <a:rPr lang="en-US" i="1" dirty="0">
                <a:solidFill>
                  <a:srgbClr val="7B9569"/>
                </a:solidFill>
              </a:rPr>
              <a:t>Ephesians 3:7-12</a:t>
            </a:r>
            <a:r>
              <a:rPr lang="en-US" dirty="0"/>
              <a:t> </a:t>
            </a:r>
          </a:p>
          <a:p>
            <a:pPr marL="381000" indent="-381000">
              <a:lnSpc>
                <a:spcPct val="90000"/>
              </a:lnSpc>
              <a:buFont typeface="Times" pitchFamily="1" charset="0"/>
              <a:buAutoNum type="arabicPeriod" startAt="5"/>
              <a:defRPr/>
            </a:pPr>
            <a:endParaRPr lang="en-US" dirty="0"/>
          </a:p>
          <a:p>
            <a:pPr marL="381000" indent="-381000">
              <a:lnSpc>
                <a:spcPct val="90000"/>
              </a:lnSpc>
              <a:buFont typeface="Times" pitchFamily="1" charset="0"/>
              <a:buAutoNum type="arabicPeriod" startAt="5"/>
              <a:defRPr/>
            </a:pPr>
            <a:r>
              <a:rPr lang="en-US" dirty="0"/>
              <a:t>And the last time with the struggle between the </a:t>
            </a:r>
            <a:br>
              <a:rPr lang="en-US" dirty="0"/>
            </a:br>
            <a:r>
              <a:rPr lang="en-US" dirty="0"/>
              <a:t>Church and those principalities and powers</a:t>
            </a:r>
            <a:br>
              <a:rPr lang="en-US" dirty="0"/>
            </a:br>
            <a:r>
              <a:rPr lang="en-US" i="1" dirty="0">
                <a:solidFill>
                  <a:srgbClr val="7B9569"/>
                </a:solidFill>
              </a:rPr>
              <a:t>Ephesians 6:10-12</a:t>
            </a:r>
            <a:endParaRPr lang="en-US" dirty="0"/>
          </a:p>
          <a:p>
            <a:pPr>
              <a:defRPr/>
            </a:pPr>
            <a:endParaRPr lang="en-US" dirty="0"/>
          </a:p>
        </p:txBody>
      </p:sp>
      <p:sp>
        <p:nvSpPr>
          <p:cNvPr id="219140" name="Slide Number Placeholder 3">
            <a:extLst>
              <a:ext uri="{FF2B5EF4-FFF2-40B4-BE49-F238E27FC236}">
                <a16:creationId xmlns:a16="http://schemas.microsoft.com/office/drawing/2014/main" id="{D8BD638B-BE3C-ABCB-7574-2439BC5D8D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A8C33418-BCA3-43AB-9424-63431E5EEBB9}" type="slidenum">
              <a:rPr lang="en-US" altLang="en-US" b="0"/>
              <a:pPr/>
              <a:t>28</a:t>
            </a:fld>
            <a:endParaRPr lang="en-US" altLang="en-US"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12184916-D8F1-4197-FC09-4D670D8426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9E7568C4-BE30-41D2-84ED-08D1C8B69829}" type="slidenum">
              <a:rPr lang="en-US" altLang="en-US" b="0"/>
              <a:pPr/>
              <a:t>29</a:t>
            </a:fld>
            <a:endParaRPr lang="en-US" altLang="en-US" b="0"/>
          </a:p>
        </p:txBody>
      </p:sp>
      <p:sp>
        <p:nvSpPr>
          <p:cNvPr id="220163" name="Rectangle 2">
            <a:extLst>
              <a:ext uri="{FF2B5EF4-FFF2-40B4-BE49-F238E27FC236}">
                <a16:creationId xmlns:a16="http://schemas.microsoft.com/office/drawing/2014/main" id="{38901AAC-2998-E317-5C41-136F3A405ED9}"/>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3BFBB3C0-CFD5-2E65-09A0-F67C09B35F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Picture of the heavenly places before Jesus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CEB193E3-731F-61C5-9271-F16DD8F26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EF3F015D-C681-44E1-81EF-CC12DC7EF286}" type="slidenum">
              <a:rPr lang="en-US" altLang="en-US" b="0"/>
              <a:pPr/>
              <a:t>30</a:t>
            </a:fld>
            <a:endParaRPr lang="en-US" altLang="en-US" b="0"/>
          </a:p>
        </p:txBody>
      </p:sp>
      <p:sp>
        <p:nvSpPr>
          <p:cNvPr id="221187" name="Rectangle 2">
            <a:extLst>
              <a:ext uri="{FF2B5EF4-FFF2-40B4-BE49-F238E27FC236}">
                <a16:creationId xmlns:a16="http://schemas.microsoft.com/office/drawing/2014/main" id="{9EB5B2CB-EA72-768B-9548-5543B2D94268}"/>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CEED6FDE-B2D2-55CA-472D-C687B484B7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Reality picture of the heavenly Places After Jesus.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EFABDB13-9F08-4FDD-159F-05581F21D3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0347A911-D672-4880-B087-89D3BA9354E8}" type="slidenum">
              <a:rPr lang="en-US" altLang="en-US" b="0"/>
              <a:pPr/>
              <a:t>31</a:t>
            </a:fld>
            <a:endParaRPr lang="en-US" altLang="en-US" b="0"/>
          </a:p>
        </p:txBody>
      </p:sp>
      <p:sp>
        <p:nvSpPr>
          <p:cNvPr id="222211" name="Rectangle 2">
            <a:extLst>
              <a:ext uri="{FF2B5EF4-FFF2-40B4-BE49-F238E27FC236}">
                <a16:creationId xmlns:a16="http://schemas.microsoft.com/office/drawing/2014/main" id="{3491FD3D-F2F9-7C3B-94C4-18BE8BF4C251}"/>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DEDCA60A-E73B-70B1-4C7B-983FCB78CD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Before and After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16D480F7-06E5-034F-9010-6EC6A13274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6AD9FD0A-23CC-47E1-8E63-BC9D149B2B42}" type="slidenum">
              <a:rPr lang="en-US" altLang="en-US" b="0"/>
              <a:pPr/>
              <a:t>32</a:t>
            </a:fld>
            <a:endParaRPr lang="en-US" altLang="en-US" b="0"/>
          </a:p>
        </p:txBody>
      </p:sp>
      <p:sp>
        <p:nvSpPr>
          <p:cNvPr id="223235" name="Rectangle 2">
            <a:extLst>
              <a:ext uri="{FF2B5EF4-FFF2-40B4-BE49-F238E27FC236}">
                <a16:creationId xmlns:a16="http://schemas.microsoft.com/office/drawing/2014/main" id="{4FF079C3-FE2D-9A70-158C-F801612152F6}"/>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1E9D5500-DD7F-9FAC-DA47-4080B9E155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Role of the Body of Christ in bringing forth the Manifold wisdom of God!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7410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132F034B-A901-2DBD-4238-E9EDD70BDFA3}"/>
              </a:ext>
            </a:extLst>
          </p:cNvPr>
          <p:cNvSpPr>
            <a:spLocks noGrp="1" noRot="1" noChangeAspect="1" noTextEdit="1"/>
          </p:cNvSpPr>
          <p:nvPr>
            <p:ph type="sldImg"/>
          </p:nvPr>
        </p:nvSpPr>
        <p:spPr>
          <a:ln/>
        </p:spPr>
      </p:sp>
      <p:sp>
        <p:nvSpPr>
          <p:cNvPr id="224259" name="Notes Placeholder 2">
            <a:extLst>
              <a:ext uri="{FF2B5EF4-FFF2-40B4-BE49-F238E27FC236}">
                <a16:creationId xmlns:a16="http://schemas.microsoft.com/office/drawing/2014/main" id="{747F3782-FEB2-226B-2D66-F1C606ACB0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Lies and Deception</a:t>
            </a:r>
          </a:p>
          <a:p>
            <a:r>
              <a:rPr lang="en-US" altLang="en-US"/>
              <a:t>Anger triggered by Unwholesome words.</a:t>
            </a:r>
          </a:p>
          <a:p>
            <a:pPr>
              <a:buFont typeface="Times" panose="02020603050405020304" pitchFamily="18" charset="0"/>
              <a:buNone/>
            </a:pPr>
            <a:r>
              <a:rPr lang="en-US" altLang="en-US" i="1">
                <a:solidFill>
                  <a:srgbClr val="7B9569"/>
                </a:solidFill>
              </a:rPr>
              <a:t>	Ephesians 4:25-32</a:t>
            </a:r>
          </a:p>
          <a:p>
            <a:endParaRPr lang="en-US" altLang="en-US"/>
          </a:p>
        </p:txBody>
      </p:sp>
      <p:sp>
        <p:nvSpPr>
          <p:cNvPr id="224260" name="Slide Number Placeholder 3">
            <a:extLst>
              <a:ext uri="{FF2B5EF4-FFF2-40B4-BE49-F238E27FC236}">
                <a16:creationId xmlns:a16="http://schemas.microsoft.com/office/drawing/2014/main" id="{145F395A-634E-DA31-EEDF-340EC55893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4A776802-940B-4345-A14B-9E8D8EB33AF6}" type="slidenum">
              <a:rPr lang="en-US" altLang="en-US" b="0"/>
              <a:pPr/>
              <a:t>33</a:t>
            </a:fld>
            <a:endParaRPr lang="en-US" altLang="en-US" b="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6822C52E-6E2A-1565-3E5C-1D3736D38D08}"/>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E9CD777-25A7-350D-DA5C-806633B3D637}"/>
              </a:ext>
            </a:extLst>
          </p:cNvPr>
          <p:cNvSpPr>
            <a:spLocks noGrp="1"/>
          </p:cNvSpPr>
          <p:nvPr>
            <p:ph type="body" idx="1"/>
          </p:nvPr>
        </p:nvSpPr>
        <p:spPr/>
        <p:txBody>
          <a:bodyPr>
            <a:normAutofit/>
          </a:bodyPr>
          <a:lstStyle/>
          <a:p>
            <a:pPr marL="911225" indent="-911225">
              <a:buFont typeface="Times" pitchFamily="1" charset="0"/>
              <a:buNone/>
              <a:tabLst>
                <a:tab pos="911225" algn="l"/>
              </a:tabLst>
              <a:defRPr/>
            </a:pPr>
            <a:r>
              <a:rPr lang="en-US" dirty="0">
                <a:solidFill>
                  <a:srgbClr val="7B9569"/>
                </a:solidFill>
              </a:rPr>
              <a:t>Guidance –</a:t>
            </a:r>
            <a:r>
              <a:rPr lang="en-US" dirty="0"/>
              <a:t> The Belt of Truth </a:t>
            </a:r>
          </a:p>
          <a:p>
            <a:pPr marL="911225" indent="-911225">
              <a:buFont typeface="Times" pitchFamily="1" charset="0"/>
              <a:buNone/>
              <a:tabLst>
                <a:tab pos="911225" algn="l"/>
              </a:tabLst>
              <a:defRPr/>
            </a:pPr>
            <a:endParaRPr lang="en-US" dirty="0">
              <a:solidFill>
                <a:srgbClr val="7B9569"/>
              </a:solidFill>
            </a:endParaRPr>
          </a:p>
          <a:p>
            <a:pPr marL="911225" indent="-911225">
              <a:buFont typeface="Times" pitchFamily="1" charset="0"/>
              <a:buNone/>
              <a:tabLst>
                <a:tab pos="911225" algn="l"/>
              </a:tabLst>
              <a:defRPr/>
            </a:pPr>
            <a:r>
              <a:rPr lang="en-US" dirty="0">
                <a:solidFill>
                  <a:srgbClr val="7B9569"/>
                </a:solidFill>
              </a:rPr>
              <a:t>Growth –</a:t>
            </a:r>
            <a:r>
              <a:rPr lang="en-US" dirty="0"/>
              <a:t> The Breastplate of Righteousness </a:t>
            </a:r>
          </a:p>
          <a:p>
            <a:pPr marL="911225" indent="-911225">
              <a:buFont typeface="Times" pitchFamily="1" charset="0"/>
              <a:buNone/>
              <a:tabLst>
                <a:tab pos="911225" algn="l"/>
              </a:tabLst>
              <a:defRPr/>
            </a:pPr>
            <a:endParaRPr lang="en-US" dirty="0">
              <a:solidFill>
                <a:srgbClr val="7B9569"/>
              </a:solidFill>
            </a:endParaRPr>
          </a:p>
          <a:p>
            <a:pPr marL="911225" indent="-911225">
              <a:buFont typeface="Times" pitchFamily="1" charset="0"/>
              <a:buNone/>
              <a:tabLst>
                <a:tab pos="911225" algn="l"/>
              </a:tabLst>
              <a:defRPr/>
            </a:pPr>
            <a:r>
              <a:rPr lang="en-US" dirty="0">
                <a:solidFill>
                  <a:srgbClr val="7B9569"/>
                </a:solidFill>
              </a:rPr>
              <a:t>Grace –</a:t>
            </a:r>
            <a:r>
              <a:rPr lang="en-US" dirty="0"/>
              <a:t> Feet Fitted with the readiness that comes from the Gospel of Peace</a:t>
            </a:r>
          </a:p>
          <a:p>
            <a:pPr marL="911225" indent="-911225">
              <a:buFont typeface="Times" pitchFamily="1" charset="0"/>
              <a:buNone/>
              <a:tabLst>
                <a:tab pos="911225" algn="l"/>
              </a:tabLst>
              <a:defRPr/>
            </a:pPr>
            <a:endParaRPr lang="en-US" dirty="0">
              <a:solidFill>
                <a:srgbClr val="7B9569"/>
              </a:solidFill>
            </a:endParaRPr>
          </a:p>
          <a:p>
            <a:pPr marL="911225" indent="-911225">
              <a:buFont typeface="Times" pitchFamily="1" charset="0"/>
              <a:buNone/>
              <a:tabLst>
                <a:tab pos="911225" algn="l"/>
              </a:tabLst>
              <a:defRPr/>
            </a:pPr>
            <a:r>
              <a:rPr lang="en-US" dirty="0">
                <a:solidFill>
                  <a:srgbClr val="7B9569"/>
                </a:solidFill>
              </a:rPr>
              <a:t>Good Stewardship –</a:t>
            </a:r>
            <a:r>
              <a:rPr lang="en-US" dirty="0"/>
              <a:t> The Shield of Faith</a:t>
            </a:r>
          </a:p>
          <a:p>
            <a:pPr marL="911225" indent="-911225">
              <a:buFont typeface="Times" pitchFamily="1" charset="0"/>
              <a:buNone/>
              <a:tabLst>
                <a:tab pos="911225" algn="l"/>
              </a:tabLst>
              <a:defRPr/>
            </a:pPr>
            <a:endParaRPr lang="en-US" dirty="0">
              <a:solidFill>
                <a:srgbClr val="7B9569"/>
              </a:solidFill>
            </a:endParaRPr>
          </a:p>
          <a:p>
            <a:pPr marL="911225" indent="-911225">
              <a:buFont typeface="Times" pitchFamily="1" charset="0"/>
              <a:buNone/>
              <a:tabLst>
                <a:tab pos="911225" algn="l"/>
              </a:tabLst>
              <a:defRPr/>
            </a:pPr>
            <a:r>
              <a:rPr lang="en-US" dirty="0">
                <a:solidFill>
                  <a:srgbClr val="7B9569"/>
                </a:solidFill>
              </a:rPr>
              <a:t>Glorification –</a:t>
            </a:r>
            <a:r>
              <a:rPr lang="en-US" dirty="0"/>
              <a:t> The Helmet of Salvation</a:t>
            </a:r>
          </a:p>
          <a:p>
            <a:pPr marL="911225" indent="-911225">
              <a:buFont typeface="Times" pitchFamily="1" charset="0"/>
              <a:buNone/>
              <a:tabLst>
                <a:tab pos="911225" algn="l"/>
              </a:tabLst>
              <a:defRPr/>
            </a:pPr>
            <a:endParaRPr lang="en-US" dirty="0">
              <a:solidFill>
                <a:srgbClr val="7B9569"/>
              </a:solidFill>
            </a:endParaRPr>
          </a:p>
          <a:p>
            <a:pPr marL="911225" indent="-911225">
              <a:buFont typeface="Times" pitchFamily="1" charset="0"/>
              <a:buNone/>
              <a:tabLst>
                <a:tab pos="911225" algn="l"/>
              </a:tabLst>
              <a:defRPr/>
            </a:pPr>
            <a:r>
              <a:rPr lang="en-US" dirty="0">
                <a:solidFill>
                  <a:srgbClr val="7B9569"/>
                </a:solidFill>
              </a:rPr>
              <a:t>Gifts –</a:t>
            </a:r>
            <a:r>
              <a:rPr lang="en-US" dirty="0"/>
              <a:t> And the Sword of the Spirit, which is the Word of God.  </a:t>
            </a:r>
          </a:p>
          <a:p>
            <a:pPr marL="911225" indent="-911225">
              <a:buFont typeface="Times" pitchFamily="1" charset="0"/>
              <a:buNone/>
              <a:tabLst>
                <a:tab pos="911225" algn="l"/>
              </a:tabLst>
              <a:defRPr/>
            </a:pPr>
            <a:endParaRPr lang="en-US" dirty="0">
              <a:solidFill>
                <a:srgbClr val="7B9569"/>
              </a:solidFill>
            </a:endParaRPr>
          </a:p>
          <a:p>
            <a:pPr marL="911225" indent="-911225">
              <a:buFont typeface="Times" pitchFamily="1" charset="0"/>
              <a:buNone/>
              <a:tabLst>
                <a:tab pos="911225" algn="l"/>
              </a:tabLst>
              <a:defRPr/>
            </a:pPr>
            <a:r>
              <a:rPr lang="en-US" dirty="0">
                <a:solidFill>
                  <a:srgbClr val="7B9569"/>
                </a:solidFill>
              </a:rPr>
              <a:t>Group –</a:t>
            </a:r>
            <a:r>
              <a:rPr lang="en-US" dirty="0"/>
              <a:t> And pray in the Spirit on all occasions with all kinds of prayers and requests.  With this in mind, be alert and always keep on praying for all the saints.  </a:t>
            </a:r>
          </a:p>
          <a:p>
            <a:pPr>
              <a:defRPr/>
            </a:pPr>
            <a:endParaRPr lang="en-US" dirty="0"/>
          </a:p>
        </p:txBody>
      </p:sp>
      <p:sp>
        <p:nvSpPr>
          <p:cNvPr id="225284" name="Slide Number Placeholder 3">
            <a:extLst>
              <a:ext uri="{FF2B5EF4-FFF2-40B4-BE49-F238E27FC236}">
                <a16:creationId xmlns:a16="http://schemas.microsoft.com/office/drawing/2014/main" id="{52C45D0E-E34B-7739-0B57-A25196AE8E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B8E6D109-4D2E-491F-8A25-E27D89E71541}" type="slidenum">
              <a:rPr lang="en-US" altLang="en-US" b="0"/>
              <a:pPr/>
              <a:t>34</a:t>
            </a:fld>
            <a:endParaRPr lang="en-US" altLang="en-US"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B2F29DAC-8224-44CB-2FB4-E003BFD15A0C}"/>
              </a:ext>
            </a:extLst>
          </p:cNvPr>
          <p:cNvSpPr>
            <a:spLocks noGrp="1" noRot="1" noChangeAspect="1" noTextEdit="1"/>
          </p:cNvSpPr>
          <p:nvPr>
            <p:ph type="sldImg"/>
          </p:nvPr>
        </p:nvSpPr>
        <p:spPr>
          <a:ln/>
        </p:spPr>
      </p:sp>
      <p:sp>
        <p:nvSpPr>
          <p:cNvPr id="226307" name="Notes Placeholder 2">
            <a:extLst>
              <a:ext uri="{FF2B5EF4-FFF2-40B4-BE49-F238E27FC236}">
                <a16:creationId xmlns:a16="http://schemas.microsoft.com/office/drawing/2014/main" id="{85F2DCBC-79BD-7407-1D28-9CDA4CF0E0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Law 12 </a:t>
            </a:r>
            <a:r>
              <a:rPr lang="en-US" altLang="en-US">
                <a:solidFill>
                  <a:srgbClr val="7B9569"/>
                </a:solidFill>
              </a:rPr>
              <a:t>- The Law of Consequences</a:t>
            </a:r>
            <a:endParaRPr lang="en-US" altLang="en-US"/>
          </a:p>
          <a:p>
            <a:pPr>
              <a:buFont typeface="Times" panose="02020603050405020304" pitchFamily="18" charset="0"/>
              <a:buNone/>
            </a:pPr>
            <a:r>
              <a:rPr lang="en-US" altLang="en-US"/>
              <a:t>Actions taken and words spoken have </a:t>
            </a:r>
            <a:br>
              <a:rPr lang="en-US" altLang="en-US"/>
            </a:br>
            <a:r>
              <a:rPr lang="en-US" altLang="en-US"/>
              <a:t>profound consequences on our journey </a:t>
            </a:r>
            <a:br>
              <a:rPr lang="en-US" altLang="en-US"/>
            </a:br>
            <a:r>
              <a:rPr lang="en-US" altLang="en-US"/>
              <a:t>of transformation, either blessing or </a:t>
            </a:r>
            <a:br>
              <a:rPr lang="en-US" altLang="en-US"/>
            </a:br>
            <a:r>
              <a:rPr lang="en-US" altLang="en-US"/>
              <a:t>cursing our lives and the lives of those </a:t>
            </a:r>
            <a:br>
              <a:rPr lang="en-US" altLang="en-US"/>
            </a:br>
            <a:r>
              <a:rPr lang="en-US" altLang="en-US"/>
              <a:t>we touch.</a:t>
            </a:r>
          </a:p>
          <a:p>
            <a:endParaRPr lang="en-US" altLang="en-US"/>
          </a:p>
          <a:p>
            <a:pPr>
              <a:buFont typeface="Times" panose="02020603050405020304" pitchFamily="18" charset="0"/>
              <a:buNone/>
            </a:pPr>
            <a:r>
              <a:rPr lang="en-US" altLang="en-US" sz="1400" i="1">
                <a:solidFill>
                  <a:srgbClr val="7B9569"/>
                </a:solidFill>
              </a:rPr>
              <a:t>Deuteronomy 30:15-20, Galatians 6:7-10</a:t>
            </a:r>
          </a:p>
          <a:p>
            <a:endParaRPr lang="en-US" altLang="en-US"/>
          </a:p>
        </p:txBody>
      </p:sp>
      <p:sp>
        <p:nvSpPr>
          <p:cNvPr id="226308" name="Slide Number Placeholder 3">
            <a:extLst>
              <a:ext uri="{FF2B5EF4-FFF2-40B4-BE49-F238E27FC236}">
                <a16:creationId xmlns:a16="http://schemas.microsoft.com/office/drawing/2014/main" id="{6FF160BB-DA52-E5A8-F37F-CC94F19AF3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B3D6CA8D-A2DE-4753-A40D-00C989A93792}" type="slidenum">
              <a:rPr lang="en-US" altLang="en-US" b="0"/>
              <a:pPr/>
              <a:t>35</a:t>
            </a:fld>
            <a:endParaRPr lang="en-US" altLang="en-US"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872DF2B1-7F5C-2F31-C869-8B4BF8A3F881}"/>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486A4766-ABF3-6BFE-A0E1-AC75D6E0D3D4}"/>
              </a:ext>
            </a:extLst>
          </p:cNvPr>
          <p:cNvSpPr>
            <a:spLocks noGrp="1"/>
          </p:cNvSpPr>
          <p:nvPr>
            <p:ph type="body" idx="1"/>
          </p:nvPr>
        </p:nvSpPr>
        <p:spPr/>
        <p:txBody>
          <a:bodyPr>
            <a:normAutofit/>
          </a:bodyPr>
          <a:lstStyle/>
          <a:p>
            <a:pPr>
              <a:buFont typeface="Times" pitchFamily="1" charset="0"/>
              <a:buNone/>
              <a:defRPr/>
            </a:pPr>
            <a:r>
              <a:rPr lang="en-US" dirty="0">
                <a:solidFill>
                  <a:srgbClr val="7B9569"/>
                </a:solidFill>
              </a:rPr>
              <a:t>Definition:</a:t>
            </a:r>
            <a:r>
              <a:rPr lang="en-US" dirty="0"/>
              <a:t> Both blessings and curses </a:t>
            </a:r>
            <a:br>
              <a:rPr lang="en-US" dirty="0"/>
            </a:br>
            <a:r>
              <a:rPr lang="en-US" dirty="0"/>
              <a:t>are impartations of spiritual power, </a:t>
            </a:r>
            <a:br>
              <a:rPr lang="en-US" dirty="0"/>
            </a:br>
            <a:r>
              <a:rPr lang="en-US" dirty="0"/>
              <a:t>one for the positive and one for the </a:t>
            </a:r>
            <a:br>
              <a:rPr lang="en-US" dirty="0"/>
            </a:br>
            <a:r>
              <a:rPr lang="en-US" dirty="0"/>
              <a:t>negative.  </a:t>
            </a:r>
          </a:p>
          <a:p>
            <a:pPr>
              <a:buFont typeface="Times" pitchFamily="1" charset="0"/>
              <a:buNone/>
              <a:defRPr/>
            </a:pPr>
            <a:endParaRPr lang="en-US" dirty="0"/>
          </a:p>
          <a:p>
            <a:pPr>
              <a:buFont typeface="Times" pitchFamily="1" charset="0"/>
              <a:buNone/>
              <a:defRPr/>
            </a:pPr>
            <a:r>
              <a:rPr lang="en-US" dirty="0"/>
              <a:t>They can both come about </a:t>
            </a:r>
            <a:br>
              <a:rPr lang="en-US" dirty="0"/>
            </a:br>
            <a:r>
              <a:rPr lang="en-US" dirty="0"/>
              <a:t>as a result of words spoken or actions </a:t>
            </a:r>
            <a:br>
              <a:rPr lang="en-US" dirty="0"/>
            </a:br>
            <a:r>
              <a:rPr lang="en-US" dirty="0"/>
              <a:t>taken by oneself or others.</a:t>
            </a:r>
          </a:p>
          <a:p>
            <a:pPr>
              <a:buFont typeface="Times" pitchFamily="1" charset="0"/>
              <a:buNone/>
              <a:defRPr/>
            </a:pPr>
            <a:endParaRPr lang="en-US" sz="1050" dirty="0">
              <a:solidFill>
                <a:srgbClr val="7B9569"/>
              </a:solidFill>
            </a:endParaRPr>
          </a:p>
          <a:p>
            <a:pPr>
              <a:buFont typeface="Times" pitchFamily="1" charset="0"/>
              <a:buNone/>
              <a:defRPr/>
            </a:pPr>
            <a:r>
              <a:rPr lang="en-US" sz="1050" dirty="0">
                <a:solidFill>
                  <a:srgbClr val="7B9569"/>
                </a:solidFill>
              </a:rPr>
              <a:t>From Derek Prince’s </a:t>
            </a:r>
            <a:br>
              <a:rPr lang="en-US" sz="1050" dirty="0">
                <a:solidFill>
                  <a:srgbClr val="7B9569"/>
                </a:solidFill>
              </a:rPr>
            </a:br>
            <a:r>
              <a:rPr lang="en-US" sz="1050" i="1" dirty="0">
                <a:solidFill>
                  <a:srgbClr val="7B9569"/>
                </a:solidFill>
              </a:rPr>
              <a:t>Blessings or Curses: You can choose</a:t>
            </a:r>
            <a:endParaRPr lang="en-US" i="1" dirty="0"/>
          </a:p>
          <a:p>
            <a:pPr>
              <a:defRPr/>
            </a:pPr>
            <a:endParaRPr lang="en-US" dirty="0"/>
          </a:p>
        </p:txBody>
      </p:sp>
      <p:sp>
        <p:nvSpPr>
          <p:cNvPr id="227332" name="Slide Number Placeholder 3">
            <a:extLst>
              <a:ext uri="{FF2B5EF4-FFF2-40B4-BE49-F238E27FC236}">
                <a16:creationId xmlns:a16="http://schemas.microsoft.com/office/drawing/2014/main" id="{700A7347-FDA3-E2DD-8179-7305B44278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EA7C44A9-8C88-4302-BF91-8D8B47EF2DD7}" type="slidenum">
              <a:rPr lang="en-US" altLang="en-US" b="0"/>
              <a:pPr/>
              <a:t>36</a:t>
            </a:fld>
            <a:endParaRPr lang="en-US" altLang="en-US"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6C5FEFAE-CB2A-D2D6-F560-AC9C4BF74E18}"/>
              </a:ext>
            </a:extLst>
          </p:cNvPr>
          <p:cNvSpPr>
            <a:spLocks noGrp="1" noRot="1" noChangeAspect="1" noTextEdit="1"/>
          </p:cNvSpPr>
          <p:nvPr>
            <p:ph type="sldImg"/>
          </p:nvPr>
        </p:nvSpPr>
        <p:spPr>
          <a:ln/>
        </p:spPr>
      </p:sp>
      <p:sp>
        <p:nvSpPr>
          <p:cNvPr id="228355" name="Notes Placeholder 2">
            <a:extLst>
              <a:ext uri="{FF2B5EF4-FFF2-40B4-BE49-F238E27FC236}">
                <a16:creationId xmlns:a16="http://schemas.microsoft.com/office/drawing/2014/main" id="{7BD6FF17-8340-432F-52B0-B8595BBC91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100000"/>
              </a:spcBef>
            </a:pPr>
            <a:r>
              <a:rPr lang="en-US" altLang="en-US"/>
              <a:t>In order to deal with sin against one </a:t>
            </a:r>
            <a:br>
              <a:rPr lang="en-US" altLang="en-US"/>
            </a:br>
            <a:r>
              <a:rPr lang="en-US" altLang="en-US"/>
              <a:t>another in the church Jesus has provided </a:t>
            </a:r>
            <a:br>
              <a:rPr lang="en-US" altLang="en-US"/>
            </a:br>
            <a:r>
              <a:rPr lang="en-US" altLang="en-US"/>
              <a:t>us a model of how to confront one another </a:t>
            </a:r>
            <a:br>
              <a:rPr lang="en-US" altLang="en-US"/>
            </a:br>
            <a:r>
              <a:rPr lang="en-US" altLang="en-US"/>
              <a:t>and move towards healing, reconciliation </a:t>
            </a:r>
            <a:br>
              <a:rPr lang="en-US" altLang="en-US"/>
            </a:br>
            <a:r>
              <a:rPr lang="en-US" altLang="en-US"/>
              <a:t>and peace in Matthew 18:15-20.</a:t>
            </a:r>
          </a:p>
          <a:p>
            <a:pPr>
              <a:spcBef>
                <a:spcPct val="100000"/>
              </a:spcBef>
            </a:pPr>
            <a:endParaRPr lang="en-US" altLang="en-US"/>
          </a:p>
          <a:p>
            <a:pPr>
              <a:spcBef>
                <a:spcPct val="100000"/>
              </a:spcBef>
            </a:pPr>
            <a:r>
              <a:rPr lang="en-US" altLang="en-US"/>
              <a:t>By moving through this process with one another we can reverse the affects of the curse that has been brought to bear on our lives through one another’s sins and maintain the unity of the church through forgiveness, healing and restoration of trust as we move towards reconciliation.</a:t>
            </a:r>
          </a:p>
          <a:p>
            <a:endParaRPr lang="en-US" altLang="en-US"/>
          </a:p>
        </p:txBody>
      </p:sp>
      <p:sp>
        <p:nvSpPr>
          <p:cNvPr id="228356" name="Slide Number Placeholder 3">
            <a:extLst>
              <a:ext uri="{FF2B5EF4-FFF2-40B4-BE49-F238E27FC236}">
                <a16:creationId xmlns:a16="http://schemas.microsoft.com/office/drawing/2014/main" id="{68E99CFA-442F-9A89-31F9-EED65C945A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F7E62C0F-D20D-4152-8571-0CD0BD674A4D}" type="slidenum">
              <a:rPr lang="en-US" altLang="en-US" b="0"/>
              <a:pPr/>
              <a:t>37</a:t>
            </a:fld>
            <a:endParaRPr lang="en-US" altLang="en-US" b="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7FF63F86-BBF9-D248-9A12-096ADDB109F2}"/>
              </a:ext>
            </a:extLst>
          </p:cNvPr>
          <p:cNvSpPr>
            <a:spLocks noGrp="1" noRot="1" noChangeAspect="1" noTextEdit="1"/>
          </p:cNvSpPr>
          <p:nvPr>
            <p:ph type="sldImg"/>
          </p:nvPr>
        </p:nvSpPr>
        <p:spPr>
          <a:ln/>
        </p:spPr>
      </p:sp>
      <p:sp>
        <p:nvSpPr>
          <p:cNvPr id="229379" name="Notes Placeholder 2">
            <a:extLst>
              <a:ext uri="{FF2B5EF4-FFF2-40B4-BE49-F238E27FC236}">
                <a16:creationId xmlns:a16="http://schemas.microsoft.com/office/drawing/2014/main" id="{D09B41F9-DC6E-CA55-851A-9CD5984E6E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 typeface="Times" panose="02020603050405020304" pitchFamily="18" charset="0"/>
              <a:buNone/>
            </a:pPr>
            <a:r>
              <a:rPr lang="en-US" altLang="en-US"/>
              <a:t>Curses of Disobedience – </a:t>
            </a:r>
            <a:r>
              <a:rPr lang="en-US" altLang="en-US" i="1"/>
              <a:t>Deuteronomy 27:15-26</a:t>
            </a:r>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Guidance –</a:t>
            </a:r>
            <a:r>
              <a:rPr lang="en-US" altLang="en-US"/>
              <a:t> </a:t>
            </a:r>
            <a:r>
              <a:rPr lang="en-US" altLang="en-US" i="1"/>
              <a:t>Idolatry v.15</a:t>
            </a:r>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Group –</a:t>
            </a:r>
            <a:r>
              <a:rPr lang="en-US" altLang="en-US"/>
              <a:t> Disrespect of Parents </a:t>
            </a:r>
            <a:r>
              <a:rPr lang="en-US" altLang="en-US" i="1"/>
              <a:t>v.16</a:t>
            </a:r>
            <a:r>
              <a:rPr lang="en-US" altLang="en-US"/>
              <a:t> </a:t>
            </a:r>
          </a:p>
          <a:p>
            <a:pPr>
              <a:spcBef>
                <a:spcPct val="0"/>
              </a:spcBef>
              <a:buFont typeface="Times" panose="02020603050405020304" pitchFamily="18" charset="0"/>
              <a:buNone/>
            </a:pPr>
            <a:r>
              <a:rPr lang="en-US" altLang="en-US"/>
              <a:t>Sexual Immorality </a:t>
            </a:r>
            <a:r>
              <a:rPr lang="en-US" altLang="en-US" i="1"/>
              <a:t>v. 20-23</a:t>
            </a:r>
            <a:endParaRPr lang="en-US" altLang="en-US"/>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Good Stewardship –</a:t>
            </a:r>
            <a:r>
              <a:rPr lang="en-US" altLang="en-US"/>
              <a:t> Dishonesty/Greed</a:t>
            </a:r>
          </a:p>
          <a:p>
            <a:pPr>
              <a:spcBef>
                <a:spcPct val="0"/>
              </a:spcBef>
              <a:buFont typeface="Times" panose="02020603050405020304" pitchFamily="18" charset="0"/>
              <a:buNone/>
            </a:pPr>
            <a:r>
              <a:rPr lang="en-US" altLang="en-US"/>
              <a:t>Unrighteous Stewardship – </a:t>
            </a:r>
            <a:r>
              <a:rPr lang="en-US" altLang="en-US" i="1"/>
              <a:t>Haggai 1:5-6, Malachi 3:8-9</a:t>
            </a:r>
            <a:endParaRPr lang="en-US" altLang="en-US"/>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Grace –</a:t>
            </a:r>
            <a:r>
              <a:rPr lang="en-US" altLang="en-US"/>
              <a:t> Harming the helpless and week – </a:t>
            </a:r>
            <a:r>
              <a:rPr lang="en-US" altLang="en-US" i="1"/>
              <a:t>vs. 18-19</a:t>
            </a:r>
            <a:r>
              <a:rPr lang="en-US" altLang="en-US"/>
              <a:t>		</a:t>
            </a:r>
          </a:p>
          <a:p>
            <a:pPr>
              <a:spcBef>
                <a:spcPct val="0"/>
              </a:spcBef>
              <a:buFont typeface="Times" panose="02020603050405020304" pitchFamily="18" charset="0"/>
              <a:buNone/>
            </a:pPr>
            <a:r>
              <a:rPr lang="en-US" altLang="en-US"/>
              <a:t>Hatred/Murder </a:t>
            </a:r>
            <a:r>
              <a:rPr lang="en-US" altLang="en-US" i="1"/>
              <a:t>v. 24-25</a:t>
            </a:r>
            <a:endParaRPr lang="en-US" altLang="en-US"/>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Growth –</a:t>
            </a:r>
            <a:r>
              <a:rPr lang="en-US" altLang="en-US"/>
              <a:t> Hypocrisy and Disobedience to the Word </a:t>
            </a:r>
            <a:r>
              <a:rPr lang="en-US" altLang="en-US" i="1"/>
              <a:t>v.26</a:t>
            </a:r>
            <a:endParaRPr lang="en-US" altLang="en-US"/>
          </a:p>
          <a:p>
            <a:pPr>
              <a:buFont typeface="Times" panose="02020603050405020304" pitchFamily="18" charset="0"/>
              <a:buNone/>
            </a:pPr>
            <a:r>
              <a:rPr lang="en-US" altLang="en-US">
                <a:solidFill>
                  <a:srgbClr val="7B9569"/>
                </a:solidFill>
              </a:rPr>
              <a:t>Glorification –</a:t>
            </a:r>
            <a:r>
              <a:rPr lang="en-US" altLang="en-US"/>
              <a:t> Pride - </a:t>
            </a:r>
            <a:r>
              <a:rPr lang="en-US" altLang="en-US" i="1"/>
              <a:t>Jeremiah 17:5-6</a:t>
            </a:r>
            <a:endParaRPr lang="en-US" altLang="en-US"/>
          </a:p>
          <a:p>
            <a:pPr>
              <a:buFont typeface="Times" panose="02020603050405020304" pitchFamily="18" charset="0"/>
              <a:buNone/>
            </a:pPr>
            <a:endParaRPr lang="en-US" altLang="en-US">
              <a:solidFill>
                <a:srgbClr val="7B9569"/>
              </a:solidFill>
            </a:endParaRPr>
          </a:p>
          <a:p>
            <a:pPr>
              <a:buFont typeface="Times" panose="02020603050405020304" pitchFamily="18" charset="0"/>
              <a:buNone/>
            </a:pPr>
            <a:r>
              <a:rPr lang="en-US" altLang="en-US">
                <a:solidFill>
                  <a:srgbClr val="7B9569"/>
                </a:solidFill>
              </a:rPr>
              <a:t>Gifts –</a:t>
            </a:r>
            <a:r>
              <a:rPr lang="en-US" altLang="en-US"/>
              <a:t> Religion – </a:t>
            </a:r>
            <a:r>
              <a:rPr lang="en-US" altLang="en-US" i="1"/>
              <a:t>Galatians 3:10</a:t>
            </a:r>
            <a:endParaRPr lang="en-US" altLang="en-US"/>
          </a:p>
          <a:p>
            <a:endParaRPr lang="en-US" altLang="en-US"/>
          </a:p>
        </p:txBody>
      </p:sp>
      <p:sp>
        <p:nvSpPr>
          <p:cNvPr id="229380" name="Slide Number Placeholder 3">
            <a:extLst>
              <a:ext uri="{FF2B5EF4-FFF2-40B4-BE49-F238E27FC236}">
                <a16:creationId xmlns:a16="http://schemas.microsoft.com/office/drawing/2014/main" id="{FEC441CE-BC28-85F4-3438-8E5E469D3E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A7765DC2-386D-4ED4-86BD-D39AAA5E722A}" type="slidenum">
              <a:rPr lang="en-US" altLang="en-US" b="0"/>
              <a:pPr/>
              <a:t>38</a:t>
            </a:fld>
            <a:endParaRPr lang="en-US" altLang="en-US"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14843F3B-0AE3-CA11-A286-929CF53D8AE5}"/>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F96CDAA7-8035-99B9-2A65-4FA062E70857}"/>
              </a:ext>
            </a:extLst>
          </p:cNvPr>
          <p:cNvSpPr>
            <a:spLocks noGrp="1"/>
          </p:cNvSpPr>
          <p:nvPr>
            <p:ph type="body" idx="1"/>
          </p:nvPr>
        </p:nvSpPr>
        <p:spPr/>
        <p:txBody>
          <a:bodyPr>
            <a:normAutofit fontScale="70000" lnSpcReduction="20000"/>
          </a:bodyPr>
          <a:lstStyle/>
          <a:p>
            <a:pPr defTabSz="1030452">
              <a:spcBef>
                <a:spcPts val="1223"/>
              </a:spcBef>
              <a:buClr>
                <a:schemeClr val="folHlink"/>
              </a:buClr>
              <a:defRPr/>
            </a:pPr>
            <a:r>
              <a:rPr lang="en-US" sz="2200" b="1" dirty="0">
                <a:latin typeface="Helvetica" pitchFamily="1" charset="0"/>
              </a:rPr>
              <a:t>Believing in the Lord Jesus with all our Heart, Soul, Mind and Strength means that we:</a:t>
            </a:r>
          </a:p>
          <a:p>
            <a:pPr lvl="1" indent="-465887" defTabSz="1030452">
              <a:spcBef>
                <a:spcPts val="1223"/>
              </a:spcBef>
              <a:buClr>
                <a:schemeClr val="folHlink"/>
              </a:buClr>
              <a:buFont typeface="GiovanniITCTT Book" charset="0"/>
              <a:buAutoNum type="arabicPeriod"/>
              <a:defRPr/>
            </a:pPr>
            <a:endParaRPr lang="en-US" sz="2000" dirty="0">
              <a:latin typeface="Helvetica" pitchFamily="1" charset="0"/>
            </a:endParaRPr>
          </a:p>
          <a:p>
            <a:pPr lvl="1" indent="-465887" defTabSz="1030452">
              <a:spcBef>
                <a:spcPts val="1223"/>
              </a:spcBef>
              <a:buClr>
                <a:schemeClr val="folHlink"/>
              </a:buClr>
              <a:buFont typeface="GiovanniITCTT Book" charset="0"/>
              <a:buAutoNum type="arabicPeriod"/>
              <a:defRPr/>
            </a:pPr>
            <a:r>
              <a:rPr lang="en-US" sz="2000" dirty="0">
                <a:latin typeface="Helvetica" pitchFamily="1" charset="0"/>
              </a:rPr>
              <a:t>Embrace the revelation or feedback that God brings into our lives which convicts us of our sin and need for Him.</a:t>
            </a:r>
          </a:p>
          <a:p>
            <a:pPr lvl="1" indent="-465887" defTabSz="1030452">
              <a:spcBef>
                <a:spcPts val="1223"/>
              </a:spcBef>
              <a:buClr>
                <a:schemeClr val="folHlink"/>
              </a:buClr>
              <a:buFont typeface="GiovanniITCTT Book" charset="0"/>
              <a:buAutoNum type="arabicPeriod"/>
              <a:defRPr/>
            </a:pPr>
            <a:endParaRPr lang="en-US" sz="2000" dirty="0">
              <a:latin typeface="Helvetica" pitchFamily="1" charset="0"/>
            </a:endParaRPr>
          </a:p>
          <a:p>
            <a:pPr lvl="1" indent="-465887" defTabSz="1030452">
              <a:spcBef>
                <a:spcPts val="1223"/>
              </a:spcBef>
              <a:buClr>
                <a:schemeClr val="folHlink"/>
              </a:buClr>
              <a:buFont typeface="GiovanniITCTT Book" charset="0"/>
              <a:buAutoNum type="arabicPeriod"/>
              <a:defRPr/>
            </a:pPr>
            <a:r>
              <a:rPr lang="en-US" sz="2000" dirty="0">
                <a:latin typeface="Helvetica" pitchFamily="1" charset="0"/>
              </a:rPr>
              <a:t>Change incorrect or negative beliefs through holistic Repentance: agreeing with God’s will (Heart), healing of wounds (Soul), learning His truth (Mind) and calling upon His strength (Strength).</a:t>
            </a:r>
          </a:p>
          <a:p>
            <a:pPr lvl="1" indent="-465887" defTabSz="1030452">
              <a:spcBef>
                <a:spcPts val="1223"/>
              </a:spcBef>
              <a:buClr>
                <a:schemeClr val="folHlink"/>
              </a:buClr>
              <a:buFont typeface="GiovanniITCTT Book" charset="0"/>
              <a:buAutoNum type="arabicPeriod"/>
              <a:defRPr/>
            </a:pPr>
            <a:endParaRPr lang="en-US" sz="2000" dirty="0">
              <a:latin typeface="Helvetica" pitchFamily="1" charset="0"/>
            </a:endParaRPr>
          </a:p>
          <a:p>
            <a:pPr lvl="1" indent="-465887" defTabSz="1030452">
              <a:spcBef>
                <a:spcPts val="1223"/>
              </a:spcBef>
              <a:buClr>
                <a:schemeClr val="folHlink"/>
              </a:buClr>
              <a:buFont typeface="GiovanniITCTT Book" charset="0"/>
              <a:buAutoNum type="arabicPeriod"/>
              <a:defRPr/>
            </a:pPr>
            <a:r>
              <a:rPr lang="en-US" sz="2000" dirty="0">
                <a:latin typeface="Helvetica" pitchFamily="1" charset="0"/>
              </a:rPr>
              <a:t>Embrace God’s new correct Beliefs (Desires, Feelings, Thoughts and Capabilities) for our lives by making amends or restitution to those we have wounded and Engaging our new training in righteousness!</a:t>
            </a:r>
          </a:p>
          <a:p>
            <a:pPr>
              <a:defRPr/>
            </a:pPr>
            <a:endParaRPr lang="en-US" dirty="0"/>
          </a:p>
        </p:txBody>
      </p:sp>
      <p:sp>
        <p:nvSpPr>
          <p:cNvPr id="248836" name="Slide Number Placeholder 3">
            <a:extLst>
              <a:ext uri="{FF2B5EF4-FFF2-40B4-BE49-F238E27FC236}">
                <a16:creationId xmlns:a16="http://schemas.microsoft.com/office/drawing/2014/main" id="{18203C6E-AF6E-D287-82AB-EF41493FA0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7B09D98E-A188-43DE-931B-6BA67C0BF975}" type="slidenum">
              <a:rPr lang="en-US" altLang="en-US" b="0"/>
              <a:pPr/>
              <a:t>39</a:t>
            </a:fld>
            <a:endParaRPr lang="en-US" altLang="en-US" b="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205565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0856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065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FBA05D98-E9C6-CC06-D129-FF1801BC28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D2DE5B23-2EBD-4CE4-810F-6E02B55AB8A1}" type="slidenum">
              <a:rPr lang="en-US" altLang="en-US" b="0"/>
              <a:pPr/>
              <a:t>4</a:t>
            </a:fld>
            <a:endParaRPr lang="en-US" altLang="en-US" b="0"/>
          </a:p>
        </p:txBody>
      </p:sp>
      <p:sp>
        <p:nvSpPr>
          <p:cNvPr id="204803" name="Rectangle 2">
            <a:extLst>
              <a:ext uri="{FF2B5EF4-FFF2-40B4-BE49-F238E27FC236}">
                <a16:creationId xmlns:a16="http://schemas.microsoft.com/office/drawing/2014/main" id="{47FFBCF3-5A8B-DEA5-4AC8-9246ACCB1427}"/>
              </a:ext>
            </a:extLst>
          </p:cNvPr>
          <p:cNvSpPr>
            <a:spLocks noGrp="1" noRot="1" noChangeAspect="1" noChangeArrowheads="1" noTextEdit="1"/>
          </p:cNvSpPr>
          <p:nvPr>
            <p:ph type="sldImg"/>
          </p:nvPr>
        </p:nvSpPr>
        <p:spPr>
          <a:xfrm>
            <a:off x="407988" y="696913"/>
            <a:ext cx="6196012" cy="3486150"/>
          </a:xfrm>
          <a:ln/>
        </p:spPr>
      </p:sp>
      <p:sp>
        <p:nvSpPr>
          <p:cNvPr id="204804" name="Rectangle 3">
            <a:extLst>
              <a:ext uri="{FF2B5EF4-FFF2-40B4-BE49-F238E27FC236}">
                <a16:creationId xmlns:a16="http://schemas.microsoft.com/office/drawing/2014/main" id="{B3E0AF7D-BB6D-EBC4-CA94-1C2C9C2AB4C2}"/>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The Journey of Transformation</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a:extLst>
              <a:ext uri="{FF2B5EF4-FFF2-40B4-BE49-F238E27FC236}">
                <a16:creationId xmlns:a16="http://schemas.microsoft.com/office/drawing/2014/main" id="{FBA05D98-E9C6-CC06-D129-FF1801BC28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D2DE5B23-2EBD-4CE4-810F-6E02B55AB8A1}" type="slidenum">
              <a:rPr lang="en-US" altLang="en-US" b="0"/>
              <a:pPr/>
              <a:t>6</a:t>
            </a:fld>
            <a:endParaRPr lang="en-US" altLang="en-US" b="0"/>
          </a:p>
        </p:txBody>
      </p:sp>
      <p:sp>
        <p:nvSpPr>
          <p:cNvPr id="204803" name="Rectangle 2">
            <a:extLst>
              <a:ext uri="{FF2B5EF4-FFF2-40B4-BE49-F238E27FC236}">
                <a16:creationId xmlns:a16="http://schemas.microsoft.com/office/drawing/2014/main" id="{47FFBCF3-5A8B-DEA5-4AC8-9246ACCB1427}"/>
              </a:ext>
            </a:extLst>
          </p:cNvPr>
          <p:cNvSpPr>
            <a:spLocks noGrp="1" noRot="1" noChangeAspect="1" noChangeArrowheads="1" noTextEdit="1"/>
          </p:cNvSpPr>
          <p:nvPr>
            <p:ph type="sldImg"/>
          </p:nvPr>
        </p:nvSpPr>
        <p:spPr>
          <a:xfrm>
            <a:off x="407988" y="696913"/>
            <a:ext cx="6196012" cy="3486150"/>
          </a:xfrm>
          <a:ln/>
        </p:spPr>
      </p:sp>
      <p:sp>
        <p:nvSpPr>
          <p:cNvPr id="204804" name="Rectangle 3">
            <a:extLst>
              <a:ext uri="{FF2B5EF4-FFF2-40B4-BE49-F238E27FC236}">
                <a16:creationId xmlns:a16="http://schemas.microsoft.com/office/drawing/2014/main" id="{B3E0AF7D-BB6D-EBC4-CA94-1C2C9C2AB4C2}"/>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The Journey of Transformation</a:t>
            </a:r>
            <a:endParaRPr lang="en-US" altLang="en-US"/>
          </a:p>
        </p:txBody>
      </p:sp>
    </p:spTree>
    <p:extLst>
      <p:ext uri="{BB962C8B-B14F-4D97-AF65-F5344CB8AC3E}">
        <p14:creationId xmlns:p14="http://schemas.microsoft.com/office/powerpoint/2010/main" val="390484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1F8C27E9-619C-9C56-6FE3-0574FF4E4816}"/>
              </a:ext>
            </a:extLst>
          </p:cNvPr>
          <p:cNvSpPr>
            <a:spLocks noGrp="1" noRot="1" noChangeAspect="1" noChangeArrowheads="1" noTextEdit="1"/>
          </p:cNvSpPr>
          <p:nvPr>
            <p:ph type="sldImg"/>
          </p:nvPr>
        </p:nvSpPr>
        <p:spPr>
          <a:ln/>
        </p:spPr>
      </p:sp>
      <p:sp>
        <p:nvSpPr>
          <p:cNvPr id="205827" name="Rectangle 3">
            <a:extLst>
              <a:ext uri="{FF2B5EF4-FFF2-40B4-BE49-F238E27FC236}">
                <a16:creationId xmlns:a16="http://schemas.microsoft.com/office/drawing/2014/main" id="{D21CFD71-BE0E-C420-B02B-73E003C56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This session we will move one step up the Life Focus Process Pyramid and Begin Committing to Transformation.  </a:t>
            </a:r>
          </a:p>
          <a:p>
            <a:pPr>
              <a:spcBef>
                <a:spcPct val="0"/>
              </a:spcBef>
            </a:pPr>
            <a:r>
              <a:rPr lang="en-US" altLang="en-US">
                <a:solidFill>
                  <a:srgbClr val="000000"/>
                </a:solidFill>
                <a:latin typeface="Arial" panose="020B0604020202020204" pitchFamily="34" charset="0"/>
              </a:rPr>
              <a:t>The journey of faith is not without its trials and tribulations. </a:t>
            </a:r>
          </a:p>
          <a:p>
            <a:pPr>
              <a:spcBef>
                <a:spcPct val="0"/>
              </a:spcBef>
            </a:pPr>
            <a:r>
              <a:rPr lang="en-US" altLang="en-US">
                <a:solidFill>
                  <a:srgbClr val="000000"/>
                </a:solidFill>
                <a:latin typeface="Arial" panose="020B0604020202020204" pitchFamily="34" charset="0"/>
              </a:rPr>
              <a:t>Many times new believers will encounter trouble and find themselves asking, “What happened?” </a:t>
            </a:r>
          </a:p>
          <a:p>
            <a:pPr>
              <a:spcBef>
                <a:spcPct val="0"/>
              </a:spcBef>
            </a:pPr>
            <a:r>
              <a:rPr lang="en-US" altLang="en-US">
                <a:solidFill>
                  <a:srgbClr val="000000"/>
                </a:solidFill>
                <a:latin typeface="Arial" panose="020B0604020202020204" pitchFamily="34" charset="0"/>
              </a:rPr>
              <a:t>It is important to take a look at the process of transformation and what to expect along the way so there are no surprises.</a:t>
            </a:r>
          </a:p>
          <a:p>
            <a:pPr>
              <a:spcBef>
                <a:spcPct val="0"/>
              </a:spcBef>
            </a:pPr>
            <a:endParaRPr lang="en-US" altLang="en-US" sz="1300">
              <a:solidFill>
                <a:srgbClr val="000000"/>
              </a:solidFill>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B719A25-8523-B462-03B0-0452557E74A0}"/>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692D41A3-C8CF-C22C-26B2-2DA4DD6E75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Times" panose="02020603050405020304" pitchFamily="18" charset="0"/>
              <a:buNone/>
            </a:pPr>
            <a:r>
              <a:rPr lang="en-US" altLang="en-US"/>
              <a:t>Law 9 - </a:t>
            </a:r>
            <a:r>
              <a:rPr lang="en-US" altLang="en-US">
                <a:solidFill>
                  <a:srgbClr val="7B9569"/>
                </a:solidFill>
              </a:rPr>
              <a:t>The Law of Transformation</a:t>
            </a:r>
          </a:p>
          <a:p>
            <a:pPr>
              <a:buFont typeface="Times" panose="02020603050405020304" pitchFamily="18" charset="0"/>
              <a:buNone/>
            </a:pPr>
            <a:r>
              <a:rPr lang="en-US" altLang="en-US"/>
              <a:t>We must choose to submit ourselves to </a:t>
            </a:r>
            <a:br>
              <a:rPr lang="en-US" altLang="en-US"/>
            </a:br>
            <a:r>
              <a:rPr lang="en-US" altLang="en-US"/>
              <a:t>God's mission and His transforming power, </a:t>
            </a:r>
            <a:br>
              <a:rPr lang="en-US" altLang="en-US"/>
            </a:br>
            <a:r>
              <a:rPr lang="en-US" altLang="en-US"/>
              <a:t>if we are going to experience more </a:t>
            </a:r>
            <a:br>
              <a:rPr lang="en-US" altLang="en-US"/>
            </a:br>
            <a:r>
              <a:rPr lang="en-US" altLang="en-US"/>
              <a:t>abundance in life.</a:t>
            </a:r>
          </a:p>
          <a:p>
            <a:pPr>
              <a:spcBef>
                <a:spcPct val="0"/>
              </a:spcBef>
            </a:pPr>
            <a:endParaRPr lang="en-US" altLang="en-US">
              <a:solidFill>
                <a:srgbClr val="000000"/>
              </a:solidFill>
              <a:latin typeface="45 Helvetica Light" pitchFamily="1" charset="0"/>
            </a:endParaRPr>
          </a:p>
          <a:p>
            <a:pPr>
              <a:spcBef>
                <a:spcPct val="0"/>
              </a:spcBef>
            </a:pPr>
            <a:r>
              <a:rPr lang="en-US" altLang="en-US">
                <a:solidFill>
                  <a:srgbClr val="000000"/>
                </a:solidFill>
                <a:latin typeface="45 Helvetica Light" pitchFamily="1" charset="0"/>
              </a:rPr>
              <a:t>The abundant life that Jesus is calling us to doesn’t just happen right away. It involves a process of becoming more like Him by becoming more submitted to His guidance and empowering presence.</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6A8CA53-DADE-A372-2AB4-2757E024331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8AC10D6-C2ED-87EE-2F0B-D955C50710B5}"/>
              </a:ext>
            </a:extLst>
          </p:cNvPr>
          <p:cNvSpPr>
            <a:spLocks noGrp="1"/>
          </p:cNvSpPr>
          <p:nvPr>
            <p:ph type="body" idx="1"/>
          </p:nvPr>
        </p:nvSpPr>
        <p:spPr/>
        <p:txBody>
          <a:bodyPr>
            <a:normAutofit/>
          </a:bodyPr>
          <a:lstStyle/>
          <a:p>
            <a:pPr marL="171450" indent="-171450">
              <a:spcBef>
                <a:spcPct val="100000"/>
              </a:spcBef>
              <a:buFont typeface="Times" pitchFamily="1" charset="0"/>
              <a:buNone/>
              <a:defRPr/>
            </a:pPr>
            <a:r>
              <a:rPr lang="en-US" i="1" dirty="0"/>
              <a:t>Romans 12:1-3</a:t>
            </a:r>
          </a:p>
          <a:p>
            <a:pPr marL="171450" indent="-171450">
              <a:spcBef>
                <a:spcPct val="100000"/>
              </a:spcBef>
              <a:buFont typeface="Times" pitchFamily="1" charset="0"/>
              <a:buNone/>
              <a:defRPr/>
            </a:pPr>
            <a:r>
              <a:rPr lang="en-US" i="1" dirty="0"/>
              <a:t>“	Therefore, I urge you, brothers, in view of God's mercy, </a:t>
            </a:r>
            <a:br>
              <a:rPr lang="en-US" i="1" dirty="0"/>
            </a:br>
            <a:r>
              <a:rPr lang="en-US" i="1" dirty="0"/>
              <a:t>to offer your bodies as living sacrifices, holy and pleasing to God—this is your spiritual act of worship. </a:t>
            </a:r>
          </a:p>
          <a:p>
            <a:pPr marL="171450" indent="-171450">
              <a:spcBef>
                <a:spcPct val="100000"/>
              </a:spcBef>
              <a:buFont typeface="Times" pitchFamily="1" charset="0"/>
              <a:buNone/>
              <a:defRPr/>
            </a:pPr>
            <a:r>
              <a:rPr lang="en-US" i="1" dirty="0"/>
              <a:t>	Do not conform any longer to the pattern of this world, </a:t>
            </a:r>
            <a:br>
              <a:rPr lang="en-US" i="1" dirty="0"/>
            </a:br>
            <a:r>
              <a:rPr lang="en-US" i="1" dirty="0"/>
              <a:t>but be transformed by the renewing of your mind. Then you will be able to test and approve what God's will is—</a:t>
            </a:r>
            <a:br>
              <a:rPr lang="en-US" i="1" dirty="0"/>
            </a:br>
            <a:r>
              <a:rPr lang="en-US" i="1" dirty="0"/>
              <a:t>his good, pleasing and perfect will.  </a:t>
            </a:r>
          </a:p>
          <a:p>
            <a:pPr marL="171450" indent="-171450">
              <a:spcBef>
                <a:spcPct val="100000"/>
              </a:spcBef>
              <a:buFont typeface="Times" pitchFamily="1" charset="0"/>
              <a:buNone/>
              <a:defRPr/>
            </a:pPr>
            <a:r>
              <a:rPr lang="en-US" i="1" dirty="0"/>
              <a:t>	For by the grace given me I say to every one of you: </a:t>
            </a:r>
            <a:br>
              <a:rPr lang="en-US" i="1" dirty="0"/>
            </a:br>
            <a:r>
              <a:rPr lang="en-US" i="1" dirty="0"/>
              <a:t>Do not think of yourself more highly than you ought, </a:t>
            </a:r>
            <a:br>
              <a:rPr lang="en-US" i="1" dirty="0"/>
            </a:br>
            <a:r>
              <a:rPr lang="en-US" i="1" dirty="0"/>
              <a:t>but rather think of yourself with sober judgment, in accordance with the measure of faith God has </a:t>
            </a:r>
            <a:br>
              <a:rPr lang="en-US" i="1" dirty="0"/>
            </a:br>
            <a:r>
              <a:rPr lang="en-US" i="1" dirty="0"/>
              <a:t>given you.”</a:t>
            </a:r>
          </a:p>
          <a:p>
            <a:pPr>
              <a:defRPr/>
            </a:pPr>
            <a:endParaRPr lang="en-US" dirty="0"/>
          </a:p>
        </p:txBody>
      </p:sp>
      <p:sp>
        <p:nvSpPr>
          <p:cNvPr id="84996" name="Slide Number Placeholder 3">
            <a:extLst>
              <a:ext uri="{FF2B5EF4-FFF2-40B4-BE49-F238E27FC236}">
                <a16:creationId xmlns:a16="http://schemas.microsoft.com/office/drawing/2014/main" id="{175DA136-B5FD-854B-6F62-412C500D2E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ED172489-087E-4E7C-A003-5EFAB2244001}" type="slidenum">
              <a:rPr lang="en-US" altLang="en-US" b="0"/>
              <a:pPr/>
              <a:t>9</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66EBBD62-4C5E-3DFB-9557-F2E8584AF486}"/>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792B7AD4-EFC5-AD35-91CC-207E2B518E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Arial" panose="020B0604020202020204" pitchFamily="34" charset="0"/>
              </a:rPr>
              <a:t>The wide road reflects the world</a:t>
            </a:r>
            <a:r>
              <a:rPr lang="en-US" altLang="en-US">
                <a:solidFill>
                  <a:srgbClr val="000000"/>
                </a:solidFill>
              </a:rPr>
              <a:t>’</a:t>
            </a:r>
            <a:r>
              <a:rPr lang="en-US" altLang="en-US">
                <a:solidFill>
                  <a:srgbClr val="000000"/>
                </a:solidFill>
                <a:latin typeface="Arial" panose="020B0604020202020204" pitchFamily="34" charset="0"/>
              </a:rPr>
              <a:t>s system that ultimately leads to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destruction. We are all on a journey and we all have decisions to make along that journey. The road of life is difficult because we have an enemy who tries to distract us from finding the abundant, balanced, Spirit-led life for which we were created.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173831"/>
            <a:ext cx="1955800" cy="451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173831"/>
            <a:ext cx="5719763" cy="451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73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12573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19701" y="1485900"/>
            <a:ext cx="3810000" cy="3086100"/>
          </a:xfrm>
        </p:spPr>
        <p:txBody>
          <a:bodyPr/>
          <a:lstStyle/>
          <a:p>
            <a:pPr lvl="0"/>
            <a:endParaRPr lang="en-US" noProof="0"/>
          </a:p>
        </p:txBody>
      </p:sp>
      <p:sp>
        <p:nvSpPr>
          <p:cNvPr id="5" name="Date Placeholder 4">
            <a:extLst>
              <a:ext uri="{FF2B5EF4-FFF2-40B4-BE49-F238E27FC236}">
                <a16:creationId xmlns:a16="http://schemas.microsoft.com/office/drawing/2014/main" id="{1CAD7F65-B0D5-F707-EDA7-E1381888AA32}"/>
              </a:ext>
            </a:extLst>
          </p:cNvPr>
          <p:cNvSpPr>
            <a:spLocks noGrp="1"/>
          </p:cNvSpPr>
          <p:nvPr>
            <p:ph type="dt" sz="half" idx="10"/>
          </p:nvPr>
        </p:nvSpPr>
        <p:spPr>
          <a:xfrm>
            <a:off x="1257591" y="4686607"/>
            <a:ext cx="1904516" cy="342405"/>
          </a:xfrm>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B944FF16-F9A5-A6D7-DFE1-8F52B54848D8}"/>
              </a:ext>
            </a:extLst>
          </p:cNvPr>
          <p:cNvSpPr>
            <a:spLocks noGrp="1"/>
          </p:cNvSpPr>
          <p:nvPr>
            <p:ph type="ftr" sz="quarter" idx="11"/>
          </p:nvPr>
        </p:nvSpPr>
        <p:spPr>
          <a:xfrm>
            <a:off x="3695894" y="4686607"/>
            <a:ext cx="2895213" cy="342405"/>
          </a:xfrm>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DBEC8E94-1731-38B1-6E34-774EE3A58C02}"/>
              </a:ext>
            </a:extLst>
          </p:cNvPr>
          <p:cNvSpPr>
            <a:spLocks noGrp="1"/>
          </p:cNvSpPr>
          <p:nvPr>
            <p:ph type="sldNum" sz="quarter" idx="12"/>
          </p:nvPr>
        </p:nvSpPr>
        <p:spPr>
          <a:xfrm>
            <a:off x="7124893" y="4686607"/>
            <a:ext cx="1904517" cy="342405"/>
          </a:xfrm>
        </p:spPr>
        <p:txBody>
          <a:bodyPr/>
          <a:lstStyle>
            <a:lvl1pPr>
              <a:defRPr/>
            </a:lvl1pPr>
          </a:lstStyle>
          <a:p>
            <a:fld id="{663DCFCA-30D9-476B-BF6C-E535F660BAAC}" type="slidenum">
              <a:rPr lang="en-CA" altLang="en-US"/>
              <a:pPr/>
              <a:t>‹#›</a:t>
            </a:fld>
            <a:endParaRPr lang="en-CA" altLang="en-US"/>
          </a:p>
        </p:txBody>
      </p:sp>
    </p:spTree>
    <p:extLst>
      <p:ext uri="{BB962C8B-B14F-4D97-AF65-F5344CB8AC3E}">
        <p14:creationId xmlns:p14="http://schemas.microsoft.com/office/powerpoint/2010/main" val="21089194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25154"/>
            <a:ext cx="3836988"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3789" y="1225154"/>
            <a:ext cx="3838575"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itchFamily="1" charset="0"/>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173832"/>
            <a:ext cx="7827963" cy="736997"/>
          </a:xfrm>
          <a:prstGeom prst="rect">
            <a:avLst/>
          </a:prstGeom>
          <a:noFill/>
          <a:ln w="12700">
            <a:noFill/>
            <a:miter lim="800000"/>
            <a:headEnd/>
            <a:tailEnd/>
          </a:ln>
        </p:spPr>
        <p:txBody>
          <a:bodyPr vert="horz" wrap="square" lIns="35717" tIns="35717" rIns="35717" bIns="35717" numCol="1" anchor="b" anchorCtr="0" compatLnSpc="1">
            <a:prstTxWarp prst="textNoShape">
              <a:avLst/>
            </a:prstTxWarp>
          </a:bodyPr>
          <a:lstStyle/>
          <a:p>
            <a:pPr lvl="0"/>
            <a:r>
              <a:rPr lang="en-US" dirty="0">
                <a:sym typeface="Helvetica Neue Light" charset="0"/>
              </a:rPr>
              <a:t>Click to edit Master title style</a:t>
            </a:r>
          </a:p>
        </p:txBody>
      </p:sp>
      <p:sp>
        <p:nvSpPr>
          <p:cNvPr id="2" name="Line 2"/>
          <p:cNvSpPr>
            <a:spLocks noChangeShapeType="1"/>
          </p:cNvSpPr>
          <p:nvPr/>
        </p:nvSpPr>
        <p:spPr bwMode="auto">
          <a:xfrm>
            <a:off x="914400" y="1028700"/>
            <a:ext cx="7773988" cy="9525"/>
          </a:xfrm>
          <a:prstGeom prst="line">
            <a:avLst/>
          </a:prstGeom>
          <a:noFill/>
          <a:ln w="12700">
            <a:solidFill>
              <a:srgbClr val="9A9A9A"/>
            </a:solidFill>
            <a:round/>
            <a:headEnd/>
            <a:tailEnd/>
          </a:ln>
        </p:spPr>
        <p:txBody>
          <a:bodyPr/>
          <a:lstStyle/>
          <a:p>
            <a:pPr>
              <a:defRPr/>
            </a:pPr>
            <a:endParaRPr lang="en-US">
              <a:latin typeface="Helvetica Neue Light" pitchFamily="1" charset="0"/>
              <a:ea typeface="ヒラギノ角ゴ Pro W3" pitchFamily="1" charset="-128"/>
              <a:cs typeface="+mn-cs"/>
              <a:sym typeface="Helvetica Neue Light" pitchFamily="1" charset="0"/>
            </a:endParaRPr>
          </a:p>
        </p:txBody>
      </p:sp>
      <p:sp>
        <p:nvSpPr>
          <p:cNvPr id="2052" name="Rectangle 3"/>
          <p:cNvSpPr>
            <a:spLocks noGrp="1" noChangeArrowheads="1"/>
          </p:cNvSpPr>
          <p:nvPr>
            <p:ph type="body" idx="1"/>
          </p:nvPr>
        </p:nvSpPr>
        <p:spPr bwMode="auto">
          <a:xfrm>
            <a:off x="914401" y="1225154"/>
            <a:ext cx="7827963" cy="3463528"/>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r>
              <a:rPr lang="en-US" dirty="0">
                <a:sym typeface="Helvetica Neue" charset="0"/>
              </a:rPr>
              <a:t>Click to edit Master text styles</a:t>
            </a:r>
          </a:p>
          <a:p>
            <a:pPr lvl="1"/>
            <a:r>
              <a:rPr lang="en-US" dirty="0">
                <a:sym typeface="Helvetica Neue" charset="0"/>
              </a:rPr>
              <a:t>Second level</a:t>
            </a:r>
          </a:p>
          <a:p>
            <a:pPr lvl="2"/>
            <a:r>
              <a:rPr lang="en-US" dirty="0">
                <a:sym typeface="Helvetica Neue" charset="0"/>
              </a:rPr>
              <a:t>Third level</a:t>
            </a:r>
          </a:p>
          <a:p>
            <a:pPr lvl="3"/>
            <a:r>
              <a:rPr lang="en-US" dirty="0">
                <a:sym typeface="Helvetica Neue" charset="0"/>
              </a:rPr>
              <a:t>Fourth level</a:t>
            </a:r>
          </a:p>
          <a:p>
            <a:pPr lvl="4"/>
            <a:r>
              <a:rPr lang="en-US" dirty="0">
                <a:sym typeface="Helvetica Neue" charset="0"/>
              </a:rPr>
              <a:t>Fifth level</a:t>
            </a:r>
          </a:p>
        </p:txBody>
      </p:sp>
      <p:pic>
        <p:nvPicPr>
          <p:cNvPr id="2053" name="Picture 7"/>
          <p:cNvPicPr>
            <a:picLocks noChangeAspect="1" noChangeArrowheads="1"/>
          </p:cNvPicPr>
          <p:nvPr userDrawn="1"/>
        </p:nvPicPr>
        <p:blipFill>
          <a:blip r:embed="rId14" cstate="print"/>
          <a:srcRect l="9732" t="2377" r="79668" b="1128"/>
          <a:stretch>
            <a:fillRect/>
          </a:stretch>
        </p:blipFill>
        <p:spPr bwMode="auto">
          <a:xfrm>
            <a:off x="1" y="1"/>
            <a:ext cx="455715" cy="5177691"/>
          </a:xfrm>
          <a:prstGeom prst="rect">
            <a:avLst/>
          </a:prstGeom>
          <a:noFill/>
          <a:ln w="9525">
            <a:noFill/>
            <a:miter lim="800000"/>
            <a:headEnd/>
            <a:tailEnd/>
          </a:ln>
        </p:spPr>
      </p:pic>
      <p:pic>
        <p:nvPicPr>
          <p:cNvPr id="2054" name="Picture 8" descr="LSN logo_72dpi.jpg                                             006ABFB9Macintosh HD                   BC2D11C2:"/>
          <p:cNvPicPr>
            <a:picLocks noChangeAspect="1" noChangeArrowheads="1"/>
          </p:cNvPicPr>
          <p:nvPr userDrawn="1"/>
        </p:nvPicPr>
        <p:blipFill>
          <a:blip r:embed="rId15" cstate="print"/>
          <a:srcRect/>
          <a:stretch>
            <a:fillRect/>
          </a:stretch>
        </p:blipFill>
        <p:spPr bwMode="auto">
          <a:xfrm>
            <a:off x="8084820" y="4171950"/>
            <a:ext cx="754380" cy="7475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Lst>
  <p:transition/>
  <p:txStyles>
    <p:titleStyle>
      <a:lvl1pPr algn="l" defTabSz="642938" rtl="0" eaLnBrk="0" fontAlgn="base" hangingPunct="0">
        <a:spcBef>
          <a:spcPct val="0"/>
        </a:spcBef>
        <a:spcAft>
          <a:spcPct val="0"/>
        </a:spcAft>
        <a:defRPr sz="3000">
          <a:solidFill>
            <a:schemeClr val="tx1"/>
          </a:solidFill>
          <a:latin typeface="+mj-lt"/>
          <a:ea typeface="+mj-ea"/>
          <a:cs typeface="ヒラギノ角ゴ Pro W3"/>
          <a:sym typeface="Helvetica Neue Light" charset="0"/>
        </a:defRPr>
      </a:lvl1pPr>
      <a:lvl2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2pPr>
      <a:lvl3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3pPr>
      <a:lvl4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4pPr>
      <a:lvl5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5pPr>
      <a:lvl6pPr marL="4572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6pPr>
      <a:lvl7pPr marL="9144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7pPr>
      <a:lvl8pPr marL="13716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8pPr>
      <a:lvl9pPr marL="18288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9pPr>
    </p:titleStyle>
    <p:bodyStyle>
      <a:lvl1pPr marL="1873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1pPr>
      <a:lvl2pPr marL="463550"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2pPr>
      <a:lvl3pPr marL="776288"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3pPr>
      <a:lvl4pPr marL="10890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4pPr>
      <a:lvl5pPr marL="1401763"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5pPr>
      <a:lvl6pPr marL="18589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6pPr>
      <a:lvl7pPr marL="23161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7pPr>
      <a:lvl8pPr marL="27733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8pPr>
      <a:lvl9pPr marL="32305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a:extLst>
              <a:ext uri="{FF2B5EF4-FFF2-40B4-BE49-F238E27FC236}">
                <a16:creationId xmlns:a16="http://schemas.microsoft.com/office/drawing/2014/main" id="{9F959013-D093-A650-572D-8DC3DFE1001E}"/>
              </a:ext>
            </a:extLst>
          </p:cNvPr>
          <p:cNvSpPr>
            <a:spLocks noChangeArrowheads="1"/>
          </p:cNvSpPr>
          <p:nvPr/>
        </p:nvSpPr>
        <p:spPr bwMode="auto">
          <a:xfrm>
            <a:off x="3680474" y="3886247"/>
            <a:ext cx="334985" cy="11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76" tIns="33788" rIns="67576" bIns="33788"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solidFill>
                <a:schemeClr val="bg1"/>
              </a:solidFill>
              <a:latin typeface="Times" panose="02020603050405020304" pitchFamily="18" charset="0"/>
            </a:endParaRPr>
          </a:p>
        </p:txBody>
      </p:sp>
      <p:pic>
        <p:nvPicPr>
          <p:cNvPr id="17412" name="Picture 4">
            <a:extLst>
              <a:ext uri="{FF2B5EF4-FFF2-40B4-BE49-F238E27FC236}">
                <a16:creationId xmlns:a16="http://schemas.microsoft.com/office/drawing/2014/main" id="{0FFE2973-4821-A33B-6562-5A60471C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72" y="3996495"/>
            <a:ext cx="3173874" cy="65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LSN logo_150dpi.jpg                                            006ABFB9Macintosh HD                   BC2D11C2:">
            <a:extLst>
              <a:ext uri="{FF2B5EF4-FFF2-40B4-BE49-F238E27FC236}">
                <a16:creationId xmlns:a16="http://schemas.microsoft.com/office/drawing/2014/main" id="{484B337F-BE39-C1B9-E001-1111ADBCB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191" y="541701"/>
            <a:ext cx="3195076" cy="316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A484331-CFA2-7AFB-5BD2-846DC9A6B3D7}"/>
              </a:ext>
            </a:extLst>
          </p:cNvPr>
          <p:cNvSpPr>
            <a:spLocks noGrp="1" noChangeArrowheads="1"/>
          </p:cNvSpPr>
          <p:nvPr>
            <p:ph type="title"/>
          </p:nvPr>
        </p:nvSpPr>
        <p:spPr>
          <a:xfrm>
            <a:off x="914401" y="234553"/>
            <a:ext cx="7827963" cy="736997"/>
          </a:xfrm>
        </p:spPr>
        <p:txBody>
          <a:bodyPr/>
          <a:lstStyle/>
          <a:p>
            <a:r>
              <a:rPr lang="en-US" altLang="en-US" b="1" dirty="0"/>
              <a:t>The Road of Life</a:t>
            </a:r>
          </a:p>
        </p:txBody>
      </p:sp>
      <p:sp>
        <p:nvSpPr>
          <p:cNvPr id="66563" name="Rectangle 3">
            <a:extLst>
              <a:ext uri="{FF2B5EF4-FFF2-40B4-BE49-F238E27FC236}">
                <a16:creationId xmlns:a16="http://schemas.microsoft.com/office/drawing/2014/main" id="{6D8F80BD-8D7F-480F-4B64-C1DE29131E90}"/>
              </a:ext>
            </a:extLst>
          </p:cNvPr>
          <p:cNvSpPr>
            <a:spLocks noGrp="1" noChangeArrowheads="1"/>
          </p:cNvSpPr>
          <p:nvPr>
            <p:ph type="body" idx="1"/>
          </p:nvPr>
        </p:nvSpPr>
        <p:spPr>
          <a:xfrm>
            <a:off x="1905000" y="1046015"/>
            <a:ext cx="6705600" cy="736997"/>
          </a:xfrm>
        </p:spPr>
        <p:txBody>
          <a:bodyPr/>
          <a:lstStyle/>
          <a:p>
            <a:pPr>
              <a:spcBef>
                <a:spcPct val="0"/>
              </a:spcBef>
              <a:buFont typeface="Times" panose="02020603050405020304" pitchFamily="18" charset="0"/>
              <a:buNone/>
            </a:pPr>
            <a:r>
              <a:rPr lang="en-US" altLang="en-US" sz="1600" b="1" i="1" dirty="0">
                <a:solidFill>
                  <a:schemeClr val="tx1"/>
                </a:solidFill>
              </a:rPr>
              <a:t>Matthew 7:13</a:t>
            </a:r>
          </a:p>
          <a:p>
            <a:pPr>
              <a:spcBef>
                <a:spcPct val="0"/>
              </a:spcBef>
              <a:buFont typeface="Times" panose="02020603050405020304" pitchFamily="18" charset="0"/>
              <a:buNone/>
            </a:pPr>
            <a:r>
              <a:rPr lang="en-US" altLang="en-US" sz="1600" b="1" i="1" dirty="0">
                <a:solidFill>
                  <a:schemeClr val="tx1"/>
                </a:solidFill>
              </a:rPr>
              <a:t>“</a:t>
            </a:r>
            <a:r>
              <a:rPr lang="en-US" altLang="en-US" sz="1600" b="1" i="1" baseline="30000" dirty="0">
                <a:solidFill>
                  <a:schemeClr val="tx1"/>
                </a:solidFill>
              </a:rPr>
              <a:t>13 </a:t>
            </a:r>
            <a:r>
              <a:rPr lang="en-US" altLang="en-US" sz="1600" b="1" i="1" dirty="0">
                <a:solidFill>
                  <a:schemeClr val="tx1"/>
                </a:solidFill>
              </a:rPr>
              <a:t>Enter through the narrow gate. Wide is the gate and broad is the road that leads to destruction, and many enter through it.”</a:t>
            </a:r>
            <a:endParaRPr lang="en-US" altLang="en-US" sz="1600" b="1" dirty="0">
              <a:solidFill>
                <a:schemeClr val="tx1"/>
              </a:solidFill>
            </a:endParaRPr>
          </a:p>
        </p:txBody>
      </p:sp>
      <p:sp>
        <p:nvSpPr>
          <p:cNvPr id="66564" name="Rectangle 6">
            <a:extLst>
              <a:ext uri="{FF2B5EF4-FFF2-40B4-BE49-F238E27FC236}">
                <a16:creationId xmlns:a16="http://schemas.microsoft.com/office/drawing/2014/main" id="{8CCF99EA-EF1B-3C76-667F-02526F8A7E89}"/>
              </a:ext>
            </a:extLst>
          </p:cNvPr>
          <p:cNvSpPr>
            <a:spLocks noChangeArrowheads="1"/>
          </p:cNvSpPr>
          <p:nvPr/>
        </p:nvSpPr>
        <p:spPr bwMode="auto">
          <a:xfrm>
            <a:off x="10137155" y="4171408"/>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pic>
        <p:nvPicPr>
          <p:cNvPr id="66565" name="Picture 3" descr="1- wide road to destruction">
            <a:extLst>
              <a:ext uri="{FF2B5EF4-FFF2-40B4-BE49-F238E27FC236}">
                <a16:creationId xmlns:a16="http://schemas.microsoft.com/office/drawing/2014/main" id="{FF59F47A-C7DB-29F8-78DF-468E2F3F1C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2762" y="1783829"/>
            <a:ext cx="4908163" cy="288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8">
            <a:extLst>
              <a:ext uri="{FF2B5EF4-FFF2-40B4-BE49-F238E27FC236}">
                <a16:creationId xmlns:a16="http://schemas.microsoft.com/office/drawing/2014/main" id="{38C166E2-6939-C28D-AF9D-414CADC48FA6}"/>
              </a:ext>
            </a:extLst>
          </p:cNvPr>
          <p:cNvSpPr>
            <a:spLocks noChangeArrowheads="1"/>
          </p:cNvSpPr>
          <p:nvPr/>
        </p:nvSpPr>
        <p:spPr bwMode="auto">
          <a:xfrm>
            <a:off x="3627007" y="4629150"/>
            <a:ext cx="3154793" cy="35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90000"/>
              </a:lnSpc>
              <a:spcBef>
                <a:spcPct val="50000"/>
              </a:spcBef>
              <a:buClr>
                <a:schemeClr val="folHlink"/>
              </a:buClr>
              <a:buFont typeface="Times" panose="02020603050405020304" pitchFamily="18" charset="0"/>
              <a:buNone/>
            </a:pPr>
            <a:r>
              <a:rPr lang="en-US" altLang="en-US" sz="1603" dirty="0">
                <a:latin typeface="Helvetica" panose="020B0604020202020204" pitchFamily="34" charset="0"/>
              </a:rPr>
              <a:t>The Wide Road to Destruction</a:t>
            </a:r>
          </a:p>
          <a:p>
            <a:pPr>
              <a:lnSpc>
                <a:spcPct val="90000"/>
              </a:lnSpc>
              <a:spcBef>
                <a:spcPct val="50000"/>
              </a:spcBef>
              <a:buClr>
                <a:schemeClr val="folHlink"/>
              </a:buClr>
              <a:buFont typeface="Times" panose="02020603050405020304" pitchFamily="18" charset="0"/>
              <a:buChar char="•"/>
            </a:pPr>
            <a:endParaRPr lang="en-US" altLang="en-US" sz="1603" dirty="0">
              <a:latin typeface="Helvetica"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2 - narrow road to eternal life">
            <a:extLst>
              <a:ext uri="{FF2B5EF4-FFF2-40B4-BE49-F238E27FC236}">
                <a16:creationId xmlns:a16="http://schemas.microsoft.com/office/drawing/2014/main" id="{414CF61A-B05E-FF15-33E5-4B7D240DCA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732945"/>
            <a:ext cx="4992969" cy="333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2">
            <a:extLst>
              <a:ext uri="{FF2B5EF4-FFF2-40B4-BE49-F238E27FC236}">
                <a16:creationId xmlns:a16="http://schemas.microsoft.com/office/drawing/2014/main" id="{DD1BFABC-FE3D-8493-63E4-33086AE63937}"/>
              </a:ext>
            </a:extLst>
          </p:cNvPr>
          <p:cNvSpPr>
            <a:spLocks noGrp="1" noChangeArrowheads="1"/>
          </p:cNvSpPr>
          <p:nvPr>
            <p:ph type="title"/>
          </p:nvPr>
        </p:nvSpPr>
        <p:spPr/>
        <p:txBody>
          <a:bodyPr/>
          <a:lstStyle/>
          <a:p>
            <a:r>
              <a:rPr lang="en-US" altLang="en-US" b="1" dirty="0"/>
              <a:t>The Road of Life – The Turning Point </a:t>
            </a:r>
          </a:p>
        </p:txBody>
      </p:sp>
      <p:sp>
        <p:nvSpPr>
          <p:cNvPr id="67588" name="Rectangle 3">
            <a:extLst>
              <a:ext uri="{FF2B5EF4-FFF2-40B4-BE49-F238E27FC236}">
                <a16:creationId xmlns:a16="http://schemas.microsoft.com/office/drawing/2014/main" id="{4814087F-F133-EE7A-9B25-DBCCE721A6FF}"/>
              </a:ext>
            </a:extLst>
          </p:cNvPr>
          <p:cNvSpPr>
            <a:spLocks noGrp="1" noChangeArrowheads="1"/>
          </p:cNvSpPr>
          <p:nvPr>
            <p:ph type="body" idx="1"/>
          </p:nvPr>
        </p:nvSpPr>
        <p:spPr>
          <a:xfrm>
            <a:off x="3125959" y="1046015"/>
            <a:ext cx="4570241" cy="759016"/>
          </a:xfrm>
        </p:spPr>
        <p:txBody>
          <a:bodyPr/>
          <a:lstStyle/>
          <a:p>
            <a:pPr marL="114494" indent="-114494">
              <a:spcBef>
                <a:spcPct val="0"/>
              </a:spcBef>
              <a:buNone/>
            </a:pPr>
            <a:r>
              <a:rPr lang="en-US" altLang="en-US" sz="1600" b="1" i="1" dirty="0">
                <a:solidFill>
                  <a:schemeClr val="tx1"/>
                </a:solidFill>
              </a:rPr>
              <a:t>Matthew 7:14</a:t>
            </a:r>
          </a:p>
          <a:p>
            <a:pPr marL="114494" indent="-114494">
              <a:spcBef>
                <a:spcPct val="0"/>
              </a:spcBef>
              <a:buNone/>
            </a:pPr>
            <a:r>
              <a:rPr lang="en-US" altLang="en-US" sz="1600" b="1" i="1" dirty="0">
                <a:solidFill>
                  <a:schemeClr val="tx1"/>
                </a:solidFill>
              </a:rPr>
              <a:t>“	But small is the gate and narrow the road that leads to life, and only a few find it.”</a:t>
            </a:r>
          </a:p>
        </p:txBody>
      </p:sp>
      <p:sp>
        <p:nvSpPr>
          <p:cNvPr id="67589" name="Rectangle 4">
            <a:extLst>
              <a:ext uri="{FF2B5EF4-FFF2-40B4-BE49-F238E27FC236}">
                <a16:creationId xmlns:a16="http://schemas.microsoft.com/office/drawing/2014/main" id="{B99BD2D0-BA25-12BA-195A-A7627C9D84A7}"/>
              </a:ext>
            </a:extLst>
          </p:cNvPr>
          <p:cNvSpPr>
            <a:spLocks noChangeArrowheads="1"/>
          </p:cNvSpPr>
          <p:nvPr/>
        </p:nvSpPr>
        <p:spPr bwMode="auto">
          <a:xfrm>
            <a:off x="3329494" y="4705350"/>
            <a:ext cx="3154793" cy="35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90000"/>
              </a:lnSpc>
              <a:spcBef>
                <a:spcPct val="50000"/>
              </a:spcBef>
              <a:buClr>
                <a:schemeClr val="folHlink"/>
              </a:buClr>
              <a:buFont typeface="Times" panose="02020603050405020304" pitchFamily="18" charset="0"/>
              <a:buNone/>
            </a:pPr>
            <a:r>
              <a:rPr lang="en-US" altLang="en-US" sz="1603" dirty="0">
                <a:latin typeface="Helvetica" panose="020B0604020202020204" pitchFamily="34" charset="0"/>
              </a:rPr>
              <a:t>The Wide Road to Destruction</a:t>
            </a:r>
          </a:p>
          <a:p>
            <a:pPr>
              <a:lnSpc>
                <a:spcPct val="90000"/>
              </a:lnSpc>
              <a:spcBef>
                <a:spcPct val="50000"/>
              </a:spcBef>
              <a:buClr>
                <a:schemeClr val="folHlink"/>
              </a:buClr>
              <a:buFont typeface="Times" panose="02020603050405020304" pitchFamily="18" charset="0"/>
              <a:buChar char="•"/>
            </a:pPr>
            <a:endParaRPr lang="en-US" altLang="en-US" sz="1603" dirty="0">
              <a:latin typeface="Helvetica" panose="020B0604020202020204" pitchFamily="34" charset="0"/>
            </a:endParaRPr>
          </a:p>
        </p:txBody>
      </p:sp>
      <p:sp>
        <p:nvSpPr>
          <p:cNvPr id="67590" name="Rectangle 6">
            <a:extLst>
              <a:ext uri="{FF2B5EF4-FFF2-40B4-BE49-F238E27FC236}">
                <a16:creationId xmlns:a16="http://schemas.microsoft.com/office/drawing/2014/main" id="{6A8AC613-A851-B319-B44D-060223D9F5ED}"/>
              </a:ext>
            </a:extLst>
          </p:cNvPr>
          <p:cNvSpPr>
            <a:spLocks noChangeArrowheads="1"/>
          </p:cNvSpPr>
          <p:nvPr/>
        </p:nvSpPr>
        <p:spPr bwMode="auto">
          <a:xfrm>
            <a:off x="3125959" y="3106807"/>
            <a:ext cx="3154793" cy="66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buClr>
                <a:schemeClr val="folHlink"/>
              </a:buClr>
              <a:buFont typeface="Times" panose="02020603050405020304" pitchFamily="18" charset="0"/>
              <a:buNone/>
            </a:pPr>
            <a:r>
              <a:rPr lang="en-US" altLang="en-US" sz="1603" dirty="0">
                <a:latin typeface="Helvetica" panose="020B0604020202020204" pitchFamily="34" charset="0"/>
              </a:rPr>
              <a:t>God's Narrow Road</a:t>
            </a:r>
            <a:br>
              <a:rPr lang="en-US" altLang="en-US" sz="1603" dirty="0">
                <a:latin typeface="Helvetica" panose="020B0604020202020204" pitchFamily="34" charset="0"/>
              </a:rPr>
            </a:br>
            <a:r>
              <a:rPr lang="en-US" altLang="en-US" sz="1603" dirty="0">
                <a:latin typeface="Helvetica" panose="020B0604020202020204" pitchFamily="34" charset="0"/>
              </a:rPr>
              <a:t>To Eternal Life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 descr="3 - eternal life">
            <a:extLst>
              <a:ext uri="{FF2B5EF4-FFF2-40B4-BE49-F238E27FC236}">
                <a16:creationId xmlns:a16="http://schemas.microsoft.com/office/drawing/2014/main" id="{8270E6F0-1BF4-02F4-7158-65B5509D1D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803" y="1428750"/>
            <a:ext cx="4926184" cy="344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a:extLst>
              <a:ext uri="{FF2B5EF4-FFF2-40B4-BE49-F238E27FC236}">
                <a16:creationId xmlns:a16="http://schemas.microsoft.com/office/drawing/2014/main" id="{642B6046-B6E1-3989-6B9B-D395FCE9DA75}"/>
              </a:ext>
            </a:extLst>
          </p:cNvPr>
          <p:cNvSpPr>
            <a:spLocks noGrp="1" noChangeArrowheads="1"/>
          </p:cNvSpPr>
          <p:nvPr>
            <p:ph type="title"/>
          </p:nvPr>
        </p:nvSpPr>
        <p:spPr>
          <a:xfrm>
            <a:off x="914401" y="234553"/>
            <a:ext cx="7827963" cy="736997"/>
          </a:xfrm>
        </p:spPr>
        <p:txBody>
          <a:bodyPr/>
          <a:lstStyle/>
          <a:p>
            <a:r>
              <a:rPr lang="en-US" altLang="en-US" b="1" dirty="0"/>
              <a:t>The Road of Life – The New “Way”</a:t>
            </a:r>
          </a:p>
        </p:txBody>
      </p:sp>
      <p:sp>
        <p:nvSpPr>
          <p:cNvPr id="68612" name="Rectangle 5">
            <a:extLst>
              <a:ext uri="{FF2B5EF4-FFF2-40B4-BE49-F238E27FC236}">
                <a16:creationId xmlns:a16="http://schemas.microsoft.com/office/drawing/2014/main" id="{EB4C0CD4-D529-6866-32BE-569E2A22C9BC}"/>
              </a:ext>
            </a:extLst>
          </p:cNvPr>
          <p:cNvSpPr>
            <a:spLocks noChangeArrowheads="1"/>
          </p:cNvSpPr>
          <p:nvPr/>
        </p:nvSpPr>
        <p:spPr bwMode="auto">
          <a:xfrm>
            <a:off x="3418635" y="4650564"/>
            <a:ext cx="3154793" cy="2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90000"/>
              </a:lnSpc>
              <a:spcBef>
                <a:spcPct val="50000"/>
              </a:spcBef>
              <a:buClr>
                <a:schemeClr val="folHlink"/>
              </a:buClr>
              <a:buFont typeface="Times" panose="02020603050405020304" pitchFamily="18" charset="0"/>
              <a:buNone/>
            </a:pPr>
            <a:r>
              <a:rPr lang="en-US" altLang="en-US" sz="1603">
                <a:latin typeface="Helvetica" panose="020B0604020202020204" pitchFamily="34" charset="0"/>
              </a:rPr>
              <a:t>The Wide Road to Destruction</a:t>
            </a:r>
          </a:p>
          <a:p>
            <a:pPr>
              <a:lnSpc>
                <a:spcPct val="90000"/>
              </a:lnSpc>
              <a:spcBef>
                <a:spcPct val="50000"/>
              </a:spcBef>
              <a:buClr>
                <a:schemeClr val="folHlink"/>
              </a:buClr>
              <a:buFont typeface="Times" panose="02020603050405020304" pitchFamily="18" charset="0"/>
              <a:buChar char="•"/>
            </a:pPr>
            <a:endParaRPr lang="en-US" altLang="en-US" sz="1603">
              <a:latin typeface="Helvetica" panose="020B0604020202020204" pitchFamily="34" charset="0"/>
            </a:endParaRPr>
          </a:p>
        </p:txBody>
      </p:sp>
      <p:sp>
        <p:nvSpPr>
          <p:cNvPr id="68613" name="Rectangle 6">
            <a:extLst>
              <a:ext uri="{FF2B5EF4-FFF2-40B4-BE49-F238E27FC236}">
                <a16:creationId xmlns:a16="http://schemas.microsoft.com/office/drawing/2014/main" id="{3AC8A898-B7F5-3382-54A3-8F6523207F40}"/>
              </a:ext>
            </a:extLst>
          </p:cNvPr>
          <p:cNvSpPr>
            <a:spLocks noChangeArrowheads="1"/>
          </p:cNvSpPr>
          <p:nvPr/>
        </p:nvSpPr>
        <p:spPr bwMode="auto">
          <a:xfrm>
            <a:off x="3250985" y="1174080"/>
            <a:ext cx="3154793" cy="40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buClr>
                <a:schemeClr val="folHlink"/>
              </a:buClr>
              <a:buFont typeface="Times" panose="02020603050405020304" pitchFamily="18" charset="0"/>
              <a:buNone/>
            </a:pPr>
            <a:r>
              <a:rPr lang="en-US" altLang="en-US" sz="1603" dirty="0">
                <a:latin typeface="Helvetica" panose="020B0604020202020204" pitchFamily="34" charset="0"/>
              </a:rPr>
              <a:t>To Eternal Life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764E57AC-E840-C4BA-3936-5AE64AEE8AA4}"/>
              </a:ext>
            </a:extLst>
          </p:cNvPr>
          <p:cNvSpPr>
            <a:spLocks noGrp="1" noChangeArrowheads="1"/>
          </p:cNvSpPr>
          <p:nvPr>
            <p:ph type="title"/>
          </p:nvPr>
        </p:nvSpPr>
        <p:spPr>
          <a:xfrm>
            <a:off x="914401" y="234553"/>
            <a:ext cx="7827963" cy="736997"/>
          </a:xfrm>
        </p:spPr>
        <p:txBody>
          <a:bodyPr/>
          <a:lstStyle/>
          <a:p>
            <a:r>
              <a:rPr lang="en-US" altLang="en-US" b="1" dirty="0"/>
              <a:t>The Road of Life – The Role of The Church</a:t>
            </a:r>
          </a:p>
        </p:txBody>
      </p:sp>
      <p:sp>
        <p:nvSpPr>
          <p:cNvPr id="69635" name="Rectangle 4">
            <a:extLst>
              <a:ext uri="{FF2B5EF4-FFF2-40B4-BE49-F238E27FC236}">
                <a16:creationId xmlns:a16="http://schemas.microsoft.com/office/drawing/2014/main" id="{C5DBDD00-34C8-795F-1CA7-8D4C11DB79B3}"/>
              </a:ext>
            </a:extLst>
          </p:cNvPr>
          <p:cNvSpPr>
            <a:spLocks noChangeArrowheads="1"/>
          </p:cNvSpPr>
          <p:nvPr/>
        </p:nvSpPr>
        <p:spPr bwMode="auto">
          <a:xfrm>
            <a:off x="3418635" y="4650564"/>
            <a:ext cx="3154793" cy="35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90000"/>
              </a:lnSpc>
              <a:spcBef>
                <a:spcPct val="50000"/>
              </a:spcBef>
              <a:buClr>
                <a:schemeClr val="folHlink"/>
              </a:buClr>
              <a:buFont typeface="Times" panose="02020603050405020304" pitchFamily="18" charset="0"/>
              <a:buNone/>
            </a:pPr>
            <a:r>
              <a:rPr lang="en-US" altLang="en-US" sz="1603">
                <a:latin typeface="Helvetica" panose="020B0604020202020204" pitchFamily="34" charset="0"/>
              </a:rPr>
              <a:t>The Wide Road to Destruction</a:t>
            </a:r>
          </a:p>
          <a:p>
            <a:pPr>
              <a:lnSpc>
                <a:spcPct val="90000"/>
              </a:lnSpc>
              <a:spcBef>
                <a:spcPct val="50000"/>
              </a:spcBef>
              <a:buClr>
                <a:schemeClr val="folHlink"/>
              </a:buClr>
              <a:buFont typeface="Times" panose="02020603050405020304" pitchFamily="18" charset="0"/>
              <a:buChar char="•"/>
            </a:pPr>
            <a:endParaRPr lang="en-US" altLang="en-US" sz="1603">
              <a:latin typeface="Helvetica" panose="020B0604020202020204" pitchFamily="34" charset="0"/>
            </a:endParaRPr>
          </a:p>
        </p:txBody>
      </p:sp>
      <p:sp>
        <p:nvSpPr>
          <p:cNvPr id="69636" name="Rectangle 5">
            <a:extLst>
              <a:ext uri="{FF2B5EF4-FFF2-40B4-BE49-F238E27FC236}">
                <a16:creationId xmlns:a16="http://schemas.microsoft.com/office/drawing/2014/main" id="{90DA0301-1F7B-EACB-A535-AD24A0B85130}"/>
              </a:ext>
            </a:extLst>
          </p:cNvPr>
          <p:cNvSpPr>
            <a:spLocks noChangeArrowheads="1"/>
          </p:cNvSpPr>
          <p:nvPr/>
        </p:nvSpPr>
        <p:spPr bwMode="auto">
          <a:xfrm>
            <a:off x="3215100" y="1068559"/>
            <a:ext cx="3154793" cy="35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buClr>
                <a:schemeClr val="folHlink"/>
              </a:buClr>
              <a:buFont typeface="Times" panose="02020603050405020304" pitchFamily="18" charset="0"/>
              <a:buNone/>
            </a:pPr>
            <a:r>
              <a:rPr lang="en-US" altLang="en-US" sz="1603" dirty="0">
                <a:latin typeface="Helvetica" panose="020B0604020202020204" pitchFamily="34" charset="0"/>
              </a:rPr>
              <a:t>To Eternal Life</a:t>
            </a:r>
          </a:p>
        </p:txBody>
      </p:sp>
      <p:pic>
        <p:nvPicPr>
          <p:cNvPr id="69637" name="Picture 59" descr="4 - church">
            <a:extLst>
              <a:ext uri="{FF2B5EF4-FFF2-40B4-BE49-F238E27FC236}">
                <a16:creationId xmlns:a16="http://schemas.microsoft.com/office/drawing/2014/main" id="{A28D02AB-C616-3C06-33AE-029153EFE3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5197"/>
          <a:stretch>
            <a:fillRect/>
          </a:stretch>
        </p:blipFill>
        <p:spPr bwMode="auto">
          <a:xfrm>
            <a:off x="2074456" y="1276350"/>
            <a:ext cx="5257988" cy="37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CC60036-B313-F146-A500-5FB1249049CA}"/>
              </a:ext>
            </a:extLst>
          </p:cNvPr>
          <p:cNvSpPr>
            <a:spLocks noGrp="1" noChangeArrowheads="1"/>
          </p:cNvSpPr>
          <p:nvPr>
            <p:ph type="title"/>
          </p:nvPr>
        </p:nvSpPr>
        <p:spPr>
          <a:xfrm>
            <a:off x="914401" y="234553"/>
            <a:ext cx="7827963" cy="736997"/>
          </a:xfrm>
        </p:spPr>
        <p:txBody>
          <a:bodyPr/>
          <a:lstStyle/>
          <a:p>
            <a:r>
              <a:rPr lang="en-US" altLang="en-US" b="1" dirty="0"/>
              <a:t>Cycle of Renewal</a:t>
            </a:r>
          </a:p>
        </p:txBody>
      </p:sp>
      <p:pic>
        <p:nvPicPr>
          <p:cNvPr id="70659" name="Picture 4" descr="cycle of renewal_cmyk">
            <a:extLst>
              <a:ext uri="{FF2B5EF4-FFF2-40B4-BE49-F238E27FC236}">
                <a16:creationId xmlns:a16="http://schemas.microsoft.com/office/drawing/2014/main" id="{081B1FE9-0BAA-18A5-63F0-086F8428E0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752" y="1200150"/>
            <a:ext cx="5139260" cy="364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32" descr="5 - Road to Renewal-typetext">
            <a:extLst>
              <a:ext uri="{FF2B5EF4-FFF2-40B4-BE49-F238E27FC236}">
                <a16:creationId xmlns:a16="http://schemas.microsoft.com/office/drawing/2014/main" id="{DA812F45-046A-69FB-A4EC-3C0661F7F9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307" r="10661"/>
          <a:stretch>
            <a:fillRect/>
          </a:stretch>
        </p:blipFill>
        <p:spPr bwMode="auto">
          <a:xfrm>
            <a:off x="990600" y="1047750"/>
            <a:ext cx="68580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2">
            <a:extLst>
              <a:ext uri="{FF2B5EF4-FFF2-40B4-BE49-F238E27FC236}">
                <a16:creationId xmlns:a16="http://schemas.microsoft.com/office/drawing/2014/main" id="{EE80D770-EE39-6BD3-242F-25E65C281DFA}"/>
              </a:ext>
            </a:extLst>
          </p:cNvPr>
          <p:cNvSpPr>
            <a:spLocks noGrp="1" noChangeArrowheads="1"/>
          </p:cNvSpPr>
          <p:nvPr>
            <p:ph type="title"/>
          </p:nvPr>
        </p:nvSpPr>
        <p:spPr>
          <a:xfrm>
            <a:off x="914401" y="234553"/>
            <a:ext cx="7827963" cy="736997"/>
          </a:xfrm>
        </p:spPr>
        <p:txBody>
          <a:bodyPr/>
          <a:lstStyle/>
          <a:p>
            <a:r>
              <a:rPr lang="en-US" altLang="en-US" b="1" dirty="0"/>
              <a:t>The Road of Life and The Cycle of Renewal</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799655D-3461-5C44-A61E-B288D367AB26}"/>
              </a:ext>
            </a:extLst>
          </p:cNvPr>
          <p:cNvSpPr>
            <a:spLocks noGrp="1" noChangeArrowheads="1"/>
          </p:cNvSpPr>
          <p:nvPr>
            <p:ph type="title"/>
          </p:nvPr>
        </p:nvSpPr>
        <p:spPr>
          <a:xfrm>
            <a:off x="914401" y="234553"/>
            <a:ext cx="7827963" cy="736997"/>
          </a:xfrm>
        </p:spPr>
        <p:txBody>
          <a:bodyPr/>
          <a:lstStyle/>
          <a:p>
            <a:r>
              <a:rPr lang="en-US" altLang="en-US" b="1" dirty="0"/>
              <a:t>The Road of Life</a:t>
            </a:r>
          </a:p>
        </p:txBody>
      </p:sp>
      <p:sp>
        <p:nvSpPr>
          <p:cNvPr id="72707" name="Rectangle 3">
            <a:extLst>
              <a:ext uri="{FF2B5EF4-FFF2-40B4-BE49-F238E27FC236}">
                <a16:creationId xmlns:a16="http://schemas.microsoft.com/office/drawing/2014/main" id="{18964D25-2253-171F-0BD9-C70B859F072D}"/>
              </a:ext>
            </a:extLst>
          </p:cNvPr>
          <p:cNvSpPr>
            <a:spLocks noChangeArrowheads="1"/>
          </p:cNvSpPr>
          <p:nvPr/>
        </p:nvSpPr>
        <p:spPr bwMode="auto">
          <a:xfrm>
            <a:off x="2299192" y="4650564"/>
            <a:ext cx="4783073" cy="2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spcBef>
                <a:spcPct val="50000"/>
              </a:spcBef>
              <a:buClr>
                <a:schemeClr val="folHlink"/>
              </a:buClr>
              <a:buFont typeface="Times" panose="02020603050405020304" pitchFamily="18" charset="0"/>
              <a:buNone/>
            </a:pPr>
            <a:r>
              <a:rPr lang="en-US" altLang="en-US" sz="1603">
                <a:latin typeface="Helvetica" panose="020B0604020202020204" pitchFamily="34" charset="0"/>
              </a:rPr>
              <a:t>The Wide Road                        to Destruction</a:t>
            </a:r>
          </a:p>
          <a:p>
            <a:pPr algn="ctr">
              <a:lnSpc>
                <a:spcPct val="90000"/>
              </a:lnSpc>
              <a:spcBef>
                <a:spcPct val="50000"/>
              </a:spcBef>
              <a:buClr>
                <a:schemeClr val="folHlink"/>
              </a:buClr>
              <a:buFont typeface="Times" panose="02020603050405020304" pitchFamily="18" charset="0"/>
              <a:buChar char="•"/>
            </a:pPr>
            <a:endParaRPr lang="en-US" altLang="en-US" sz="1603">
              <a:latin typeface="Helvetica" panose="020B0604020202020204" pitchFamily="34" charset="0"/>
            </a:endParaRPr>
          </a:p>
        </p:txBody>
      </p:sp>
      <p:grpSp>
        <p:nvGrpSpPr>
          <p:cNvPr id="72708" name="Group 6">
            <a:extLst>
              <a:ext uri="{FF2B5EF4-FFF2-40B4-BE49-F238E27FC236}">
                <a16:creationId xmlns:a16="http://schemas.microsoft.com/office/drawing/2014/main" id="{01A02CBF-40BF-8074-689C-89708A1BD965}"/>
              </a:ext>
            </a:extLst>
          </p:cNvPr>
          <p:cNvGrpSpPr>
            <a:grpSpLocks/>
          </p:cNvGrpSpPr>
          <p:nvPr/>
        </p:nvGrpSpPr>
        <p:grpSpPr bwMode="auto">
          <a:xfrm>
            <a:off x="2146541" y="1015649"/>
            <a:ext cx="5088376" cy="4070701"/>
            <a:chOff x="1371600" y="1143000"/>
            <a:chExt cx="7620000" cy="6096000"/>
          </a:xfrm>
        </p:grpSpPr>
        <p:pic>
          <p:nvPicPr>
            <p:cNvPr id="72710" name="Picture 8" descr="6 - renewal and road - COLOR">
              <a:extLst>
                <a:ext uri="{FF2B5EF4-FFF2-40B4-BE49-F238E27FC236}">
                  <a16:creationId xmlns:a16="http://schemas.microsoft.com/office/drawing/2014/main" id="{1F1F0B90-8AED-7A34-BEAC-B4DD50544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46"/>
            <a:stretch>
              <a:fillRect/>
            </a:stretch>
          </p:blipFill>
          <p:spPr bwMode="auto">
            <a:xfrm>
              <a:off x="1371600" y="12954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Rectangle 4">
              <a:extLst>
                <a:ext uri="{FF2B5EF4-FFF2-40B4-BE49-F238E27FC236}">
                  <a16:creationId xmlns:a16="http://schemas.microsoft.com/office/drawing/2014/main" id="{66F8E194-A9F0-242D-73DA-9EB16B21F0B0}"/>
                </a:ext>
              </a:extLst>
            </p:cNvPr>
            <p:cNvSpPr>
              <a:spLocks noChangeArrowheads="1"/>
            </p:cNvSpPr>
            <p:nvPr/>
          </p:nvSpPr>
          <p:spPr bwMode="auto">
            <a:xfrm>
              <a:off x="2971800" y="11430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buClr>
                  <a:schemeClr val="folHlink"/>
                </a:buClr>
                <a:buFont typeface="Times" panose="02020603050405020304" pitchFamily="18" charset="0"/>
                <a:buNone/>
              </a:pPr>
              <a:r>
                <a:rPr lang="en-US" altLang="en-US" sz="1603">
                  <a:latin typeface="Helvetica" panose="020B0604020202020204" pitchFamily="34" charset="0"/>
                </a:rPr>
                <a:t>To Eternal Life</a:t>
              </a:r>
            </a:p>
          </p:txBody>
        </p:sp>
      </p:grpSp>
    </p:spTree>
    <p:extLst>
      <p:ext uri="{BB962C8B-B14F-4D97-AF65-F5344CB8AC3E}">
        <p14:creationId xmlns:p14="http://schemas.microsoft.com/office/powerpoint/2010/main" val="37093684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LSN logo_72dpi.jpg                                             006ABFB9Macintosh HD                   BC2D11C2:">
            <a:extLst>
              <a:ext uri="{FF2B5EF4-FFF2-40B4-BE49-F238E27FC236}">
                <a16:creationId xmlns:a16="http://schemas.microsoft.com/office/drawing/2014/main" id="{CFD4A6B4-1B94-094E-ECDE-C1FDEC2C0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950" y="4171950"/>
            <a:ext cx="1044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LSN Delta diagram_ENTER THE LIGHT-10.jpg">
            <a:extLst>
              <a:ext uri="{FF2B5EF4-FFF2-40B4-BE49-F238E27FC236}">
                <a16:creationId xmlns:a16="http://schemas.microsoft.com/office/drawing/2014/main" id="{98122716-CADF-71DF-AACF-EC83F78B7E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588"/>
            <a:ext cx="8529637"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248B33A7-2782-3094-3429-416301DD287E}"/>
              </a:ext>
            </a:extLst>
          </p:cNvPr>
          <p:cNvSpPr>
            <a:spLocks noGrp="1" noChangeArrowheads="1"/>
          </p:cNvSpPr>
          <p:nvPr>
            <p:ph type="title"/>
          </p:nvPr>
        </p:nvSpPr>
        <p:spPr>
          <a:xfrm>
            <a:off x="914401" y="234553"/>
            <a:ext cx="7827963" cy="736997"/>
          </a:xfrm>
        </p:spPr>
        <p:txBody>
          <a:bodyPr/>
          <a:lstStyle/>
          <a:p>
            <a:r>
              <a:rPr lang="en-US" altLang="en-US" dirty="0"/>
              <a:t>The 18 natural laws</a:t>
            </a:r>
          </a:p>
        </p:txBody>
      </p:sp>
      <p:sp>
        <p:nvSpPr>
          <p:cNvPr id="14339" name="Rectangle 3">
            <a:extLst>
              <a:ext uri="{FF2B5EF4-FFF2-40B4-BE49-F238E27FC236}">
                <a16:creationId xmlns:a16="http://schemas.microsoft.com/office/drawing/2014/main" id="{68EFEAEC-EAF0-6108-A1B8-9B54935AA712}"/>
              </a:ext>
            </a:extLst>
          </p:cNvPr>
          <p:cNvSpPr>
            <a:spLocks noGrp="1" noChangeArrowheads="1"/>
          </p:cNvSpPr>
          <p:nvPr>
            <p:ph type="body" idx="1"/>
          </p:nvPr>
        </p:nvSpPr>
        <p:spPr>
          <a:xfrm>
            <a:off x="914400" y="1322978"/>
            <a:ext cx="6282370" cy="3510979"/>
          </a:xfrm>
        </p:spPr>
        <p:txBody>
          <a:bodyPr/>
          <a:lstStyle/>
          <a:p>
            <a:pPr>
              <a:buFont typeface="Times" panose="02020603050405020304" pitchFamily="18" charset="0"/>
              <a:buNone/>
            </a:pPr>
            <a:r>
              <a:rPr lang="en-US" altLang="en-US" sz="2400" dirty="0">
                <a:solidFill>
                  <a:schemeClr val="tx1"/>
                </a:solidFill>
              </a:rPr>
              <a:t>Law 10 - </a:t>
            </a:r>
            <a:r>
              <a:rPr lang="en-US" altLang="en-US" sz="2400" dirty="0">
                <a:solidFill>
                  <a:srgbClr val="4A7245"/>
                </a:solidFill>
              </a:rPr>
              <a:t>The Law of Attitude</a:t>
            </a:r>
          </a:p>
          <a:p>
            <a:pPr marL="0" indent="0">
              <a:spcBef>
                <a:spcPts val="1200"/>
              </a:spcBef>
              <a:buFont typeface="Times" panose="02020603050405020304" pitchFamily="18" charset="0"/>
              <a:buNone/>
            </a:pPr>
            <a:r>
              <a:rPr lang="en-US" altLang="en-US" sz="2400" b="0" dirty="0">
                <a:solidFill>
                  <a:schemeClr val="tx1"/>
                </a:solidFill>
              </a:rPr>
              <a:t>Choosing Godly Attitudes brings focus to the journey of transformation and prepares us to experience and express love abundantly in any situation.</a:t>
            </a:r>
            <a:endParaRPr lang="en-US" altLang="en-US" sz="2400" dirty="0">
              <a:solidFill>
                <a:schemeClr val="tx1"/>
              </a:solidFill>
            </a:endParaRPr>
          </a:p>
          <a:p>
            <a:pPr>
              <a:spcBef>
                <a:spcPts val="1200"/>
              </a:spcBef>
            </a:pPr>
            <a:r>
              <a:rPr lang="en-US" altLang="en-US" sz="2400" dirty="0">
                <a:solidFill>
                  <a:schemeClr val="tx1"/>
                </a:solidFill>
              </a:rPr>
              <a:t>Attitudes are advanced decisions about how we are going to desire, feel, think and act.</a:t>
            </a:r>
          </a:p>
          <a:p>
            <a:endParaRPr lang="en-US" altLang="en-US" dirty="0"/>
          </a:p>
        </p:txBody>
      </p:sp>
      <p:pic>
        <p:nvPicPr>
          <p:cNvPr id="73732" name="Picture 4" descr="LAWSx18.jpg                                                    006ABFB9Macintosh HD                   BC2D11C2:">
            <a:extLst>
              <a:ext uri="{FF2B5EF4-FFF2-40B4-BE49-F238E27FC236}">
                <a16:creationId xmlns:a16="http://schemas.microsoft.com/office/drawing/2014/main" id="{B93FD1DF-AFE0-C90C-70AC-11786FF848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770" y="1145944"/>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additive="base">
                                        <p:cTn id="11"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additive="base">
                                        <p:cTn id="1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778D771-3E85-10E7-CFF3-42F2DCDA69BB}"/>
              </a:ext>
            </a:extLst>
          </p:cNvPr>
          <p:cNvSpPr>
            <a:spLocks noGrp="1" noChangeArrowheads="1"/>
          </p:cNvSpPr>
          <p:nvPr>
            <p:ph type="title"/>
          </p:nvPr>
        </p:nvSpPr>
        <p:spPr>
          <a:xfrm>
            <a:off x="914401" y="234553"/>
            <a:ext cx="8000999" cy="736997"/>
          </a:xfrm>
        </p:spPr>
        <p:txBody>
          <a:bodyPr/>
          <a:lstStyle/>
          <a:p>
            <a:pPr defTabSz="923881">
              <a:defRPr/>
            </a:pPr>
            <a:r>
              <a:rPr lang="en-US" altLang="en-US" sz="3600" dirty="0"/>
              <a:t>The Attitude of Jesus </a:t>
            </a:r>
            <a:r>
              <a:rPr lang="en-US" altLang="en-US" sz="3600" i="1" dirty="0">
                <a:solidFill>
                  <a:srgbClr val="7B9569"/>
                </a:solidFill>
              </a:rPr>
              <a:t>Philippians 2:1-6</a:t>
            </a:r>
            <a:endParaRPr lang="en-US" altLang="en-US" sz="3600" dirty="0"/>
          </a:p>
        </p:txBody>
      </p:sp>
      <p:sp>
        <p:nvSpPr>
          <p:cNvPr id="16387" name="Rectangle 3">
            <a:extLst>
              <a:ext uri="{FF2B5EF4-FFF2-40B4-BE49-F238E27FC236}">
                <a16:creationId xmlns:a16="http://schemas.microsoft.com/office/drawing/2014/main" id="{6B02147D-5AE8-7661-4FC2-C418B1C14EE0}"/>
              </a:ext>
            </a:extLst>
          </p:cNvPr>
          <p:cNvSpPr>
            <a:spLocks noGrp="1" noChangeArrowheads="1"/>
          </p:cNvSpPr>
          <p:nvPr>
            <p:ph type="body" idx="1"/>
          </p:nvPr>
        </p:nvSpPr>
        <p:spPr>
          <a:xfrm>
            <a:off x="914401" y="971550"/>
            <a:ext cx="7450038" cy="3733800"/>
          </a:xfrm>
        </p:spPr>
        <p:txBody>
          <a:bodyPr/>
          <a:lstStyle/>
          <a:p>
            <a:pPr marL="104426" indent="-104426" defTabSz="923881">
              <a:spcBef>
                <a:spcPts val="0"/>
              </a:spcBef>
              <a:buNone/>
              <a:defRPr/>
            </a:pPr>
            <a:r>
              <a:rPr lang="en-US" altLang="en-US" sz="3600" i="1" dirty="0">
                <a:solidFill>
                  <a:schemeClr val="tx1"/>
                </a:solidFill>
              </a:rPr>
              <a:t> </a:t>
            </a:r>
            <a:r>
              <a:rPr lang="en-US" altLang="en-US" sz="2000" i="1" dirty="0">
                <a:solidFill>
                  <a:schemeClr val="tx1"/>
                </a:solidFill>
              </a:rPr>
              <a:t>“If you have any encouragement from being united with Christ, if any comfort from his love, if any fellowship with the Spirit, if any tenderness and compassion, then make my joy complete by being like-minded, having the same love, being one in spirit and purpose. </a:t>
            </a:r>
            <a:r>
              <a:rPr lang="en-US" altLang="en-US" sz="2000" dirty="0">
                <a:solidFill>
                  <a:schemeClr val="tx1"/>
                </a:solidFill>
              </a:rPr>
              <a:t>(Grace)</a:t>
            </a:r>
            <a:r>
              <a:rPr lang="en-US" altLang="en-US" sz="2000" i="1" dirty="0">
                <a:solidFill>
                  <a:schemeClr val="tx1"/>
                </a:solidFill>
              </a:rPr>
              <a:t> </a:t>
            </a:r>
          </a:p>
          <a:p>
            <a:pPr marL="104426" indent="-104426" defTabSz="923881">
              <a:spcBef>
                <a:spcPts val="0"/>
              </a:spcBef>
              <a:buNone/>
              <a:defRPr/>
            </a:pPr>
            <a:r>
              <a:rPr lang="en-US" altLang="en-US" sz="2000" i="1" dirty="0">
                <a:solidFill>
                  <a:schemeClr val="tx1"/>
                </a:solidFill>
              </a:rPr>
              <a:t>	Do nothing out of selfish ambition or vain conceit, but in humility consider others better than yourselves.  </a:t>
            </a:r>
            <a:r>
              <a:rPr lang="en-US" altLang="en-US" sz="2000" dirty="0">
                <a:solidFill>
                  <a:schemeClr val="tx1"/>
                </a:solidFill>
              </a:rPr>
              <a:t>(Group)</a:t>
            </a:r>
            <a:endParaRPr lang="en-US" altLang="en-US" sz="2000" i="1" dirty="0">
              <a:solidFill>
                <a:schemeClr val="tx1"/>
              </a:solidFill>
            </a:endParaRPr>
          </a:p>
          <a:p>
            <a:pPr marL="104426" indent="-104426" defTabSz="923881">
              <a:spcBef>
                <a:spcPts val="0"/>
              </a:spcBef>
              <a:buNone/>
              <a:defRPr/>
            </a:pPr>
            <a:r>
              <a:rPr lang="en-US" altLang="en-US" sz="2000" i="1" dirty="0">
                <a:solidFill>
                  <a:schemeClr val="tx1"/>
                </a:solidFill>
              </a:rPr>
              <a:t>	Each of you should look not only to your own interests, but also </a:t>
            </a:r>
            <a:br>
              <a:rPr lang="en-US" altLang="en-US" sz="2000" i="1" dirty="0">
                <a:solidFill>
                  <a:schemeClr val="tx1"/>
                </a:solidFill>
              </a:rPr>
            </a:br>
            <a:r>
              <a:rPr lang="en-US" altLang="en-US" sz="2000" i="1" dirty="0">
                <a:solidFill>
                  <a:schemeClr val="tx1"/>
                </a:solidFill>
              </a:rPr>
              <a:t>to the interests of others. </a:t>
            </a:r>
            <a:r>
              <a:rPr lang="en-US" altLang="en-US" sz="2000" dirty="0">
                <a:solidFill>
                  <a:schemeClr val="tx1"/>
                </a:solidFill>
              </a:rPr>
              <a:t>(Good Stewardship)</a:t>
            </a:r>
            <a:endParaRPr lang="en-US" altLang="en-US" sz="2000" i="1" dirty="0">
              <a:solidFill>
                <a:schemeClr val="tx1"/>
              </a:solidFill>
            </a:endParaRPr>
          </a:p>
          <a:p>
            <a:pPr marL="104426" indent="-104426" defTabSz="923881">
              <a:spcBef>
                <a:spcPts val="0"/>
              </a:spcBef>
              <a:buNone/>
              <a:defRPr/>
            </a:pPr>
            <a:r>
              <a:rPr lang="en-US" altLang="en-US" sz="2000" i="1" dirty="0">
                <a:solidFill>
                  <a:schemeClr val="tx1"/>
                </a:solidFill>
              </a:rPr>
              <a:t>	Your attitude should be the same as that of Christ Jesus: </a:t>
            </a:r>
          </a:p>
          <a:p>
            <a:pPr marL="104426" indent="-104426" defTabSz="923881">
              <a:spcBef>
                <a:spcPts val="0"/>
              </a:spcBef>
              <a:buNone/>
              <a:defRPr/>
            </a:pPr>
            <a:r>
              <a:rPr lang="en-US" altLang="en-US" sz="2000" i="1" dirty="0">
                <a:solidFill>
                  <a:schemeClr val="tx1"/>
                </a:solidFill>
              </a:rPr>
              <a:t>	Who, being in very nature God, did not consider equality with God something to be grasped,” </a:t>
            </a:r>
            <a:r>
              <a:rPr lang="en-US" altLang="en-US" sz="2000" dirty="0">
                <a:solidFill>
                  <a:schemeClr val="tx1"/>
                </a:solidFill>
              </a:rPr>
              <a:t>(Growth)</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352550"/>
            <a:ext cx="7238999" cy="35052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8:15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8:15 a.m. – 8:50 a.m. Omega Refresher (Sessions 13 - 16) Commit to Transformation</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8:50 a.m. – 9:45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9:45 a.m. – 10:15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10:15 a.m. – 10:30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10:45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10:45 a.m. – 11:15 a.m. Omega Refresher (Sessions 17 - 20) Know Thyself</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11:15 a.m. – 12:00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12:00 a.m. – 12:30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p.m. – 1:30 p.m. Lunch*</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429643503"/>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96FB7A6-65FB-12D7-0704-7586F93DFA9D}"/>
              </a:ext>
            </a:extLst>
          </p:cNvPr>
          <p:cNvSpPr>
            <a:spLocks noGrp="1" noChangeArrowheads="1"/>
          </p:cNvSpPr>
          <p:nvPr>
            <p:ph type="title"/>
          </p:nvPr>
        </p:nvSpPr>
        <p:spPr>
          <a:xfrm>
            <a:off x="914401" y="234553"/>
            <a:ext cx="7827963" cy="736997"/>
          </a:xfrm>
        </p:spPr>
        <p:txBody>
          <a:bodyPr/>
          <a:lstStyle/>
          <a:p>
            <a:pPr defTabSz="923881">
              <a:defRPr/>
            </a:pPr>
            <a:r>
              <a:rPr lang="en-US" altLang="en-US" sz="3600" dirty="0"/>
              <a:t>The Attitude of Jesus </a:t>
            </a:r>
            <a:r>
              <a:rPr lang="en-US" altLang="en-US" sz="3600" i="1" dirty="0">
                <a:solidFill>
                  <a:srgbClr val="7B9569"/>
                </a:solidFill>
              </a:rPr>
              <a:t>Philippians 2:7-11</a:t>
            </a:r>
            <a:endParaRPr lang="en-US" altLang="en-US" sz="3600" dirty="0"/>
          </a:p>
        </p:txBody>
      </p:sp>
      <p:sp>
        <p:nvSpPr>
          <p:cNvPr id="17411" name="Rectangle 3">
            <a:extLst>
              <a:ext uri="{FF2B5EF4-FFF2-40B4-BE49-F238E27FC236}">
                <a16:creationId xmlns:a16="http://schemas.microsoft.com/office/drawing/2014/main" id="{7384AC04-FAA8-455D-CA2E-0D8B778353E7}"/>
              </a:ext>
            </a:extLst>
          </p:cNvPr>
          <p:cNvSpPr>
            <a:spLocks noGrp="1" noChangeArrowheads="1"/>
          </p:cNvSpPr>
          <p:nvPr>
            <p:ph type="body" idx="1"/>
          </p:nvPr>
        </p:nvSpPr>
        <p:spPr>
          <a:xfrm>
            <a:off x="914401" y="1123951"/>
            <a:ext cx="7300995" cy="3581400"/>
          </a:xfrm>
        </p:spPr>
        <p:txBody>
          <a:bodyPr/>
          <a:lstStyle/>
          <a:p>
            <a:pPr marL="0" indent="-156639" defTabSz="923881">
              <a:spcBef>
                <a:spcPts val="600"/>
              </a:spcBef>
              <a:buNone/>
              <a:defRPr/>
            </a:pPr>
            <a:r>
              <a:rPr lang="en-US" altLang="en-US" sz="3600" i="1" dirty="0">
                <a:solidFill>
                  <a:schemeClr val="tx1"/>
                </a:solidFill>
              </a:rPr>
              <a:t> </a:t>
            </a:r>
            <a:r>
              <a:rPr lang="en-US" altLang="en-US" sz="2000" i="1" dirty="0">
                <a:solidFill>
                  <a:schemeClr val="tx1"/>
                </a:solidFill>
              </a:rPr>
              <a:t>“…but made himself nothing, taking the very nature of a servant, being made in human likeness. </a:t>
            </a:r>
            <a:r>
              <a:rPr lang="en-US" altLang="en-US" sz="2000" dirty="0">
                <a:solidFill>
                  <a:schemeClr val="tx1"/>
                </a:solidFill>
              </a:rPr>
              <a:t>(Gifts)</a:t>
            </a:r>
          </a:p>
          <a:p>
            <a:pPr marL="0" indent="-156639" defTabSz="923881">
              <a:spcBef>
                <a:spcPts val="600"/>
              </a:spcBef>
              <a:buNone/>
              <a:defRPr/>
            </a:pPr>
            <a:r>
              <a:rPr lang="en-US" altLang="en-US" sz="2000" i="1" dirty="0">
                <a:solidFill>
                  <a:schemeClr val="tx1"/>
                </a:solidFill>
              </a:rPr>
              <a:t>And being found in appearance as a man, he humbled himself and became obedient to death — even death on a cross! </a:t>
            </a:r>
            <a:r>
              <a:rPr lang="en-US" altLang="en-US" sz="2000" dirty="0">
                <a:solidFill>
                  <a:schemeClr val="tx1"/>
                </a:solidFill>
              </a:rPr>
              <a:t>(Guidance)</a:t>
            </a:r>
          </a:p>
          <a:p>
            <a:pPr marL="0" indent="-156639" defTabSz="923881">
              <a:spcBef>
                <a:spcPts val="600"/>
              </a:spcBef>
              <a:buNone/>
              <a:defRPr/>
            </a:pPr>
            <a:r>
              <a:rPr lang="en-US" altLang="en-US" sz="2000" i="1" dirty="0">
                <a:solidFill>
                  <a:schemeClr val="tx1"/>
                </a:solidFill>
              </a:rPr>
              <a:t>Therefore God exalted him to the highest place and gave him the name that is above every name, that at the name of Jesus every knee should bow, in heaven and on earth and under the earth, and every tongue confess that Jesus Christ is Lord, to the glory of God the Father.” </a:t>
            </a:r>
            <a:r>
              <a:rPr lang="en-US" altLang="en-US" sz="2000" dirty="0">
                <a:solidFill>
                  <a:schemeClr val="tx1"/>
                </a:solidFill>
              </a:rPr>
              <a:t>(Glorification)</a:t>
            </a:r>
            <a:endParaRPr lang="en-US" altLang="en-US" sz="2400" dirty="0">
              <a:solidFill>
                <a:schemeClr val="tx1"/>
              </a:solidFill>
            </a:endParaRPr>
          </a:p>
          <a:p>
            <a:pPr marL="0" indent="-156639" defTabSz="923881">
              <a:spcBef>
                <a:spcPts val="600"/>
              </a:spcBef>
              <a:defRPr/>
            </a:pPr>
            <a:endParaRPr lang="en-US" altLang="en-US" dirty="0">
              <a:solidFill>
                <a:schemeClr val="tx1"/>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11334C5-8ABA-C317-10DA-9889FA29B3C2}"/>
              </a:ext>
            </a:extLst>
          </p:cNvPr>
          <p:cNvSpPr>
            <a:spLocks noGrp="1" noChangeArrowheads="1"/>
          </p:cNvSpPr>
          <p:nvPr>
            <p:ph type="title"/>
          </p:nvPr>
        </p:nvSpPr>
        <p:spPr>
          <a:xfrm>
            <a:off x="914401" y="310753"/>
            <a:ext cx="6629399" cy="736997"/>
          </a:xfrm>
        </p:spPr>
        <p:txBody>
          <a:bodyPr/>
          <a:lstStyle/>
          <a:p>
            <a:r>
              <a:rPr lang="en-US" altLang="en-US" b="1" dirty="0"/>
              <a:t>Godly Attitudes are based on the Promises of God </a:t>
            </a:r>
          </a:p>
        </p:txBody>
      </p:sp>
      <p:sp>
        <p:nvSpPr>
          <p:cNvPr id="25603" name="Rectangle 3">
            <a:extLst>
              <a:ext uri="{FF2B5EF4-FFF2-40B4-BE49-F238E27FC236}">
                <a16:creationId xmlns:a16="http://schemas.microsoft.com/office/drawing/2014/main" id="{EDF36D84-7439-1B85-2134-BFC360AA1BD9}"/>
              </a:ext>
            </a:extLst>
          </p:cNvPr>
          <p:cNvSpPr>
            <a:spLocks noGrp="1" noChangeArrowheads="1"/>
          </p:cNvSpPr>
          <p:nvPr>
            <p:ph idx="1"/>
          </p:nvPr>
        </p:nvSpPr>
        <p:spPr>
          <a:xfrm>
            <a:off x="914401" y="1322978"/>
            <a:ext cx="5791199" cy="3510979"/>
          </a:xfrm>
        </p:spPr>
        <p:txBody>
          <a:bodyPr/>
          <a:lstStyle/>
          <a:p>
            <a:pPr>
              <a:spcBef>
                <a:spcPts val="600"/>
              </a:spcBef>
            </a:pPr>
            <a:r>
              <a:rPr lang="en-US" altLang="en-US" sz="2400" dirty="0">
                <a:solidFill>
                  <a:schemeClr val="tx1"/>
                </a:solidFill>
              </a:rPr>
              <a:t>Godly attitudes are based on the promises of God.</a:t>
            </a:r>
          </a:p>
          <a:p>
            <a:pPr>
              <a:spcBef>
                <a:spcPts val="600"/>
              </a:spcBef>
            </a:pPr>
            <a:r>
              <a:rPr lang="en-US" altLang="en-US" sz="2400" dirty="0">
                <a:solidFill>
                  <a:schemeClr val="tx1"/>
                </a:solidFill>
              </a:rPr>
              <a:t>If our attitudes are advanced decisions about how we are going to desire, feel, think and act in any situation, then we need to base these attitudes on a sure foundation.  </a:t>
            </a:r>
          </a:p>
          <a:p>
            <a:pPr>
              <a:spcBef>
                <a:spcPts val="600"/>
              </a:spcBef>
            </a:pPr>
            <a:r>
              <a:rPr lang="en-US" altLang="en-US" sz="2400" dirty="0">
                <a:solidFill>
                  <a:schemeClr val="tx1"/>
                </a:solidFill>
              </a:rPr>
              <a:t>We can decide in advance to trust in what God has promised.</a:t>
            </a:r>
          </a:p>
        </p:txBody>
      </p:sp>
      <p:pic>
        <p:nvPicPr>
          <p:cNvPr id="74756" name="Picture 2" descr="C:\Documents and Settings\Jason\Local Settings\Temporary Internet Files\Content.IE5\GW0ONKJK\MPj04373100000[1].jpg">
            <a:extLst>
              <a:ext uri="{FF2B5EF4-FFF2-40B4-BE49-F238E27FC236}">
                <a16:creationId xmlns:a16="http://schemas.microsoft.com/office/drawing/2014/main" id="{59DCE03D-C2D4-DD71-26DD-AA48E230F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209549"/>
            <a:ext cx="2034290" cy="27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21F7BF8-31CB-9E27-1EFA-ABA16650810E}"/>
              </a:ext>
            </a:extLst>
          </p:cNvPr>
          <p:cNvSpPr>
            <a:spLocks noGrp="1" noChangeArrowheads="1"/>
          </p:cNvSpPr>
          <p:nvPr>
            <p:ph type="title"/>
          </p:nvPr>
        </p:nvSpPr>
        <p:spPr>
          <a:xfrm>
            <a:off x="914400" y="242106"/>
            <a:ext cx="7827963" cy="736997"/>
          </a:xfrm>
        </p:spPr>
        <p:txBody>
          <a:bodyPr/>
          <a:lstStyle/>
          <a:p>
            <a:r>
              <a:rPr lang="en-US" altLang="en-US" dirty="0"/>
              <a:t>7 Values of Abundant Living </a:t>
            </a:r>
            <a:br>
              <a:rPr lang="en-US" altLang="en-US" dirty="0"/>
            </a:br>
            <a:r>
              <a:rPr lang="en-US" altLang="en-US" dirty="0"/>
              <a:t>and the Promises of God</a:t>
            </a:r>
          </a:p>
        </p:txBody>
      </p:sp>
      <p:sp>
        <p:nvSpPr>
          <p:cNvPr id="33795" name="Rectangle 3">
            <a:extLst>
              <a:ext uri="{FF2B5EF4-FFF2-40B4-BE49-F238E27FC236}">
                <a16:creationId xmlns:a16="http://schemas.microsoft.com/office/drawing/2014/main" id="{3C49ED2E-4CB5-D824-2B55-D4B38F183E3D}"/>
              </a:ext>
            </a:extLst>
          </p:cNvPr>
          <p:cNvSpPr>
            <a:spLocks noGrp="1" noChangeArrowheads="1"/>
          </p:cNvSpPr>
          <p:nvPr>
            <p:ph type="body" idx="1"/>
          </p:nvPr>
        </p:nvSpPr>
        <p:spPr>
          <a:xfrm>
            <a:off x="914400" y="1123950"/>
            <a:ext cx="7315200" cy="3633807"/>
          </a:xfrm>
        </p:spPr>
        <p:txBody>
          <a:bodyPr/>
          <a:lstStyle/>
          <a:p>
            <a:pPr marL="0" indent="0">
              <a:lnSpc>
                <a:spcPct val="90000"/>
              </a:lnSpc>
              <a:spcBef>
                <a:spcPts val="0"/>
              </a:spcBef>
              <a:buNone/>
            </a:pPr>
            <a:r>
              <a:rPr lang="en-US" altLang="en-US" sz="2000" dirty="0">
                <a:solidFill>
                  <a:srgbClr val="4A7245"/>
                </a:solidFill>
              </a:rPr>
              <a:t>Guidance</a:t>
            </a:r>
            <a:r>
              <a:rPr lang="en-US" altLang="en-US" sz="2000" dirty="0">
                <a:solidFill>
                  <a:srgbClr val="7B9569"/>
                </a:solidFill>
              </a:rPr>
              <a:t> </a:t>
            </a:r>
            <a:r>
              <a:rPr lang="en-US" altLang="en-US" sz="2000" dirty="0">
                <a:solidFill>
                  <a:schemeClr val="tx1"/>
                </a:solidFill>
              </a:rPr>
              <a:t>- God Promises His Guidance to those who submit themselves to His Lordship and </a:t>
            </a:r>
            <a:r>
              <a:rPr lang="en-US" altLang="en-US" sz="2000" i="1" dirty="0">
                <a:solidFill>
                  <a:schemeClr val="tx1"/>
                </a:solidFill>
              </a:rPr>
              <a:t>follow</a:t>
            </a:r>
            <a:r>
              <a:rPr lang="en-US" altLang="en-US" sz="2000" dirty="0">
                <a:solidFill>
                  <a:schemeClr val="tx1"/>
                </a:solidFill>
              </a:rPr>
              <a:t> Him.</a:t>
            </a:r>
          </a:p>
          <a:p>
            <a:pPr marL="0" indent="0">
              <a:lnSpc>
                <a:spcPct val="90000"/>
              </a:lnSpc>
              <a:spcBef>
                <a:spcPts val="0"/>
              </a:spcBef>
              <a:buNone/>
            </a:pPr>
            <a:r>
              <a:rPr lang="en-US" altLang="en-US" sz="2000" dirty="0">
                <a:solidFill>
                  <a:srgbClr val="4A7245"/>
                </a:solidFill>
              </a:rPr>
              <a:t>Growth</a:t>
            </a:r>
            <a:r>
              <a:rPr lang="en-US" altLang="en-US" sz="2000" dirty="0">
                <a:solidFill>
                  <a:srgbClr val="7B9569"/>
                </a:solidFill>
              </a:rPr>
              <a:t> </a:t>
            </a:r>
            <a:r>
              <a:rPr lang="en-US" altLang="en-US" sz="2000" dirty="0">
                <a:solidFill>
                  <a:schemeClr val="tx1"/>
                </a:solidFill>
              </a:rPr>
              <a:t>– God promises to train and transform earnest </a:t>
            </a:r>
            <a:r>
              <a:rPr lang="en-US" altLang="en-US" sz="2000" i="1" dirty="0">
                <a:solidFill>
                  <a:schemeClr val="tx1"/>
                </a:solidFill>
              </a:rPr>
              <a:t>disciples</a:t>
            </a:r>
            <a:r>
              <a:rPr lang="en-US" altLang="en-US" sz="2000" dirty="0">
                <a:solidFill>
                  <a:schemeClr val="tx1"/>
                </a:solidFill>
              </a:rPr>
              <a:t> of God’s righteous life.</a:t>
            </a:r>
          </a:p>
          <a:p>
            <a:pPr marL="0" indent="0">
              <a:lnSpc>
                <a:spcPct val="90000"/>
              </a:lnSpc>
              <a:spcBef>
                <a:spcPts val="0"/>
              </a:spcBef>
              <a:buNone/>
            </a:pPr>
            <a:r>
              <a:rPr lang="en-US" altLang="en-US" sz="2000" dirty="0">
                <a:solidFill>
                  <a:srgbClr val="4A7245"/>
                </a:solidFill>
              </a:rPr>
              <a:t>Grace</a:t>
            </a:r>
            <a:r>
              <a:rPr lang="en-US" altLang="en-US" sz="2000" dirty="0">
                <a:solidFill>
                  <a:srgbClr val="7B9569"/>
                </a:solidFill>
              </a:rPr>
              <a:t> </a:t>
            </a:r>
            <a:r>
              <a:rPr lang="en-US" altLang="en-US" sz="2000" dirty="0">
                <a:solidFill>
                  <a:schemeClr val="tx1"/>
                </a:solidFill>
              </a:rPr>
              <a:t>– God promises His forgiveness to those who repent and live as His ambassadors in the world.</a:t>
            </a:r>
          </a:p>
          <a:p>
            <a:pPr marL="0" indent="0">
              <a:lnSpc>
                <a:spcPct val="90000"/>
              </a:lnSpc>
              <a:spcBef>
                <a:spcPts val="0"/>
              </a:spcBef>
              <a:buNone/>
            </a:pPr>
            <a:r>
              <a:rPr lang="en-US" altLang="en-US" sz="2000" dirty="0">
                <a:solidFill>
                  <a:srgbClr val="4A7245"/>
                </a:solidFill>
              </a:rPr>
              <a:t>Good Stewardship </a:t>
            </a:r>
            <a:r>
              <a:rPr lang="en-US" altLang="en-US" sz="2000" dirty="0">
                <a:solidFill>
                  <a:schemeClr val="tx1"/>
                </a:solidFill>
              </a:rPr>
              <a:t>– God promises His provision to those who depend on Him and Steward life wisely.</a:t>
            </a:r>
          </a:p>
          <a:p>
            <a:pPr marL="0" indent="0">
              <a:lnSpc>
                <a:spcPct val="90000"/>
              </a:lnSpc>
              <a:spcBef>
                <a:spcPts val="0"/>
              </a:spcBef>
              <a:buNone/>
            </a:pPr>
            <a:r>
              <a:rPr lang="en-US" altLang="en-US" sz="2000" dirty="0">
                <a:solidFill>
                  <a:srgbClr val="4A7245"/>
                </a:solidFill>
              </a:rPr>
              <a:t>Glorification</a:t>
            </a:r>
            <a:r>
              <a:rPr lang="en-US" altLang="en-US" sz="2000" dirty="0">
                <a:solidFill>
                  <a:srgbClr val="7B9569"/>
                </a:solidFill>
              </a:rPr>
              <a:t> </a:t>
            </a:r>
            <a:r>
              <a:rPr lang="en-US" altLang="en-US" sz="2000" dirty="0">
                <a:solidFill>
                  <a:schemeClr val="tx1"/>
                </a:solidFill>
              </a:rPr>
              <a:t>– God promises to glorify himself through reverent worshippers who serve His purposes!</a:t>
            </a:r>
          </a:p>
          <a:p>
            <a:pPr marL="0" indent="0">
              <a:lnSpc>
                <a:spcPct val="90000"/>
              </a:lnSpc>
              <a:spcBef>
                <a:spcPts val="0"/>
              </a:spcBef>
              <a:buNone/>
            </a:pPr>
            <a:r>
              <a:rPr lang="en-US" altLang="en-US" sz="2000" dirty="0">
                <a:solidFill>
                  <a:srgbClr val="4A7245"/>
                </a:solidFill>
              </a:rPr>
              <a:t>Gifts</a:t>
            </a:r>
            <a:r>
              <a:rPr lang="en-US" altLang="en-US" sz="2000" dirty="0">
                <a:solidFill>
                  <a:srgbClr val="7B9569"/>
                </a:solidFill>
              </a:rPr>
              <a:t> </a:t>
            </a:r>
            <a:r>
              <a:rPr lang="en-US" altLang="en-US" sz="2000" dirty="0">
                <a:solidFill>
                  <a:schemeClr val="tx1"/>
                </a:solidFill>
              </a:rPr>
              <a:t>– God promises His empowerment and protection to those who surrender to Him and serve through His Strength.</a:t>
            </a:r>
          </a:p>
          <a:p>
            <a:pPr marL="0" indent="0">
              <a:lnSpc>
                <a:spcPct val="90000"/>
              </a:lnSpc>
              <a:spcBef>
                <a:spcPts val="0"/>
              </a:spcBef>
              <a:buNone/>
            </a:pPr>
            <a:r>
              <a:rPr lang="en-US" altLang="en-US" sz="2000" dirty="0">
                <a:solidFill>
                  <a:srgbClr val="4A7245"/>
                </a:solidFill>
              </a:rPr>
              <a:t>Group</a:t>
            </a:r>
            <a:r>
              <a:rPr lang="en-US" altLang="en-US" sz="2000" dirty="0">
                <a:solidFill>
                  <a:srgbClr val="7B9569"/>
                </a:solidFill>
              </a:rPr>
              <a:t> </a:t>
            </a:r>
            <a:r>
              <a:rPr lang="en-US" altLang="en-US" sz="2000" dirty="0">
                <a:solidFill>
                  <a:schemeClr val="tx1"/>
                </a:solidFill>
              </a:rPr>
              <a:t>– God promises His love, peace and presence to members of His Family.</a:t>
            </a:r>
          </a:p>
        </p:txBody>
      </p:sp>
      <p:pic>
        <p:nvPicPr>
          <p:cNvPr id="75780" name="Picture 2" descr="C:\Documents and Settings\Jason\Local Settings\Temporary Internet Files\Content.IE5\GW0ONKJK\MPj04373100000[1].jpg">
            <a:extLst>
              <a:ext uri="{FF2B5EF4-FFF2-40B4-BE49-F238E27FC236}">
                <a16:creationId xmlns:a16="http://schemas.microsoft.com/office/drawing/2014/main" id="{82657A24-E5D9-962D-CBB5-E9D7D64A6D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09550"/>
            <a:ext cx="1044609" cy="139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3795">
                                            <p:txEl>
                                              <p:pRg st="6" end="6"/>
                                            </p:txEl>
                                          </p:spTgt>
                                        </p:tgtEl>
                                        <p:attrNameLst>
                                          <p:attrName>style.visibility</p:attrName>
                                        </p:attrNameLst>
                                      </p:cBhvr>
                                      <p:to>
                                        <p:strVal val="visible"/>
                                      </p:to>
                                    </p:set>
                                    <p:anim calcmode="lin" valueType="num">
                                      <p:cBhvr additive="base">
                                        <p:cTn id="43"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085661D5-9D09-C344-0C0C-27A6FF7A7E0C}"/>
              </a:ext>
            </a:extLst>
          </p:cNvPr>
          <p:cNvSpPr>
            <a:spLocks noGrp="1" noChangeArrowheads="1"/>
          </p:cNvSpPr>
          <p:nvPr>
            <p:ph type="title"/>
          </p:nvPr>
        </p:nvSpPr>
        <p:spPr>
          <a:xfrm>
            <a:off x="914401" y="310753"/>
            <a:ext cx="7827963" cy="736997"/>
          </a:xfrm>
        </p:spPr>
        <p:txBody>
          <a:bodyPr/>
          <a:lstStyle/>
          <a:p>
            <a:r>
              <a:rPr lang="en-US" altLang="en-US" dirty="0"/>
              <a:t>7 Values of Abundant Living </a:t>
            </a:r>
            <a:br>
              <a:rPr lang="en-US" altLang="en-US" dirty="0"/>
            </a:br>
            <a:r>
              <a:rPr lang="en-US" altLang="en-US" dirty="0"/>
              <a:t>and Godly Attitudes</a:t>
            </a:r>
          </a:p>
        </p:txBody>
      </p:sp>
      <p:sp>
        <p:nvSpPr>
          <p:cNvPr id="34819" name="Rectangle 3">
            <a:extLst>
              <a:ext uri="{FF2B5EF4-FFF2-40B4-BE49-F238E27FC236}">
                <a16:creationId xmlns:a16="http://schemas.microsoft.com/office/drawing/2014/main" id="{576D7DE1-E5DF-3325-2A48-0D2C3C0E85C7}"/>
              </a:ext>
            </a:extLst>
          </p:cNvPr>
          <p:cNvSpPr>
            <a:spLocks noGrp="1" noChangeArrowheads="1"/>
          </p:cNvSpPr>
          <p:nvPr>
            <p:ph type="body" idx="1"/>
          </p:nvPr>
        </p:nvSpPr>
        <p:spPr>
          <a:xfrm>
            <a:off x="914401" y="1123950"/>
            <a:ext cx="7132607" cy="3463528"/>
          </a:xfrm>
        </p:spPr>
        <p:txBody>
          <a:bodyPr/>
          <a:lstStyle/>
          <a:p>
            <a:pPr marL="0" indent="0">
              <a:lnSpc>
                <a:spcPct val="90000"/>
              </a:lnSpc>
              <a:spcBef>
                <a:spcPts val="600"/>
              </a:spcBef>
              <a:buNone/>
            </a:pPr>
            <a:r>
              <a:rPr lang="en-US" altLang="en-US" sz="1600" dirty="0">
                <a:solidFill>
                  <a:srgbClr val="4A7245"/>
                </a:solidFill>
              </a:rPr>
              <a:t>Guidance </a:t>
            </a:r>
            <a:r>
              <a:rPr lang="en-US" altLang="en-US" sz="1600" dirty="0">
                <a:solidFill>
                  <a:schemeClr val="tx1"/>
                </a:solidFill>
              </a:rPr>
              <a:t>– I have decided that I need God’s guidance in every aspect of my life and will live as His </a:t>
            </a:r>
            <a:r>
              <a:rPr lang="en-US" altLang="en-US" sz="1600" i="1" dirty="0">
                <a:solidFill>
                  <a:schemeClr val="tx1"/>
                </a:solidFill>
              </a:rPr>
              <a:t>follower!</a:t>
            </a:r>
            <a:endParaRPr lang="en-US" altLang="en-US" sz="1600" dirty="0">
              <a:solidFill>
                <a:schemeClr val="tx1"/>
              </a:solidFill>
            </a:endParaRPr>
          </a:p>
          <a:p>
            <a:pPr marL="0" indent="0">
              <a:lnSpc>
                <a:spcPct val="90000"/>
              </a:lnSpc>
              <a:spcBef>
                <a:spcPts val="600"/>
              </a:spcBef>
              <a:buNone/>
            </a:pPr>
            <a:r>
              <a:rPr lang="en-US" altLang="en-US" sz="1600" dirty="0">
                <a:solidFill>
                  <a:srgbClr val="4A7245"/>
                </a:solidFill>
              </a:rPr>
              <a:t>Growth</a:t>
            </a:r>
            <a:r>
              <a:rPr lang="en-US" altLang="en-US" sz="1600" dirty="0">
                <a:solidFill>
                  <a:srgbClr val="7B9569"/>
                </a:solidFill>
              </a:rPr>
              <a:t> </a:t>
            </a:r>
            <a:r>
              <a:rPr lang="en-US" altLang="en-US" sz="1600" dirty="0">
                <a:solidFill>
                  <a:schemeClr val="tx1"/>
                </a:solidFill>
              </a:rPr>
              <a:t>– I have decided that I will live as a </a:t>
            </a:r>
            <a:r>
              <a:rPr lang="en-US" altLang="en-US" sz="1600" i="1" dirty="0">
                <a:solidFill>
                  <a:schemeClr val="tx1"/>
                </a:solidFill>
              </a:rPr>
              <a:t>disciple</a:t>
            </a:r>
            <a:r>
              <a:rPr lang="en-US" altLang="en-US" sz="1600" dirty="0">
                <a:solidFill>
                  <a:schemeClr val="tx1"/>
                </a:solidFill>
              </a:rPr>
              <a:t>, striving to become more like Jesus in every area of my life!</a:t>
            </a:r>
          </a:p>
          <a:p>
            <a:pPr marL="0" indent="0">
              <a:lnSpc>
                <a:spcPct val="90000"/>
              </a:lnSpc>
              <a:spcBef>
                <a:spcPts val="600"/>
              </a:spcBef>
              <a:buNone/>
            </a:pPr>
            <a:r>
              <a:rPr lang="en-US" altLang="en-US" sz="1600" dirty="0">
                <a:solidFill>
                  <a:srgbClr val="4A7245"/>
                </a:solidFill>
              </a:rPr>
              <a:t>Grace</a:t>
            </a:r>
            <a:r>
              <a:rPr lang="en-US" altLang="en-US" sz="1600" dirty="0">
                <a:solidFill>
                  <a:srgbClr val="7B9569"/>
                </a:solidFill>
              </a:rPr>
              <a:t> </a:t>
            </a:r>
            <a:r>
              <a:rPr lang="en-US" altLang="en-US" sz="1600" dirty="0">
                <a:solidFill>
                  <a:schemeClr val="tx1"/>
                </a:solidFill>
              </a:rPr>
              <a:t>– I have decided that I will receive God’s grace for my life and live as His </a:t>
            </a:r>
            <a:r>
              <a:rPr lang="en-US" altLang="en-US" sz="1600" i="1" dirty="0">
                <a:solidFill>
                  <a:schemeClr val="tx1"/>
                </a:solidFill>
              </a:rPr>
              <a:t>ambassador</a:t>
            </a:r>
            <a:r>
              <a:rPr lang="en-US" altLang="en-US" sz="1600" dirty="0">
                <a:solidFill>
                  <a:schemeClr val="tx1"/>
                </a:solidFill>
              </a:rPr>
              <a:t> of reconciliation in the world!</a:t>
            </a:r>
          </a:p>
          <a:p>
            <a:pPr marL="0" indent="0">
              <a:lnSpc>
                <a:spcPct val="90000"/>
              </a:lnSpc>
              <a:spcBef>
                <a:spcPts val="600"/>
              </a:spcBef>
              <a:buNone/>
            </a:pPr>
            <a:r>
              <a:rPr lang="en-US" altLang="en-US" sz="1600" dirty="0">
                <a:solidFill>
                  <a:srgbClr val="4A7245"/>
                </a:solidFill>
              </a:rPr>
              <a:t>Good Stewardship </a:t>
            </a:r>
            <a:r>
              <a:rPr lang="en-US" altLang="en-US" sz="1600" dirty="0">
                <a:solidFill>
                  <a:schemeClr val="tx1"/>
                </a:solidFill>
              </a:rPr>
              <a:t>– I have decided that life is a gift of time, talents and treasure that I will gratefully </a:t>
            </a:r>
            <a:r>
              <a:rPr lang="en-US" altLang="en-US" sz="1600" i="1" dirty="0">
                <a:solidFill>
                  <a:schemeClr val="tx1"/>
                </a:solidFill>
              </a:rPr>
              <a:t>steward</a:t>
            </a:r>
            <a:r>
              <a:rPr lang="en-US" altLang="en-US" sz="1600" dirty="0">
                <a:solidFill>
                  <a:schemeClr val="tx1"/>
                </a:solidFill>
              </a:rPr>
              <a:t> as God leads.</a:t>
            </a:r>
          </a:p>
          <a:p>
            <a:pPr marL="0" indent="0">
              <a:lnSpc>
                <a:spcPct val="90000"/>
              </a:lnSpc>
              <a:spcBef>
                <a:spcPts val="600"/>
              </a:spcBef>
              <a:buNone/>
            </a:pPr>
            <a:r>
              <a:rPr lang="en-US" altLang="en-US" sz="1600" dirty="0">
                <a:solidFill>
                  <a:srgbClr val="4A7245"/>
                </a:solidFill>
              </a:rPr>
              <a:t>Glorification</a:t>
            </a:r>
            <a:r>
              <a:rPr lang="en-US" altLang="en-US" sz="1600" dirty="0">
                <a:solidFill>
                  <a:srgbClr val="7B9569"/>
                </a:solidFill>
              </a:rPr>
              <a:t> </a:t>
            </a:r>
            <a:r>
              <a:rPr lang="en-US" altLang="en-US" sz="1600" dirty="0">
                <a:solidFill>
                  <a:schemeClr val="tx1"/>
                </a:solidFill>
              </a:rPr>
              <a:t>– I have decided to live as a </a:t>
            </a:r>
            <a:r>
              <a:rPr lang="en-US" altLang="en-US" sz="1600" i="1" dirty="0">
                <a:solidFill>
                  <a:schemeClr val="tx1"/>
                </a:solidFill>
              </a:rPr>
              <a:t>worshipper</a:t>
            </a:r>
            <a:r>
              <a:rPr lang="en-US" altLang="en-US" sz="1600" dirty="0">
                <a:solidFill>
                  <a:schemeClr val="tx1"/>
                </a:solidFill>
              </a:rPr>
              <a:t> and glorify God in every aspect of my life.</a:t>
            </a:r>
          </a:p>
          <a:p>
            <a:pPr marL="0" indent="0">
              <a:lnSpc>
                <a:spcPct val="90000"/>
              </a:lnSpc>
              <a:spcBef>
                <a:spcPts val="600"/>
              </a:spcBef>
              <a:buNone/>
            </a:pPr>
            <a:r>
              <a:rPr lang="en-US" altLang="en-US" sz="1600" dirty="0">
                <a:solidFill>
                  <a:srgbClr val="4A7245"/>
                </a:solidFill>
              </a:rPr>
              <a:t>Gifts</a:t>
            </a:r>
            <a:r>
              <a:rPr lang="en-US" altLang="en-US" sz="1600" dirty="0">
                <a:solidFill>
                  <a:srgbClr val="7B9569"/>
                </a:solidFill>
              </a:rPr>
              <a:t> </a:t>
            </a:r>
            <a:r>
              <a:rPr lang="en-US" altLang="en-US" sz="1600" dirty="0">
                <a:solidFill>
                  <a:schemeClr val="tx1"/>
                </a:solidFill>
              </a:rPr>
              <a:t>– I have decided to live every day as an </a:t>
            </a:r>
            <a:r>
              <a:rPr lang="en-US" altLang="en-US" sz="1600" i="1" dirty="0">
                <a:solidFill>
                  <a:schemeClr val="tx1"/>
                </a:solidFill>
              </a:rPr>
              <a:t>empowered servant</a:t>
            </a:r>
            <a:r>
              <a:rPr lang="en-US" altLang="en-US" sz="1600" dirty="0">
                <a:solidFill>
                  <a:schemeClr val="tx1"/>
                </a:solidFill>
              </a:rPr>
              <a:t> allowing God to express His love through me.</a:t>
            </a:r>
          </a:p>
          <a:p>
            <a:pPr marL="0" indent="0">
              <a:lnSpc>
                <a:spcPct val="90000"/>
              </a:lnSpc>
              <a:spcBef>
                <a:spcPts val="600"/>
              </a:spcBef>
              <a:buNone/>
            </a:pPr>
            <a:r>
              <a:rPr lang="en-US" altLang="en-US" sz="1600" dirty="0">
                <a:solidFill>
                  <a:srgbClr val="4A7245"/>
                </a:solidFill>
              </a:rPr>
              <a:t>Group</a:t>
            </a:r>
            <a:r>
              <a:rPr lang="en-US" altLang="en-US" sz="1600" dirty="0">
                <a:solidFill>
                  <a:srgbClr val="7B9569"/>
                </a:solidFill>
              </a:rPr>
              <a:t> </a:t>
            </a:r>
            <a:r>
              <a:rPr lang="en-US" altLang="en-US" sz="1600" dirty="0">
                <a:solidFill>
                  <a:schemeClr val="tx1"/>
                </a:solidFill>
              </a:rPr>
              <a:t>– I have decided to live in covenant community as a </a:t>
            </a:r>
            <a:r>
              <a:rPr lang="en-US" altLang="en-US" sz="1600" i="1" dirty="0">
                <a:solidFill>
                  <a:schemeClr val="tx1"/>
                </a:solidFill>
              </a:rPr>
              <a:t>member</a:t>
            </a:r>
            <a:r>
              <a:rPr lang="en-US" altLang="en-US" sz="1600" dirty="0">
                <a:solidFill>
                  <a:schemeClr val="tx1"/>
                </a:solidFill>
              </a:rPr>
              <a:t> of God’s family, serving them with my life and  welcoming in all who desire to join!</a:t>
            </a:r>
          </a:p>
        </p:txBody>
      </p:sp>
      <p:pic>
        <p:nvPicPr>
          <p:cNvPr id="76804" name="Picture 2" descr="C:\Documents and Settings\Jason\Local Settings\Temporary Internet Files\Content.IE5\GW0ONKJK\MPj04373100000[1].jpg">
            <a:extLst>
              <a:ext uri="{FF2B5EF4-FFF2-40B4-BE49-F238E27FC236}">
                <a16:creationId xmlns:a16="http://schemas.microsoft.com/office/drawing/2014/main" id="{1C995D15-A062-C31F-C0F2-C5F1720BA4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7008" y="300224"/>
            <a:ext cx="911667" cy="122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4819">
                                            <p:txEl>
                                              <p:pRg st="6" end="6"/>
                                            </p:txEl>
                                          </p:spTgt>
                                        </p:tgtEl>
                                        <p:attrNameLst>
                                          <p:attrName>style.visibility</p:attrName>
                                        </p:attrNameLst>
                                      </p:cBhvr>
                                      <p:to>
                                        <p:strVal val="visible"/>
                                      </p:to>
                                    </p:set>
                                    <p:anim calcmode="lin" valueType="num">
                                      <p:cBhvr additive="base">
                                        <p:cTn id="43"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80E46EC-5E03-8AFE-FD5B-59F4AB33A1B4}"/>
              </a:ext>
            </a:extLst>
          </p:cNvPr>
          <p:cNvSpPr>
            <a:spLocks noGrp="1" noChangeArrowheads="1"/>
          </p:cNvSpPr>
          <p:nvPr>
            <p:ph type="title"/>
          </p:nvPr>
        </p:nvSpPr>
        <p:spPr>
          <a:xfrm>
            <a:off x="870744" y="57150"/>
            <a:ext cx="8044656" cy="915988"/>
          </a:xfrm>
        </p:spPr>
        <p:txBody>
          <a:bodyPr/>
          <a:lstStyle/>
          <a:p>
            <a:r>
              <a:rPr lang="en-US" altLang="en-US" sz="3200" b="1" dirty="0">
                <a:ea typeface="ＭＳ Ｐゴシック" panose="020B0600070205080204" pitchFamily="34" charset="-128"/>
              </a:rPr>
              <a:t>Cycle of Renewal and Holistic Transformation </a:t>
            </a:r>
          </a:p>
        </p:txBody>
      </p:sp>
      <p:pic>
        <p:nvPicPr>
          <p:cNvPr id="65539" name="Picture 4" descr="cycle of renewal_cmyk">
            <a:extLst>
              <a:ext uri="{FF2B5EF4-FFF2-40B4-BE49-F238E27FC236}">
                <a16:creationId xmlns:a16="http://schemas.microsoft.com/office/drawing/2014/main" id="{5115EC4C-3CA5-0B7B-4697-6B81047EFF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1200150"/>
            <a:ext cx="57912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84387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5A8E512-114C-939E-10B8-80E81EEAAABB}"/>
              </a:ext>
            </a:extLst>
          </p:cNvPr>
          <p:cNvSpPr>
            <a:spLocks noGrp="1" noChangeArrowheads="1"/>
          </p:cNvSpPr>
          <p:nvPr>
            <p:ph type="title"/>
          </p:nvPr>
        </p:nvSpPr>
        <p:spPr>
          <a:xfrm>
            <a:off x="914400" y="55562"/>
            <a:ext cx="8077200" cy="915988"/>
          </a:xfrm>
        </p:spPr>
        <p:txBody>
          <a:bodyPr/>
          <a:lstStyle/>
          <a:p>
            <a:r>
              <a:rPr lang="en-US" altLang="en-US" sz="3200" b="1" dirty="0">
                <a:ea typeface="ＭＳ Ｐゴシック" panose="020B0600070205080204" pitchFamily="34" charset="-128"/>
              </a:rPr>
              <a:t>Cycle of Renewal and Holistic Transformation</a:t>
            </a:r>
          </a:p>
        </p:txBody>
      </p:sp>
      <p:sp>
        <p:nvSpPr>
          <p:cNvPr id="38915" name="Rectangle 3">
            <a:extLst>
              <a:ext uri="{FF2B5EF4-FFF2-40B4-BE49-F238E27FC236}">
                <a16:creationId xmlns:a16="http://schemas.microsoft.com/office/drawing/2014/main" id="{69701479-1309-3A70-38AE-A5D6CAEBF740}"/>
              </a:ext>
            </a:extLst>
          </p:cNvPr>
          <p:cNvSpPr txBox="1">
            <a:spLocks noChangeArrowheads="1"/>
          </p:cNvSpPr>
          <p:nvPr/>
        </p:nvSpPr>
        <p:spPr bwMode="auto">
          <a:xfrm>
            <a:off x="944563" y="1125023"/>
            <a:ext cx="73152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765" tIns="36882" rIns="73765" bIns="36882"/>
          <a:lstStyle>
            <a:lvl1pPr defTabSz="814388">
              <a:defRPr sz="4400" b="1">
                <a:solidFill>
                  <a:schemeClr val="tx1"/>
                </a:solidFill>
                <a:latin typeface="Times New Roman" panose="02020603050405020304" pitchFamily="18" charset="0"/>
                <a:ea typeface="ＭＳ Ｐゴシック" panose="020B0600070205080204" pitchFamily="34" charset="-128"/>
              </a:defRPr>
            </a:lvl1pPr>
            <a:lvl2pPr indent="-368300" defTabSz="814388">
              <a:defRPr sz="4400" b="1">
                <a:solidFill>
                  <a:schemeClr val="tx1"/>
                </a:solidFill>
                <a:latin typeface="Times New Roman" panose="02020603050405020304" pitchFamily="18" charset="0"/>
                <a:ea typeface="ＭＳ Ｐゴシック" panose="020B0600070205080204" pitchFamily="34" charset="-128"/>
              </a:defRPr>
            </a:lvl2pPr>
            <a:lvl3pPr indent="-368300" defTabSz="814388">
              <a:defRPr sz="4400" b="1">
                <a:solidFill>
                  <a:schemeClr val="tx1"/>
                </a:solidFill>
                <a:latin typeface="Times New Roman" panose="02020603050405020304" pitchFamily="18" charset="0"/>
                <a:ea typeface="ＭＳ Ｐゴシック" panose="020B0600070205080204" pitchFamily="34" charset="-128"/>
              </a:defRPr>
            </a:lvl3pPr>
            <a:lvl4pPr marL="1600200" indent="-228600" defTabSz="814388">
              <a:defRPr sz="4400" b="1">
                <a:solidFill>
                  <a:schemeClr val="tx1"/>
                </a:solidFill>
                <a:latin typeface="Times New Roman" panose="02020603050405020304" pitchFamily="18" charset="0"/>
                <a:ea typeface="ＭＳ Ｐゴシック" panose="020B0600070205080204" pitchFamily="34" charset="-128"/>
              </a:defRPr>
            </a:lvl4pPr>
            <a:lvl5pPr marL="2057400" indent="-228600" defTabSz="814388">
              <a:defRPr sz="4400" b="1">
                <a:solidFill>
                  <a:schemeClr val="tx1"/>
                </a:solidFill>
                <a:latin typeface="Times New Roman" panose="02020603050405020304" pitchFamily="18" charset="0"/>
                <a:ea typeface="ＭＳ Ｐゴシック" panose="020B0600070205080204" pitchFamily="34" charset="-128"/>
              </a:defRPr>
            </a:lvl5pPr>
            <a:lvl6pPr marL="25146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6pPr>
            <a:lvl7pPr marL="29718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7pPr>
            <a:lvl8pPr marL="34290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8pPr>
            <a:lvl9pPr marL="38862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9pPr>
          </a:lstStyle>
          <a:p>
            <a:pPr algn="l">
              <a:spcBef>
                <a:spcPts val="600"/>
              </a:spcBef>
              <a:buClr>
                <a:schemeClr val="folHlink"/>
              </a:buClr>
            </a:pPr>
            <a:r>
              <a:rPr lang="en-US" altLang="en-US" sz="1800" dirty="0">
                <a:latin typeface="Helvetica" panose="020B0604020202020204" pitchFamily="34" charset="0"/>
              </a:rPr>
              <a:t>Believing in the Lord Jesus with all our Heart, Soul, Mind and Strength means that we:</a:t>
            </a:r>
          </a:p>
          <a:p>
            <a:pPr lvl="1" algn="l">
              <a:spcBef>
                <a:spcPts val="600"/>
              </a:spcBef>
              <a:buClr>
                <a:schemeClr val="folHlink"/>
              </a:buClr>
              <a:buFont typeface="GiovanniITCTT Book" charset="0"/>
              <a:buAutoNum type="arabicPeriod"/>
            </a:pPr>
            <a:r>
              <a:rPr lang="en-US" altLang="en-US" sz="1600" u="sng" dirty="0">
                <a:latin typeface="Helvetica" panose="020B0604020202020204" pitchFamily="34" charset="0"/>
              </a:rPr>
              <a:t>Embrace the revelation </a:t>
            </a:r>
            <a:r>
              <a:rPr lang="en-US" altLang="en-US" sz="1600" dirty="0">
                <a:latin typeface="Helvetica" panose="020B0604020202020204" pitchFamily="34" charset="0"/>
              </a:rPr>
              <a:t>or feedback that God brings into our lives which convicts us of our sin and need for Him.</a:t>
            </a:r>
          </a:p>
          <a:p>
            <a:pPr lvl="1" algn="l">
              <a:spcBef>
                <a:spcPts val="600"/>
              </a:spcBef>
              <a:buClr>
                <a:schemeClr val="folHlink"/>
              </a:buClr>
              <a:buFont typeface="GiovanniITCTT Book" charset="0"/>
              <a:buAutoNum type="arabicPeriod"/>
            </a:pPr>
            <a:r>
              <a:rPr lang="en-US" altLang="en-US" sz="1600" u="sng" dirty="0">
                <a:latin typeface="Helvetica" panose="020B0604020202020204" pitchFamily="34" charset="0"/>
              </a:rPr>
              <a:t>Change incorrect </a:t>
            </a:r>
            <a:r>
              <a:rPr lang="en-US" altLang="en-US" sz="1600" dirty="0">
                <a:latin typeface="Helvetica" panose="020B0604020202020204" pitchFamily="34" charset="0"/>
              </a:rPr>
              <a:t>or negative </a:t>
            </a:r>
            <a:r>
              <a:rPr lang="en-US" altLang="en-US" sz="1600" u="sng" dirty="0">
                <a:latin typeface="Helvetica" panose="020B0604020202020204" pitchFamily="34" charset="0"/>
              </a:rPr>
              <a:t>attitudes or beliefs through holistic Repentance</a:t>
            </a:r>
            <a:r>
              <a:rPr lang="en-US" altLang="en-US" sz="1600" dirty="0">
                <a:latin typeface="Helvetica" panose="020B0604020202020204" pitchFamily="34" charset="0"/>
              </a:rPr>
              <a:t>: </a:t>
            </a:r>
          </a:p>
          <a:p>
            <a:pPr lvl="2" algn="l">
              <a:spcBef>
                <a:spcPts val="600"/>
              </a:spcBef>
              <a:buClr>
                <a:schemeClr val="folHlink"/>
              </a:buClr>
              <a:buFont typeface="GiovanniITCTT Book" charset="0"/>
              <a:buAutoNum type="arabicPeriod"/>
            </a:pPr>
            <a:r>
              <a:rPr lang="en-US" altLang="en-US" sz="1600" dirty="0">
                <a:latin typeface="Helvetica" panose="020B0604020202020204" pitchFamily="34" charset="0"/>
              </a:rPr>
              <a:t>agreeing with God’s will (Heart), </a:t>
            </a:r>
          </a:p>
          <a:p>
            <a:pPr lvl="2" algn="l">
              <a:spcBef>
                <a:spcPts val="600"/>
              </a:spcBef>
              <a:buClr>
                <a:schemeClr val="folHlink"/>
              </a:buClr>
              <a:buFont typeface="GiovanniITCTT Book" charset="0"/>
              <a:buAutoNum type="arabicPeriod"/>
            </a:pPr>
            <a:r>
              <a:rPr lang="en-US" altLang="en-US" sz="1600" dirty="0">
                <a:latin typeface="Helvetica" panose="020B0604020202020204" pitchFamily="34" charset="0"/>
              </a:rPr>
              <a:t>healing of wounds (Soul), </a:t>
            </a:r>
          </a:p>
          <a:p>
            <a:pPr lvl="2" algn="l">
              <a:spcBef>
                <a:spcPts val="600"/>
              </a:spcBef>
              <a:buClr>
                <a:schemeClr val="folHlink"/>
              </a:buClr>
              <a:buFont typeface="GiovanniITCTT Book" charset="0"/>
              <a:buAutoNum type="arabicPeriod"/>
            </a:pPr>
            <a:r>
              <a:rPr lang="en-US" altLang="en-US" sz="1600" dirty="0">
                <a:latin typeface="Helvetica" panose="020B0604020202020204" pitchFamily="34" charset="0"/>
              </a:rPr>
              <a:t>learning His truth (Mind) and </a:t>
            </a:r>
          </a:p>
          <a:p>
            <a:pPr lvl="2" algn="l">
              <a:spcBef>
                <a:spcPts val="600"/>
              </a:spcBef>
              <a:buClr>
                <a:schemeClr val="folHlink"/>
              </a:buClr>
              <a:buFont typeface="GiovanniITCTT Book" charset="0"/>
              <a:buAutoNum type="arabicPeriod"/>
            </a:pPr>
            <a:r>
              <a:rPr lang="en-US" altLang="en-US" sz="1600" dirty="0">
                <a:latin typeface="Helvetica" panose="020B0604020202020204" pitchFamily="34" charset="0"/>
              </a:rPr>
              <a:t>calling upon His strength (Strength).</a:t>
            </a:r>
          </a:p>
          <a:p>
            <a:pPr lvl="1" algn="l">
              <a:spcBef>
                <a:spcPts val="600"/>
              </a:spcBef>
              <a:buClr>
                <a:schemeClr val="folHlink"/>
              </a:buClr>
              <a:buFont typeface="GiovanniITCTT Book" charset="0"/>
              <a:buAutoNum type="arabicPeriod"/>
            </a:pPr>
            <a:r>
              <a:rPr lang="en-US" altLang="en-US" sz="1600" u="sng" dirty="0">
                <a:latin typeface="Helvetica" panose="020B0604020202020204" pitchFamily="34" charset="0"/>
              </a:rPr>
              <a:t>Embrace God’s new correct Beliefs </a:t>
            </a:r>
            <a:r>
              <a:rPr lang="en-US" altLang="en-US" sz="1600" dirty="0">
                <a:latin typeface="Helvetica" panose="020B0604020202020204" pitchFamily="34" charset="0"/>
              </a:rPr>
              <a:t>(Desires, Feelings, Thoughts and Capabilities) for our lives </a:t>
            </a:r>
            <a:r>
              <a:rPr lang="en-US" altLang="en-US" sz="1600" u="sng" dirty="0">
                <a:latin typeface="Helvetica" panose="020B0604020202020204" pitchFamily="34" charset="0"/>
              </a:rPr>
              <a:t>by making amends or restitution</a:t>
            </a:r>
            <a:r>
              <a:rPr lang="en-US" altLang="en-US" sz="1600" dirty="0">
                <a:latin typeface="Helvetica" panose="020B0604020202020204" pitchFamily="34" charset="0"/>
              </a:rPr>
              <a:t> to those we have wounded and engaging our new </a:t>
            </a:r>
            <a:r>
              <a:rPr lang="en-US" altLang="en-US" sz="1600" u="sng" dirty="0">
                <a:latin typeface="Helvetica" panose="020B0604020202020204" pitchFamily="34" charset="0"/>
              </a:rPr>
              <a:t>training in righteousness</a:t>
            </a:r>
            <a:r>
              <a:rPr lang="en-US" altLang="en-US" sz="1600" dirty="0">
                <a:latin typeface="Helvetica" panose="020B0604020202020204" pitchFamily="34" charset="0"/>
              </a:rPr>
              <a:t>!</a:t>
            </a:r>
          </a:p>
          <a:p>
            <a:pPr>
              <a:spcBef>
                <a:spcPts val="600"/>
              </a:spcBef>
              <a:buClr>
                <a:schemeClr val="folHlink"/>
              </a:buClr>
              <a:buFont typeface="Times" panose="02020603050405020304" pitchFamily="18" charset="0"/>
              <a:buChar char="•"/>
            </a:pPr>
            <a:endParaRPr lang="en-US" altLang="en-US" sz="1900" dirty="0">
              <a:latin typeface="Helvetica" panose="020B0604020202020204" pitchFamily="34" charset="0"/>
            </a:endParaRPr>
          </a:p>
        </p:txBody>
      </p:sp>
      <p:pic>
        <p:nvPicPr>
          <p:cNvPr id="66564" name="Picture 6" descr="cycle of renewal_cmyk">
            <a:extLst>
              <a:ext uri="{FF2B5EF4-FFF2-40B4-BE49-F238E27FC236}">
                <a16:creationId xmlns:a16="http://schemas.microsoft.com/office/drawing/2014/main" id="{F7FC9A56-FA41-9075-6179-122BE05E381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2978852"/>
            <a:ext cx="17192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additive="base">
                                        <p:cTn id="23"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 calcmode="lin" valueType="num">
                                      <p:cBhvr additive="base">
                                        <p:cTn id="2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anim calcmode="lin" valueType="num">
                                      <p:cBhvr additive="base">
                                        <p:cTn id="31"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anim calcmode="lin" valueType="num">
                                      <p:cBhvr additive="base">
                                        <p:cTn id="35"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3B428314-AFB5-8C6F-8C8A-056A1AC90FB4}"/>
              </a:ext>
            </a:extLst>
          </p:cNvPr>
          <p:cNvSpPr>
            <a:spLocks noGrp="1" noChangeArrowheads="1"/>
          </p:cNvSpPr>
          <p:nvPr>
            <p:ph type="body" idx="4294967295"/>
          </p:nvPr>
        </p:nvSpPr>
        <p:spPr>
          <a:xfrm>
            <a:off x="914400" y="1322388"/>
            <a:ext cx="4794250" cy="2646362"/>
          </a:xfrm>
        </p:spPr>
        <p:txBody>
          <a:bodyPr/>
          <a:lstStyle/>
          <a:p>
            <a:pPr>
              <a:lnSpc>
                <a:spcPct val="90000"/>
              </a:lnSpc>
              <a:buFont typeface="Times" panose="02020603050405020304" pitchFamily="18" charset="0"/>
              <a:buNone/>
            </a:pPr>
            <a:r>
              <a:rPr lang="en-US" altLang="en-US" sz="2400" i="1" dirty="0">
                <a:solidFill>
                  <a:srgbClr val="7B9569"/>
                </a:solidFill>
                <a:ea typeface="ＭＳ Ｐゴシック" panose="020B0600070205080204" pitchFamily="34" charset="-128"/>
              </a:rPr>
              <a:t>Discussion Time:</a:t>
            </a:r>
          </a:p>
          <a:p>
            <a:pPr>
              <a:spcBef>
                <a:spcPct val="0"/>
              </a:spcBef>
            </a:pPr>
            <a:r>
              <a:rPr lang="en-US" altLang="en-US" sz="2400" dirty="0">
                <a:solidFill>
                  <a:srgbClr val="000000"/>
                </a:solidFill>
                <a:ea typeface="ＭＳ Ｐゴシック" panose="020B0600070205080204" pitchFamily="34" charset="-128"/>
              </a:rPr>
              <a:t>What is something that you are struggling with right now in your life that needs holistic transformation?  </a:t>
            </a:r>
          </a:p>
          <a:p>
            <a:pPr>
              <a:spcBef>
                <a:spcPct val="0"/>
              </a:spcBef>
            </a:pPr>
            <a:endParaRPr lang="en-US" altLang="en-US" sz="2400" dirty="0">
              <a:solidFill>
                <a:srgbClr val="000000"/>
              </a:solidFill>
              <a:ea typeface="ＭＳ Ｐゴシック" panose="020B0600070205080204" pitchFamily="34" charset="-128"/>
            </a:endParaRPr>
          </a:p>
          <a:p>
            <a:pPr>
              <a:spcBef>
                <a:spcPct val="0"/>
              </a:spcBef>
            </a:pPr>
            <a:r>
              <a:rPr lang="en-US" altLang="en-US" sz="2400" dirty="0">
                <a:solidFill>
                  <a:srgbClr val="000000"/>
                </a:solidFill>
                <a:ea typeface="ＭＳ Ｐゴシック" panose="020B0600070205080204" pitchFamily="34" charset="-128"/>
              </a:rPr>
              <a:t>How have you either not begun or short circuited this process in your life?</a:t>
            </a:r>
            <a:endParaRPr lang="en-US" altLang="en-US" sz="2000" dirty="0">
              <a:ea typeface="ＭＳ Ｐゴシック" panose="020B0600070205080204" pitchFamily="34" charset="-128"/>
            </a:endParaRPr>
          </a:p>
        </p:txBody>
      </p:sp>
      <p:sp>
        <p:nvSpPr>
          <p:cNvPr id="67587" name="Rectangle 2">
            <a:extLst>
              <a:ext uri="{FF2B5EF4-FFF2-40B4-BE49-F238E27FC236}">
                <a16:creationId xmlns:a16="http://schemas.microsoft.com/office/drawing/2014/main" id="{079C88C3-0607-CA48-2493-6E82AF367419}"/>
              </a:ext>
            </a:extLst>
          </p:cNvPr>
          <p:cNvSpPr>
            <a:spLocks noChangeArrowheads="1"/>
          </p:cNvSpPr>
          <p:nvPr/>
        </p:nvSpPr>
        <p:spPr bwMode="auto">
          <a:xfrm>
            <a:off x="914400" y="544512"/>
            <a:ext cx="74501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14388">
              <a:defRPr sz="4400" b="1">
                <a:solidFill>
                  <a:schemeClr val="tx1"/>
                </a:solidFill>
                <a:latin typeface="Times New Roman" panose="02020603050405020304" pitchFamily="18" charset="0"/>
                <a:ea typeface="ＭＳ Ｐゴシック" panose="020B0600070205080204" pitchFamily="34" charset="-128"/>
              </a:defRPr>
            </a:lvl1pPr>
            <a:lvl2pPr marL="742950" indent="-285750" defTabSz="814388">
              <a:defRPr sz="4400" b="1">
                <a:solidFill>
                  <a:schemeClr val="tx1"/>
                </a:solidFill>
                <a:latin typeface="Times New Roman" panose="02020603050405020304" pitchFamily="18" charset="0"/>
                <a:ea typeface="ＭＳ Ｐゴシック" panose="020B0600070205080204" pitchFamily="34" charset="-128"/>
              </a:defRPr>
            </a:lvl2pPr>
            <a:lvl3pPr marL="1143000" indent="-228600" defTabSz="814388">
              <a:defRPr sz="4400" b="1">
                <a:solidFill>
                  <a:schemeClr val="tx1"/>
                </a:solidFill>
                <a:latin typeface="Times New Roman" panose="02020603050405020304" pitchFamily="18" charset="0"/>
                <a:ea typeface="ＭＳ Ｐゴシック" panose="020B0600070205080204" pitchFamily="34" charset="-128"/>
              </a:defRPr>
            </a:lvl3pPr>
            <a:lvl4pPr marL="1600200" indent="-228600" defTabSz="814388">
              <a:defRPr sz="4400" b="1">
                <a:solidFill>
                  <a:schemeClr val="tx1"/>
                </a:solidFill>
                <a:latin typeface="Times New Roman" panose="02020603050405020304" pitchFamily="18" charset="0"/>
                <a:ea typeface="ＭＳ Ｐゴシック" panose="020B0600070205080204" pitchFamily="34" charset="-128"/>
              </a:defRPr>
            </a:lvl4pPr>
            <a:lvl5pPr marL="2057400" indent="-228600" defTabSz="814388">
              <a:defRPr sz="4400" b="1">
                <a:solidFill>
                  <a:schemeClr val="tx1"/>
                </a:solidFill>
                <a:latin typeface="Times New Roman" panose="02020603050405020304" pitchFamily="18" charset="0"/>
                <a:ea typeface="ＭＳ Ｐゴシック" panose="020B0600070205080204" pitchFamily="34" charset="-128"/>
              </a:defRPr>
            </a:lvl5pPr>
            <a:lvl6pPr marL="25146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6pPr>
            <a:lvl7pPr marL="29718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7pPr>
            <a:lvl8pPr marL="34290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8pPr>
            <a:lvl9pPr marL="3886200" indent="-228600" defTabSz="814388" eaLnBrk="0" fontAlgn="base" hangingPunct="0">
              <a:spcBef>
                <a:spcPct val="0"/>
              </a:spcBef>
              <a:spcAft>
                <a:spcPct val="0"/>
              </a:spcAft>
              <a:defRPr sz="4400" b="1">
                <a:solidFill>
                  <a:schemeClr val="tx1"/>
                </a:solidFill>
                <a:latin typeface="Times New Roman" panose="02020603050405020304" pitchFamily="18" charset="0"/>
                <a:ea typeface="ＭＳ Ｐゴシック" panose="020B0600070205080204" pitchFamily="34" charset="-128"/>
              </a:defRPr>
            </a:lvl9pPr>
          </a:lstStyle>
          <a:p>
            <a:pPr algn="l">
              <a:lnSpc>
                <a:spcPct val="90000"/>
              </a:lnSpc>
            </a:pPr>
            <a:r>
              <a:rPr lang="en-US" altLang="en-US" sz="3600" dirty="0">
                <a:solidFill>
                  <a:srgbClr val="7B9569"/>
                </a:solidFill>
                <a:latin typeface="GiovanniITCTT Book" charset="0"/>
              </a:rPr>
              <a:t>Cycle of Renewal and Believing</a:t>
            </a:r>
          </a:p>
        </p:txBody>
      </p:sp>
      <p:pic>
        <p:nvPicPr>
          <p:cNvPr id="67588" name="Picture 5" descr="cycle of renewal_cmyk">
            <a:extLst>
              <a:ext uri="{FF2B5EF4-FFF2-40B4-BE49-F238E27FC236}">
                <a16:creationId xmlns:a16="http://schemas.microsoft.com/office/drawing/2014/main" id="{B0D641C9-6959-27E5-5A2F-ED67F5A2FE6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8898" y="1373188"/>
            <a:ext cx="319362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F94EF0C-292B-C865-3696-C8673FE1624A}"/>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77827" name="Rectangle 3">
            <a:extLst>
              <a:ext uri="{FF2B5EF4-FFF2-40B4-BE49-F238E27FC236}">
                <a16:creationId xmlns:a16="http://schemas.microsoft.com/office/drawing/2014/main" id="{83CB5087-BAD5-3BE1-0638-6D25444E433E}"/>
              </a:ext>
            </a:extLst>
          </p:cNvPr>
          <p:cNvSpPr>
            <a:spLocks noGrp="1" noChangeArrowheads="1"/>
          </p:cNvSpPr>
          <p:nvPr>
            <p:ph type="body" idx="1"/>
          </p:nvPr>
        </p:nvSpPr>
        <p:spPr/>
        <p:txBody>
          <a:bodyPr/>
          <a:lstStyle/>
          <a:p>
            <a:pPr marL="0" indent="0">
              <a:buNone/>
            </a:pPr>
            <a:r>
              <a:rPr lang="en-US" altLang="en-US" sz="2400" dirty="0">
                <a:solidFill>
                  <a:schemeClr val="tx1"/>
                </a:solidFill>
              </a:rPr>
              <a:t>Law 11 - </a:t>
            </a:r>
            <a:r>
              <a:rPr lang="en-US" altLang="en-US" sz="2400" dirty="0">
                <a:solidFill>
                  <a:srgbClr val="4A7245"/>
                </a:solidFill>
              </a:rPr>
              <a:t>The Law of Reality</a:t>
            </a:r>
          </a:p>
          <a:p>
            <a:pPr marL="0" indent="0">
              <a:spcBef>
                <a:spcPts val="600"/>
              </a:spcBef>
              <a:buNone/>
            </a:pPr>
            <a:r>
              <a:rPr lang="en-US" altLang="en-US" sz="2400" b="0" dirty="0">
                <a:solidFill>
                  <a:schemeClr val="tx1"/>
                </a:solidFill>
              </a:rPr>
              <a:t>Our sinful nature combined with the </a:t>
            </a:r>
            <a:br>
              <a:rPr lang="en-US" altLang="en-US" sz="2400" b="0" dirty="0">
                <a:solidFill>
                  <a:schemeClr val="tx1"/>
                </a:solidFill>
              </a:rPr>
            </a:br>
            <a:r>
              <a:rPr lang="en-US" altLang="en-US" sz="2400" b="0" dirty="0">
                <a:solidFill>
                  <a:schemeClr val="tx1"/>
                </a:solidFill>
              </a:rPr>
              <a:t>influence of evil in the world co-conspire </a:t>
            </a:r>
            <a:br>
              <a:rPr lang="en-US" altLang="en-US" sz="2400" b="0" dirty="0">
                <a:solidFill>
                  <a:schemeClr val="tx1"/>
                </a:solidFill>
              </a:rPr>
            </a:br>
            <a:r>
              <a:rPr lang="en-US" altLang="en-US" sz="2400" b="0" dirty="0">
                <a:solidFill>
                  <a:schemeClr val="tx1"/>
                </a:solidFill>
              </a:rPr>
              <a:t>to lead us away from God, but God has </a:t>
            </a:r>
            <a:br>
              <a:rPr lang="en-US" altLang="en-US" sz="2400" b="0" dirty="0">
                <a:solidFill>
                  <a:schemeClr val="tx1"/>
                </a:solidFill>
              </a:rPr>
            </a:br>
            <a:r>
              <a:rPr lang="en-US" altLang="en-US" sz="2400" b="0" dirty="0">
                <a:solidFill>
                  <a:schemeClr val="tx1"/>
                </a:solidFill>
              </a:rPr>
              <a:t>provided all we need to stand against </a:t>
            </a:r>
            <a:br>
              <a:rPr lang="en-US" altLang="en-US" sz="2400" b="0" dirty="0">
                <a:solidFill>
                  <a:schemeClr val="tx1"/>
                </a:solidFill>
              </a:rPr>
            </a:br>
            <a:r>
              <a:rPr lang="en-US" altLang="en-US" sz="2400" b="0" dirty="0">
                <a:solidFill>
                  <a:schemeClr val="tx1"/>
                </a:solidFill>
              </a:rPr>
              <a:t>these forces and realize His abundant life.</a:t>
            </a:r>
            <a:r>
              <a:rPr lang="en-US" altLang="en-US" sz="2400" dirty="0">
                <a:solidFill>
                  <a:schemeClr val="tx1"/>
                </a:solidFill>
              </a:rPr>
              <a:t> </a:t>
            </a:r>
            <a:endParaRPr lang="en-US" altLang="en-US" dirty="0">
              <a:solidFill>
                <a:schemeClr val="tx1"/>
              </a:solidFill>
            </a:endParaRPr>
          </a:p>
          <a:p>
            <a:pPr marL="0" indent="0">
              <a:buNone/>
            </a:pPr>
            <a:r>
              <a:rPr lang="en-US" altLang="en-US" sz="2400" i="1" dirty="0">
                <a:solidFill>
                  <a:srgbClr val="4A7245"/>
                </a:solidFill>
              </a:rPr>
              <a:t>The Book of Ephesians, Romans 7 &amp; 8 </a:t>
            </a:r>
          </a:p>
          <a:p>
            <a:pPr marL="0" indent="0">
              <a:buNone/>
            </a:pPr>
            <a:endParaRPr lang="en-US" altLang="en-US" dirty="0"/>
          </a:p>
        </p:txBody>
      </p:sp>
      <p:pic>
        <p:nvPicPr>
          <p:cNvPr id="77828" name="Picture 4" descr="LAWSx18.jpg                                                    006ABFB9Macintosh HD                   BC2D11C2:">
            <a:extLst>
              <a:ext uri="{FF2B5EF4-FFF2-40B4-BE49-F238E27FC236}">
                <a16:creationId xmlns:a16="http://schemas.microsoft.com/office/drawing/2014/main" id="{BA7EC2FC-52BA-4AB5-1700-4B1912F58D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352550"/>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9E5C610-4A85-8F44-215F-D4F8BA3D0134}"/>
              </a:ext>
            </a:extLst>
          </p:cNvPr>
          <p:cNvSpPr>
            <a:spLocks noGrp="1" noChangeArrowheads="1"/>
          </p:cNvSpPr>
          <p:nvPr>
            <p:ph type="title"/>
          </p:nvPr>
        </p:nvSpPr>
        <p:spPr>
          <a:xfrm>
            <a:off x="914401" y="285750"/>
            <a:ext cx="7827963" cy="736997"/>
          </a:xfrm>
        </p:spPr>
        <p:txBody>
          <a:bodyPr/>
          <a:lstStyle/>
          <a:p>
            <a:r>
              <a:rPr lang="en-US" altLang="en-US" dirty="0"/>
              <a:t>The Reality Picture of Spiritual Warfare </a:t>
            </a:r>
            <a:br>
              <a:rPr lang="en-US" altLang="en-US" dirty="0"/>
            </a:br>
            <a:r>
              <a:rPr lang="en-US" altLang="en-US" sz="1336" dirty="0"/>
              <a:t>By Ed </a:t>
            </a:r>
            <a:r>
              <a:rPr lang="en-US" altLang="en-US" sz="1336" dirty="0" err="1"/>
              <a:t>Silvoso</a:t>
            </a:r>
            <a:r>
              <a:rPr lang="en-US" altLang="en-US" sz="1336" dirty="0"/>
              <a:t>, from his book “That None Should Perish.”</a:t>
            </a:r>
            <a:endParaRPr lang="en-US" altLang="en-US" dirty="0"/>
          </a:p>
        </p:txBody>
      </p:sp>
      <p:sp>
        <p:nvSpPr>
          <p:cNvPr id="78851" name="Rectangle 3">
            <a:extLst>
              <a:ext uri="{FF2B5EF4-FFF2-40B4-BE49-F238E27FC236}">
                <a16:creationId xmlns:a16="http://schemas.microsoft.com/office/drawing/2014/main" id="{DB8FEDCE-33A0-EA28-FCB8-65F822739561}"/>
              </a:ext>
            </a:extLst>
          </p:cNvPr>
          <p:cNvSpPr>
            <a:spLocks noGrp="1" noChangeArrowheads="1"/>
          </p:cNvSpPr>
          <p:nvPr>
            <p:ph type="body" idx="1"/>
          </p:nvPr>
        </p:nvSpPr>
        <p:spPr>
          <a:xfrm>
            <a:off x="914401" y="1200150"/>
            <a:ext cx="5943599" cy="3810000"/>
          </a:xfrm>
        </p:spPr>
        <p:txBody>
          <a:bodyPr/>
          <a:lstStyle/>
          <a:p>
            <a:pPr marL="0" indent="0">
              <a:lnSpc>
                <a:spcPct val="90000"/>
              </a:lnSpc>
              <a:spcBef>
                <a:spcPts val="0"/>
              </a:spcBef>
              <a:buNone/>
            </a:pPr>
            <a:r>
              <a:rPr lang="en-US" altLang="en-US" sz="1600" dirty="0">
                <a:solidFill>
                  <a:schemeClr val="tx1"/>
                </a:solidFill>
              </a:rPr>
              <a:t>There are 5 references to the heavenly places in the book of Ephesians.  Each one represents a move by God that eventually leads to cosmic checkmate like in chess.</a:t>
            </a:r>
          </a:p>
          <a:p>
            <a:pPr marL="254432" indent="-254432">
              <a:lnSpc>
                <a:spcPct val="90000"/>
              </a:lnSpc>
              <a:spcBef>
                <a:spcPts val="600"/>
              </a:spcBef>
              <a:buFont typeface="Times" panose="02020603050405020304" pitchFamily="18" charset="0"/>
              <a:buAutoNum type="arabicPeriod"/>
            </a:pPr>
            <a:r>
              <a:rPr lang="en-US" altLang="en-US" sz="1600" dirty="0">
                <a:solidFill>
                  <a:schemeClr val="tx1"/>
                </a:solidFill>
              </a:rPr>
              <a:t>The first time has to do with the father. </a:t>
            </a:r>
            <a:br>
              <a:rPr lang="en-US" altLang="en-US" sz="1600" dirty="0">
                <a:solidFill>
                  <a:schemeClr val="tx1"/>
                </a:solidFill>
              </a:rPr>
            </a:br>
            <a:r>
              <a:rPr lang="en-US" altLang="en-US" sz="1600" dirty="0">
                <a:solidFill>
                  <a:schemeClr val="tx1"/>
                </a:solidFill>
              </a:rPr>
              <a:t> </a:t>
            </a:r>
            <a:r>
              <a:rPr lang="en-US" altLang="en-US" sz="1600" i="1" dirty="0">
                <a:solidFill>
                  <a:schemeClr val="tx1"/>
                </a:solidFill>
              </a:rPr>
              <a:t>Ephesians 1:3-6</a:t>
            </a:r>
            <a:endParaRPr lang="en-US" altLang="en-US" sz="1600" dirty="0">
              <a:solidFill>
                <a:schemeClr val="tx1"/>
              </a:solidFill>
            </a:endParaRPr>
          </a:p>
          <a:p>
            <a:pPr marL="254432" indent="-254432">
              <a:lnSpc>
                <a:spcPct val="90000"/>
              </a:lnSpc>
              <a:spcBef>
                <a:spcPts val="600"/>
              </a:spcBef>
              <a:buFont typeface="Times" panose="02020603050405020304" pitchFamily="18" charset="0"/>
              <a:buAutoNum type="arabicPeriod"/>
            </a:pPr>
            <a:r>
              <a:rPr lang="en-US" altLang="en-US" sz="1600" dirty="0">
                <a:solidFill>
                  <a:schemeClr val="tx1"/>
                </a:solidFill>
              </a:rPr>
              <a:t>The second with Jesus. </a:t>
            </a:r>
            <a:br>
              <a:rPr lang="en-US" altLang="en-US" sz="1600" dirty="0">
                <a:solidFill>
                  <a:schemeClr val="tx1"/>
                </a:solidFill>
              </a:rPr>
            </a:br>
            <a:r>
              <a:rPr lang="en-US" altLang="en-US" sz="1600" dirty="0">
                <a:solidFill>
                  <a:schemeClr val="tx1"/>
                </a:solidFill>
              </a:rPr>
              <a:t> </a:t>
            </a:r>
            <a:r>
              <a:rPr lang="en-US" altLang="en-US" sz="1600" i="1" dirty="0">
                <a:solidFill>
                  <a:schemeClr val="tx1"/>
                </a:solidFill>
              </a:rPr>
              <a:t>Ephesians 1:18-23</a:t>
            </a:r>
            <a:r>
              <a:rPr lang="en-US" altLang="en-US" sz="1600" dirty="0">
                <a:solidFill>
                  <a:schemeClr val="tx1"/>
                </a:solidFill>
              </a:rPr>
              <a:t> </a:t>
            </a:r>
          </a:p>
          <a:p>
            <a:pPr marL="254432" indent="-254432">
              <a:lnSpc>
                <a:spcPct val="90000"/>
              </a:lnSpc>
              <a:spcBef>
                <a:spcPts val="600"/>
              </a:spcBef>
              <a:buFont typeface="Times" panose="02020603050405020304" pitchFamily="18" charset="0"/>
              <a:buAutoNum type="arabicPeriod"/>
            </a:pPr>
            <a:r>
              <a:rPr lang="en-US" altLang="en-US" sz="1600" dirty="0">
                <a:solidFill>
                  <a:schemeClr val="tx1"/>
                </a:solidFill>
              </a:rPr>
              <a:t>The third time with the church (Jesus BODY)</a:t>
            </a:r>
            <a:br>
              <a:rPr lang="en-US" altLang="en-US" sz="1600" dirty="0">
                <a:solidFill>
                  <a:schemeClr val="tx1"/>
                </a:solidFill>
              </a:rPr>
            </a:br>
            <a:r>
              <a:rPr lang="en-US" altLang="en-US" sz="1600" i="1" dirty="0">
                <a:solidFill>
                  <a:schemeClr val="tx1"/>
                </a:solidFill>
              </a:rPr>
              <a:t>Ephesians 2:1-7</a:t>
            </a:r>
          </a:p>
          <a:p>
            <a:pPr marL="254432" indent="-254432">
              <a:lnSpc>
                <a:spcPct val="90000"/>
              </a:lnSpc>
              <a:spcBef>
                <a:spcPts val="600"/>
              </a:spcBef>
              <a:buFont typeface="Times" panose="02020603050405020304" pitchFamily="18" charset="0"/>
              <a:buAutoNum type="arabicPeriod"/>
            </a:pPr>
            <a:r>
              <a:rPr lang="en-US" altLang="en-US" sz="1600" dirty="0">
                <a:solidFill>
                  <a:schemeClr val="tx1"/>
                </a:solidFill>
              </a:rPr>
              <a:t>The fourth time with principalities and powers. </a:t>
            </a:r>
            <a:br>
              <a:rPr lang="en-US" altLang="en-US" sz="1600" dirty="0">
                <a:solidFill>
                  <a:schemeClr val="tx1"/>
                </a:solidFill>
              </a:rPr>
            </a:br>
            <a:r>
              <a:rPr lang="en-US" altLang="en-US" sz="1600" i="1" dirty="0">
                <a:solidFill>
                  <a:schemeClr val="tx1"/>
                </a:solidFill>
              </a:rPr>
              <a:t>Ephesians 3:7-12</a:t>
            </a:r>
            <a:r>
              <a:rPr lang="en-US" altLang="en-US" sz="1600" dirty="0">
                <a:solidFill>
                  <a:schemeClr val="tx1"/>
                </a:solidFill>
              </a:rPr>
              <a:t> </a:t>
            </a:r>
          </a:p>
          <a:p>
            <a:pPr marL="254432" indent="-254432">
              <a:lnSpc>
                <a:spcPct val="90000"/>
              </a:lnSpc>
              <a:spcBef>
                <a:spcPts val="600"/>
              </a:spcBef>
              <a:buFont typeface="Times" panose="02020603050405020304" pitchFamily="18" charset="0"/>
              <a:buAutoNum type="arabicPeriod" startAt="5"/>
            </a:pPr>
            <a:r>
              <a:rPr lang="en-US" altLang="en-US" sz="1600" dirty="0">
                <a:solidFill>
                  <a:schemeClr val="tx1"/>
                </a:solidFill>
              </a:rPr>
              <a:t>And the last time with the struggle between the </a:t>
            </a:r>
            <a:br>
              <a:rPr lang="en-US" altLang="en-US" sz="1600" dirty="0">
                <a:solidFill>
                  <a:schemeClr val="tx1"/>
                </a:solidFill>
              </a:rPr>
            </a:br>
            <a:r>
              <a:rPr lang="en-US" altLang="en-US" sz="1600" dirty="0">
                <a:solidFill>
                  <a:schemeClr val="tx1"/>
                </a:solidFill>
              </a:rPr>
              <a:t>Church and those principalities and powers</a:t>
            </a:r>
            <a:br>
              <a:rPr lang="en-US" altLang="en-US" sz="1600" dirty="0">
                <a:solidFill>
                  <a:schemeClr val="tx1"/>
                </a:solidFill>
              </a:rPr>
            </a:br>
            <a:r>
              <a:rPr lang="en-US" altLang="en-US" sz="1600" i="1" dirty="0">
                <a:solidFill>
                  <a:schemeClr val="tx1"/>
                </a:solidFill>
              </a:rPr>
              <a:t>Ephesians 6:10-12</a:t>
            </a:r>
            <a:endParaRPr lang="en-US" altLang="en-US" sz="1600" dirty="0">
              <a:solidFill>
                <a:schemeClr val="tx1"/>
              </a:solidFill>
            </a:endParaRPr>
          </a:p>
        </p:txBody>
      </p:sp>
      <p:pic>
        <p:nvPicPr>
          <p:cNvPr id="78852" name="Picture 4" descr="MCj02304640000[1]">
            <a:extLst>
              <a:ext uri="{FF2B5EF4-FFF2-40B4-BE49-F238E27FC236}">
                <a16:creationId xmlns:a16="http://schemas.microsoft.com/office/drawing/2014/main" id="{C0023A57-554C-2055-4EE3-E3D64D9333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885950"/>
            <a:ext cx="2414099" cy="191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a:extLst>
              <a:ext uri="{FF2B5EF4-FFF2-40B4-BE49-F238E27FC236}">
                <a16:creationId xmlns:a16="http://schemas.microsoft.com/office/drawing/2014/main" id="{49E47B33-C76A-C9C2-F33D-1F7A0FCD1A5C}"/>
              </a:ext>
            </a:extLst>
          </p:cNvPr>
          <p:cNvGrpSpPr>
            <a:grpSpLocks/>
          </p:cNvGrpSpPr>
          <p:nvPr/>
        </p:nvGrpSpPr>
        <p:grpSpPr bwMode="auto">
          <a:xfrm>
            <a:off x="2020392" y="78446"/>
            <a:ext cx="5553750" cy="4960107"/>
            <a:chOff x="512" y="155"/>
            <a:chExt cx="5239" cy="4679"/>
          </a:xfrm>
        </p:grpSpPr>
        <p:sp>
          <p:nvSpPr>
            <p:cNvPr id="79876" name="Freeform 3">
              <a:extLst>
                <a:ext uri="{FF2B5EF4-FFF2-40B4-BE49-F238E27FC236}">
                  <a16:creationId xmlns:a16="http://schemas.microsoft.com/office/drawing/2014/main" id="{D851C7A7-4568-68CF-AEA7-F39A21CC65EA}"/>
                </a:ext>
              </a:extLst>
            </p:cNvPr>
            <p:cNvSpPr>
              <a:spLocks noChangeArrowheads="1"/>
            </p:cNvSpPr>
            <p:nvPr/>
          </p:nvSpPr>
          <p:spPr bwMode="auto">
            <a:xfrm>
              <a:off x="512" y="155"/>
              <a:ext cx="5239" cy="4679"/>
            </a:xfrm>
            <a:custGeom>
              <a:avLst/>
              <a:gdLst>
                <a:gd name="T0" fmla="*/ 3067 w 5239"/>
                <a:gd name="T1" fmla="*/ 398 h 4679"/>
                <a:gd name="T2" fmla="*/ 3647 w 5239"/>
                <a:gd name="T3" fmla="*/ 190 h 4679"/>
                <a:gd name="T4" fmla="*/ 3858 w 5239"/>
                <a:gd name="T5" fmla="*/ 680 h 4679"/>
                <a:gd name="T6" fmla="*/ 4481 w 5239"/>
                <a:gd name="T7" fmla="*/ 683 h 4679"/>
                <a:gd name="T8" fmla="*/ 4481 w 5239"/>
                <a:gd name="T9" fmla="*/ 1291 h 4679"/>
                <a:gd name="T10" fmla="*/ 5057 w 5239"/>
                <a:gd name="T11" fmla="*/ 1473 h 4679"/>
                <a:gd name="T12" fmla="*/ 4798 w 5239"/>
                <a:gd name="T13" fmla="*/ 2018 h 4679"/>
                <a:gd name="T14" fmla="*/ 5239 w 5239"/>
                <a:gd name="T15" fmla="*/ 2355 h 4679"/>
                <a:gd name="T16" fmla="*/ 4772 w 5239"/>
                <a:gd name="T17" fmla="*/ 2749 h 4679"/>
                <a:gd name="T18" fmla="*/ 5026 w 5239"/>
                <a:gd name="T19" fmla="*/ 3282 h 4679"/>
                <a:gd name="T20" fmla="*/ 4468 w 5239"/>
                <a:gd name="T21" fmla="*/ 3445 h 4679"/>
                <a:gd name="T22" fmla="*/ 4473 w 5239"/>
                <a:gd name="T23" fmla="*/ 3995 h 4679"/>
                <a:gd name="T24" fmla="*/ 3822 w 5239"/>
                <a:gd name="T25" fmla="*/ 3989 h 4679"/>
                <a:gd name="T26" fmla="*/ 3581 w 5239"/>
                <a:gd name="T27" fmla="*/ 4544 h 4679"/>
                <a:gd name="T28" fmla="*/ 3029 w 5239"/>
                <a:gd name="T29" fmla="*/ 4284 h 4679"/>
                <a:gd name="T30" fmla="*/ 2588 w 5239"/>
                <a:gd name="T31" fmla="*/ 4679 h 4679"/>
                <a:gd name="T32" fmla="*/ 2188 w 5239"/>
                <a:gd name="T33" fmla="*/ 4311 h 4679"/>
                <a:gd name="T34" fmla="*/ 1585 w 5239"/>
                <a:gd name="T35" fmla="*/ 4504 h 4679"/>
                <a:gd name="T36" fmla="*/ 1384 w 5239"/>
                <a:gd name="T37" fmla="*/ 3957 h 4679"/>
                <a:gd name="T38" fmla="*/ 754 w 5239"/>
                <a:gd name="T39" fmla="*/ 3966 h 4679"/>
                <a:gd name="T40" fmla="*/ 752 w 5239"/>
                <a:gd name="T41" fmla="*/ 3434 h 4679"/>
                <a:gd name="T42" fmla="*/ 173 w 5239"/>
                <a:gd name="T43" fmla="*/ 3229 h 4679"/>
                <a:gd name="T44" fmla="*/ 456 w 5239"/>
                <a:gd name="T45" fmla="*/ 2717 h 4679"/>
                <a:gd name="T46" fmla="*/ 0 w 5239"/>
                <a:gd name="T47" fmla="*/ 2334 h 4679"/>
                <a:gd name="T48" fmla="*/ 483 w 5239"/>
                <a:gd name="T49" fmla="*/ 1943 h 4679"/>
                <a:gd name="T50" fmla="*/ 202 w 5239"/>
                <a:gd name="T51" fmla="*/ 1434 h 4679"/>
                <a:gd name="T52" fmla="*/ 761 w 5239"/>
                <a:gd name="T53" fmla="*/ 1248 h 4679"/>
                <a:gd name="T54" fmla="*/ 766 w 5239"/>
                <a:gd name="T55" fmla="*/ 706 h 4679"/>
                <a:gd name="T56" fmla="*/ 1408 w 5239"/>
                <a:gd name="T57" fmla="*/ 701 h 4679"/>
                <a:gd name="T58" fmla="*/ 1614 w 5239"/>
                <a:gd name="T59" fmla="*/ 157 h 4679"/>
                <a:gd name="T60" fmla="*/ 2185 w 5239"/>
                <a:gd name="T61" fmla="*/ 393 h 4679"/>
                <a:gd name="T62" fmla="*/ 2616 w 5239"/>
                <a:gd name="T63" fmla="*/ 0 h 46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39"/>
                <a:gd name="T97" fmla="*/ 0 h 4679"/>
                <a:gd name="T98" fmla="*/ 5239 w 5239"/>
                <a:gd name="T99" fmla="*/ 4679 h 46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39" h="4679">
                  <a:moveTo>
                    <a:pt x="3067" y="398"/>
                  </a:moveTo>
                  <a:lnTo>
                    <a:pt x="3647" y="190"/>
                  </a:lnTo>
                  <a:lnTo>
                    <a:pt x="3858" y="680"/>
                  </a:lnTo>
                  <a:lnTo>
                    <a:pt x="4481" y="683"/>
                  </a:lnTo>
                  <a:lnTo>
                    <a:pt x="4481" y="1291"/>
                  </a:lnTo>
                  <a:lnTo>
                    <a:pt x="5057" y="1473"/>
                  </a:lnTo>
                  <a:lnTo>
                    <a:pt x="4798" y="2018"/>
                  </a:lnTo>
                  <a:lnTo>
                    <a:pt x="5239" y="2355"/>
                  </a:lnTo>
                  <a:lnTo>
                    <a:pt x="4772" y="2749"/>
                  </a:lnTo>
                  <a:lnTo>
                    <a:pt x="5026" y="3282"/>
                  </a:lnTo>
                  <a:lnTo>
                    <a:pt x="4468" y="3445"/>
                  </a:lnTo>
                  <a:lnTo>
                    <a:pt x="4473" y="3995"/>
                  </a:lnTo>
                  <a:lnTo>
                    <a:pt x="3822" y="3989"/>
                  </a:lnTo>
                  <a:lnTo>
                    <a:pt x="3581" y="4544"/>
                  </a:lnTo>
                  <a:lnTo>
                    <a:pt x="3029" y="4284"/>
                  </a:lnTo>
                  <a:lnTo>
                    <a:pt x="2588" y="4679"/>
                  </a:lnTo>
                  <a:lnTo>
                    <a:pt x="2188" y="4311"/>
                  </a:lnTo>
                  <a:lnTo>
                    <a:pt x="1585" y="4504"/>
                  </a:lnTo>
                  <a:lnTo>
                    <a:pt x="1384" y="3957"/>
                  </a:lnTo>
                  <a:lnTo>
                    <a:pt x="754" y="3966"/>
                  </a:lnTo>
                  <a:lnTo>
                    <a:pt x="752" y="3434"/>
                  </a:lnTo>
                  <a:lnTo>
                    <a:pt x="173" y="3229"/>
                  </a:lnTo>
                  <a:lnTo>
                    <a:pt x="456" y="2717"/>
                  </a:lnTo>
                  <a:lnTo>
                    <a:pt x="0" y="2334"/>
                  </a:lnTo>
                  <a:lnTo>
                    <a:pt x="483" y="1943"/>
                  </a:lnTo>
                  <a:lnTo>
                    <a:pt x="202" y="1434"/>
                  </a:lnTo>
                  <a:lnTo>
                    <a:pt x="761" y="1248"/>
                  </a:lnTo>
                  <a:lnTo>
                    <a:pt x="766" y="706"/>
                  </a:lnTo>
                  <a:lnTo>
                    <a:pt x="1408" y="701"/>
                  </a:lnTo>
                  <a:lnTo>
                    <a:pt x="1614" y="157"/>
                  </a:lnTo>
                  <a:lnTo>
                    <a:pt x="2185" y="393"/>
                  </a:lnTo>
                  <a:lnTo>
                    <a:pt x="2616" y="0"/>
                  </a:lnTo>
                  <a:close/>
                </a:path>
              </a:pathLst>
            </a:custGeom>
            <a:solidFill>
              <a:srgbClr val="FFFFFF"/>
            </a:solidFill>
            <a:ln w="12700">
              <a:solidFill>
                <a:srgbClr val="000000"/>
              </a:solidFill>
              <a:round/>
              <a:headEnd/>
              <a:tailEnd/>
            </a:ln>
          </p:spPr>
          <p:txBody>
            <a:bodyPr wrap="none"/>
            <a:lstStyle/>
            <a:p>
              <a:endParaRPr lang="en-US" sz="2805"/>
            </a:p>
          </p:txBody>
        </p:sp>
        <p:sp>
          <p:nvSpPr>
            <p:cNvPr id="79877" name="Line 4">
              <a:extLst>
                <a:ext uri="{FF2B5EF4-FFF2-40B4-BE49-F238E27FC236}">
                  <a16:creationId xmlns:a16="http://schemas.microsoft.com/office/drawing/2014/main" id="{CE858C86-1210-FA7F-9D2F-5FA1D78F120C}"/>
                </a:ext>
              </a:extLst>
            </p:cNvPr>
            <p:cNvSpPr>
              <a:spLocks noChangeShapeType="1"/>
            </p:cNvSpPr>
            <p:nvPr/>
          </p:nvSpPr>
          <p:spPr bwMode="auto">
            <a:xfrm flipV="1">
              <a:off x="1955" y="3043"/>
              <a:ext cx="1146" cy="13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79878" name="Line 5">
              <a:extLst>
                <a:ext uri="{FF2B5EF4-FFF2-40B4-BE49-F238E27FC236}">
                  <a16:creationId xmlns:a16="http://schemas.microsoft.com/office/drawing/2014/main" id="{7913F2D4-6FE5-8E6C-F3B3-98DD4A46198C}"/>
                </a:ext>
              </a:extLst>
            </p:cNvPr>
            <p:cNvSpPr>
              <a:spLocks noChangeShapeType="1"/>
            </p:cNvSpPr>
            <p:nvPr/>
          </p:nvSpPr>
          <p:spPr bwMode="auto">
            <a:xfrm flipH="1" flipV="1">
              <a:off x="3105" y="3028"/>
              <a:ext cx="1043" cy="11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79879" name="Line 6">
              <a:extLst>
                <a:ext uri="{FF2B5EF4-FFF2-40B4-BE49-F238E27FC236}">
                  <a16:creationId xmlns:a16="http://schemas.microsoft.com/office/drawing/2014/main" id="{0C33AADB-554B-20A4-D415-2F5F3CD91AF3}"/>
                </a:ext>
              </a:extLst>
            </p:cNvPr>
            <p:cNvSpPr>
              <a:spLocks noChangeShapeType="1"/>
            </p:cNvSpPr>
            <p:nvPr/>
          </p:nvSpPr>
          <p:spPr bwMode="auto">
            <a:xfrm flipV="1">
              <a:off x="1997" y="3245"/>
              <a:ext cx="1077" cy="1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79880" name="Line 7">
              <a:extLst>
                <a:ext uri="{FF2B5EF4-FFF2-40B4-BE49-F238E27FC236}">
                  <a16:creationId xmlns:a16="http://schemas.microsoft.com/office/drawing/2014/main" id="{AED9F031-0B47-083F-163D-E220036B337D}"/>
                </a:ext>
              </a:extLst>
            </p:cNvPr>
            <p:cNvSpPr>
              <a:spLocks noChangeShapeType="1"/>
            </p:cNvSpPr>
            <p:nvPr/>
          </p:nvSpPr>
          <p:spPr bwMode="auto">
            <a:xfrm flipH="1" flipV="1">
              <a:off x="3062" y="3243"/>
              <a:ext cx="1056" cy="8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79881" name="Text Box 8">
              <a:extLst>
                <a:ext uri="{FF2B5EF4-FFF2-40B4-BE49-F238E27FC236}">
                  <a16:creationId xmlns:a16="http://schemas.microsoft.com/office/drawing/2014/main" id="{26C46D95-2ADE-D5E3-E65E-BF3345C6B0BA}"/>
                </a:ext>
              </a:extLst>
            </p:cNvPr>
            <p:cNvSpPr txBox="1">
              <a:spLocks noChangeArrowheads="1"/>
            </p:cNvSpPr>
            <p:nvPr/>
          </p:nvSpPr>
          <p:spPr bwMode="auto">
            <a:xfrm>
              <a:off x="1973" y="3058"/>
              <a:ext cx="9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670" b="0">
                  <a:solidFill>
                    <a:srgbClr val="000000"/>
                  </a:solidFill>
                </a:rPr>
                <a:t>The Gates</a:t>
              </a:r>
            </a:p>
          </p:txBody>
        </p:sp>
        <p:sp>
          <p:nvSpPr>
            <p:cNvPr id="79882" name="Text Box 9">
              <a:extLst>
                <a:ext uri="{FF2B5EF4-FFF2-40B4-BE49-F238E27FC236}">
                  <a16:creationId xmlns:a16="http://schemas.microsoft.com/office/drawing/2014/main" id="{3137FC78-4D7B-040C-9541-41704E16223D}"/>
                </a:ext>
              </a:extLst>
            </p:cNvPr>
            <p:cNvSpPr txBox="1">
              <a:spLocks noChangeArrowheads="1"/>
            </p:cNvSpPr>
            <p:nvPr/>
          </p:nvSpPr>
          <p:spPr bwMode="auto">
            <a:xfrm>
              <a:off x="3363" y="3033"/>
              <a:ext cx="68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670" b="0">
                  <a:solidFill>
                    <a:srgbClr val="000000"/>
                  </a:solidFill>
                </a:rPr>
                <a:t>of Hell</a:t>
              </a:r>
            </a:p>
          </p:txBody>
        </p:sp>
        <p:sp>
          <p:nvSpPr>
            <p:cNvPr id="79883" name="Line 10">
              <a:extLst>
                <a:ext uri="{FF2B5EF4-FFF2-40B4-BE49-F238E27FC236}">
                  <a16:creationId xmlns:a16="http://schemas.microsoft.com/office/drawing/2014/main" id="{DB0C1107-575B-622C-9D5B-60D435153C7F}"/>
                </a:ext>
              </a:extLst>
            </p:cNvPr>
            <p:cNvSpPr>
              <a:spLocks noChangeShapeType="1"/>
            </p:cNvSpPr>
            <p:nvPr/>
          </p:nvSpPr>
          <p:spPr bwMode="auto">
            <a:xfrm flipH="1">
              <a:off x="4040" y="3158"/>
              <a:ext cx="129" cy="60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79884" name="Line 11">
              <a:extLst>
                <a:ext uri="{FF2B5EF4-FFF2-40B4-BE49-F238E27FC236}">
                  <a16:creationId xmlns:a16="http://schemas.microsoft.com/office/drawing/2014/main" id="{5892D647-EB6F-B1F1-5154-03674709A6E4}"/>
                </a:ext>
              </a:extLst>
            </p:cNvPr>
            <p:cNvSpPr>
              <a:spLocks noChangeShapeType="1"/>
            </p:cNvSpPr>
            <p:nvPr/>
          </p:nvSpPr>
          <p:spPr bwMode="auto">
            <a:xfrm>
              <a:off x="1954" y="3186"/>
              <a:ext cx="101" cy="56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79885" name="Line 12">
              <a:extLst>
                <a:ext uri="{FF2B5EF4-FFF2-40B4-BE49-F238E27FC236}">
                  <a16:creationId xmlns:a16="http://schemas.microsoft.com/office/drawing/2014/main" id="{9E071A6B-20CA-549A-E0F6-6A63EA070360}"/>
                </a:ext>
              </a:extLst>
            </p:cNvPr>
            <p:cNvSpPr>
              <a:spLocks noChangeShapeType="1"/>
            </p:cNvSpPr>
            <p:nvPr/>
          </p:nvSpPr>
          <p:spPr bwMode="auto">
            <a:xfrm>
              <a:off x="2055" y="3746"/>
              <a:ext cx="198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79886" name="Text Box 13">
              <a:extLst>
                <a:ext uri="{FF2B5EF4-FFF2-40B4-BE49-F238E27FC236}">
                  <a16:creationId xmlns:a16="http://schemas.microsoft.com/office/drawing/2014/main" id="{85F4B959-5C07-88E5-E05C-FAB3AD2C2FA9}"/>
                </a:ext>
              </a:extLst>
            </p:cNvPr>
            <p:cNvSpPr txBox="1">
              <a:spLocks noChangeArrowheads="1"/>
            </p:cNvSpPr>
            <p:nvPr/>
          </p:nvSpPr>
          <p:spPr bwMode="auto">
            <a:xfrm>
              <a:off x="1799" y="1784"/>
              <a:ext cx="2519"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336" b="0">
                  <a:solidFill>
                    <a:srgbClr val="000000"/>
                  </a:solidFill>
                </a:rPr>
                <a:t>The Prince of the Power of the Air</a:t>
              </a:r>
            </a:p>
            <a:p>
              <a:pPr algn="ctr">
                <a:spcAft>
                  <a:spcPct val="15000"/>
                </a:spcAft>
              </a:pPr>
              <a:r>
                <a:rPr lang="en-US" altLang="en-US" sz="1336" b="0">
                  <a:solidFill>
                    <a:srgbClr val="000000"/>
                  </a:solidFill>
                </a:rPr>
                <a:t>Principalities and Powers</a:t>
              </a:r>
            </a:p>
          </p:txBody>
        </p:sp>
        <p:sp>
          <p:nvSpPr>
            <p:cNvPr id="79887" name="Text Box 14">
              <a:extLst>
                <a:ext uri="{FF2B5EF4-FFF2-40B4-BE49-F238E27FC236}">
                  <a16:creationId xmlns:a16="http://schemas.microsoft.com/office/drawing/2014/main" id="{FCCD0EBE-CB2A-ECDB-E678-38F5F1FCC0DC}"/>
                </a:ext>
              </a:extLst>
            </p:cNvPr>
            <p:cNvSpPr txBox="1">
              <a:spLocks noChangeArrowheads="1"/>
            </p:cNvSpPr>
            <p:nvPr/>
          </p:nvSpPr>
          <p:spPr bwMode="auto">
            <a:xfrm>
              <a:off x="1799" y="1039"/>
              <a:ext cx="251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471" b="0">
                  <a:solidFill>
                    <a:srgbClr val="000000"/>
                  </a:solidFill>
                </a:rPr>
                <a:t>The Heavenly Places</a:t>
              </a:r>
            </a:p>
          </p:txBody>
        </p:sp>
        <p:sp>
          <p:nvSpPr>
            <p:cNvPr id="79888" name="Text Box 15">
              <a:extLst>
                <a:ext uri="{FF2B5EF4-FFF2-40B4-BE49-F238E27FC236}">
                  <a16:creationId xmlns:a16="http://schemas.microsoft.com/office/drawing/2014/main" id="{3AE4CB98-1E73-2712-F8D7-856891213623}"/>
                </a:ext>
              </a:extLst>
            </p:cNvPr>
            <p:cNvSpPr txBox="1">
              <a:spLocks noChangeArrowheads="1"/>
            </p:cNvSpPr>
            <p:nvPr/>
          </p:nvSpPr>
          <p:spPr bwMode="auto">
            <a:xfrm>
              <a:off x="2286" y="3760"/>
              <a:ext cx="163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670" b="0">
                  <a:solidFill>
                    <a:srgbClr val="000000"/>
                  </a:solidFill>
                </a:rPr>
                <a:t>The Cosmic Grave</a:t>
              </a:r>
            </a:p>
          </p:txBody>
        </p:sp>
        <p:sp>
          <p:nvSpPr>
            <p:cNvPr id="79889" name="Text Box 16">
              <a:extLst>
                <a:ext uri="{FF2B5EF4-FFF2-40B4-BE49-F238E27FC236}">
                  <a16:creationId xmlns:a16="http://schemas.microsoft.com/office/drawing/2014/main" id="{797DF858-5274-88C9-6746-D7E8915397F7}"/>
                </a:ext>
              </a:extLst>
            </p:cNvPr>
            <p:cNvSpPr txBox="1">
              <a:spLocks noChangeArrowheads="1"/>
            </p:cNvSpPr>
            <p:nvPr/>
          </p:nvSpPr>
          <p:spPr bwMode="auto">
            <a:xfrm>
              <a:off x="2722" y="3460"/>
              <a:ext cx="130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670" b="0">
                  <a:solidFill>
                    <a:srgbClr val="000000"/>
                  </a:solidFill>
                </a:rPr>
                <a:t>Transgressions</a:t>
              </a:r>
            </a:p>
          </p:txBody>
        </p:sp>
        <p:sp>
          <p:nvSpPr>
            <p:cNvPr id="79890" name="Text Box 17">
              <a:extLst>
                <a:ext uri="{FF2B5EF4-FFF2-40B4-BE49-F238E27FC236}">
                  <a16:creationId xmlns:a16="http://schemas.microsoft.com/office/drawing/2014/main" id="{72F4E425-580C-1AE9-7270-CB6B9C160498}"/>
                </a:ext>
              </a:extLst>
            </p:cNvPr>
            <p:cNvSpPr txBox="1">
              <a:spLocks noChangeArrowheads="1"/>
            </p:cNvSpPr>
            <p:nvPr/>
          </p:nvSpPr>
          <p:spPr bwMode="auto">
            <a:xfrm>
              <a:off x="2076" y="3432"/>
              <a:ext cx="5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670" b="0">
                  <a:solidFill>
                    <a:srgbClr val="000000"/>
                  </a:solidFill>
                </a:rPr>
                <a:t>SINS</a:t>
              </a:r>
            </a:p>
          </p:txBody>
        </p:sp>
        <p:sp>
          <p:nvSpPr>
            <p:cNvPr id="79891" name="Freeform 18">
              <a:extLst>
                <a:ext uri="{FF2B5EF4-FFF2-40B4-BE49-F238E27FC236}">
                  <a16:creationId xmlns:a16="http://schemas.microsoft.com/office/drawing/2014/main" id="{CFA51F47-3D70-EFCD-CF16-C32B892E62A4}"/>
                </a:ext>
              </a:extLst>
            </p:cNvPr>
            <p:cNvSpPr>
              <a:spLocks noChangeArrowheads="1"/>
            </p:cNvSpPr>
            <p:nvPr/>
          </p:nvSpPr>
          <p:spPr bwMode="auto">
            <a:xfrm>
              <a:off x="2960" y="2985"/>
              <a:ext cx="305" cy="326"/>
            </a:xfrm>
            <a:custGeom>
              <a:avLst/>
              <a:gdLst>
                <a:gd name="T0" fmla="*/ 312 w 304"/>
                <a:gd name="T1" fmla="*/ 142 h 326"/>
                <a:gd name="T2" fmla="*/ 309 w 304"/>
                <a:gd name="T3" fmla="*/ 123 h 326"/>
                <a:gd name="T4" fmla="*/ 304 w 304"/>
                <a:gd name="T5" fmla="*/ 103 h 326"/>
                <a:gd name="T6" fmla="*/ 295 w 304"/>
                <a:gd name="T7" fmla="*/ 84 h 326"/>
                <a:gd name="T8" fmla="*/ 285 w 304"/>
                <a:gd name="T9" fmla="*/ 67 h 326"/>
                <a:gd name="T10" fmla="*/ 273 w 304"/>
                <a:gd name="T11" fmla="*/ 52 h 326"/>
                <a:gd name="T12" fmla="*/ 259 w 304"/>
                <a:gd name="T13" fmla="*/ 38 h 326"/>
                <a:gd name="T14" fmla="*/ 244 w 304"/>
                <a:gd name="T15" fmla="*/ 26 h 326"/>
                <a:gd name="T16" fmla="*/ 228 w 304"/>
                <a:gd name="T17" fmla="*/ 15 h 326"/>
                <a:gd name="T18" fmla="*/ 211 w 304"/>
                <a:gd name="T19" fmla="*/ 8 h 326"/>
                <a:gd name="T20" fmla="*/ 193 w 304"/>
                <a:gd name="T21" fmla="*/ 3 h 326"/>
                <a:gd name="T22" fmla="*/ 174 w 304"/>
                <a:gd name="T23" fmla="*/ 0 h 326"/>
                <a:gd name="T24" fmla="*/ 145 w 304"/>
                <a:gd name="T25" fmla="*/ 0 h 326"/>
                <a:gd name="T26" fmla="*/ 127 w 304"/>
                <a:gd name="T27" fmla="*/ 2 h 326"/>
                <a:gd name="T28" fmla="*/ 108 w 304"/>
                <a:gd name="T29" fmla="*/ 6 h 326"/>
                <a:gd name="T30" fmla="*/ 90 w 304"/>
                <a:gd name="T31" fmla="*/ 13 h 326"/>
                <a:gd name="T32" fmla="*/ 74 w 304"/>
                <a:gd name="T33" fmla="*/ 22 h 326"/>
                <a:gd name="T34" fmla="*/ 58 w 304"/>
                <a:gd name="T35" fmla="*/ 34 h 326"/>
                <a:gd name="T36" fmla="*/ 45 w 304"/>
                <a:gd name="T37" fmla="*/ 48 h 326"/>
                <a:gd name="T38" fmla="*/ 32 w 304"/>
                <a:gd name="T39" fmla="*/ 64 h 326"/>
                <a:gd name="T40" fmla="*/ 21 w 304"/>
                <a:gd name="T41" fmla="*/ 80 h 326"/>
                <a:gd name="T42" fmla="*/ 12 w 304"/>
                <a:gd name="T43" fmla="*/ 98 h 326"/>
                <a:gd name="T44" fmla="*/ 6 w 304"/>
                <a:gd name="T45" fmla="*/ 117 h 326"/>
                <a:gd name="T46" fmla="*/ 2 w 304"/>
                <a:gd name="T47" fmla="*/ 137 h 326"/>
                <a:gd name="T48" fmla="*/ 0 w 304"/>
                <a:gd name="T49" fmla="*/ 157 h 326"/>
                <a:gd name="T50" fmla="*/ 0 w 304"/>
                <a:gd name="T51" fmla="*/ 177 h 326"/>
                <a:gd name="T52" fmla="*/ 4 w 304"/>
                <a:gd name="T53" fmla="*/ 197 h 326"/>
                <a:gd name="T54" fmla="*/ 9 w 304"/>
                <a:gd name="T55" fmla="*/ 217 h 326"/>
                <a:gd name="T56" fmla="*/ 16 w 304"/>
                <a:gd name="T57" fmla="*/ 235 h 326"/>
                <a:gd name="T58" fmla="*/ 26 w 304"/>
                <a:gd name="T59" fmla="*/ 252 h 326"/>
                <a:gd name="T60" fmla="*/ 37 w 304"/>
                <a:gd name="T61" fmla="*/ 268 h 326"/>
                <a:gd name="T62" fmla="*/ 50 w 304"/>
                <a:gd name="T63" fmla="*/ 283 h 326"/>
                <a:gd name="T64" fmla="*/ 64 w 304"/>
                <a:gd name="T65" fmla="*/ 297 h 326"/>
                <a:gd name="T66" fmla="*/ 80 w 304"/>
                <a:gd name="T67" fmla="*/ 306 h 326"/>
                <a:gd name="T68" fmla="*/ 98 w 304"/>
                <a:gd name="T69" fmla="*/ 315 h 326"/>
                <a:gd name="T70" fmla="*/ 116 w 304"/>
                <a:gd name="T71" fmla="*/ 321 h 326"/>
                <a:gd name="T72" fmla="*/ 135 w 304"/>
                <a:gd name="T73" fmla="*/ 325 h 326"/>
                <a:gd name="T74" fmla="*/ 163 w 304"/>
                <a:gd name="T75" fmla="*/ 326 h 326"/>
                <a:gd name="T76" fmla="*/ 182 w 304"/>
                <a:gd name="T77" fmla="*/ 325 h 326"/>
                <a:gd name="T78" fmla="*/ 201 w 304"/>
                <a:gd name="T79" fmla="*/ 319 h 326"/>
                <a:gd name="T80" fmla="*/ 218 w 304"/>
                <a:gd name="T81" fmla="*/ 314 h 326"/>
                <a:gd name="T82" fmla="*/ 235 w 304"/>
                <a:gd name="T83" fmla="*/ 305 h 326"/>
                <a:gd name="T84" fmla="*/ 252 w 304"/>
                <a:gd name="T85" fmla="*/ 293 h 326"/>
                <a:gd name="T86" fmla="*/ 265 w 304"/>
                <a:gd name="T87" fmla="*/ 281 h 326"/>
                <a:gd name="T88" fmla="*/ 279 w 304"/>
                <a:gd name="T89" fmla="*/ 266 h 326"/>
                <a:gd name="T90" fmla="*/ 290 w 304"/>
                <a:gd name="T91" fmla="*/ 250 h 326"/>
                <a:gd name="T92" fmla="*/ 299 w 304"/>
                <a:gd name="T93" fmla="*/ 233 h 326"/>
                <a:gd name="T94" fmla="*/ 305 w 304"/>
                <a:gd name="T95" fmla="*/ 213 h 326"/>
                <a:gd name="T96" fmla="*/ 311 w 304"/>
                <a:gd name="T97" fmla="*/ 194 h 326"/>
                <a:gd name="T98" fmla="*/ 313 w 304"/>
                <a:gd name="T99" fmla="*/ 174 h 326"/>
                <a:gd name="T100" fmla="*/ 314 w 304"/>
                <a:gd name="T101" fmla="*/ 162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4"/>
                <a:gd name="T154" fmla="*/ 0 h 326"/>
                <a:gd name="T155" fmla="*/ 304 w 304"/>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4" h="326">
                  <a:moveTo>
                    <a:pt x="303" y="152"/>
                  </a:moveTo>
                  <a:lnTo>
                    <a:pt x="302" y="142"/>
                  </a:lnTo>
                  <a:lnTo>
                    <a:pt x="301" y="132"/>
                  </a:lnTo>
                  <a:lnTo>
                    <a:pt x="299" y="123"/>
                  </a:lnTo>
                  <a:lnTo>
                    <a:pt x="295" y="113"/>
                  </a:lnTo>
                  <a:lnTo>
                    <a:pt x="294" y="103"/>
                  </a:lnTo>
                  <a:lnTo>
                    <a:pt x="289" y="93"/>
                  </a:lnTo>
                  <a:lnTo>
                    <a:pt x="285" y="84"/>
                  </a:lnTo>
                  <a:lnTo>
                    <a:pt x="281" y="76"/>
                  </a:lnTo>
                  <a:lnTo>
                    <a:pt x="275" y="67"/>
                  </a:lnTo>
                  <a:lnTo>
                    <a:pt x="270" y="59"/>
                  </a:lnTo>
                  <a:lnTo>
                    <a:pt x="263" y="52"/>
                  </a:lnTo>
                  <a:lnTo>
                    <a:pt x="257" y="43"/>
                  </a:lnTo>
                  <a:lnTo>
                    <a:pt x="249" y="38"/>
                  </a:lnTo>
                  <a:lnTo>
                    <a:pt x="243" y="32"/>
                  </a:lnTo>
                  <a:lnTo>
                    <a:pt x="234" y="26"/>
                  </a:lnTo>
                  <a:lnTo>
                    <a:pt x="226" y="20"/>
                  </a:lnTo>
                  <a:lnTo>
                    <a:pt x="218" y="15"/>
                  </a:lnTo>
                  <a:lnTo>
                    <a:pt x="210" y="11"/>
                  </a:lnTo>
                  <a:lnTo>
                    <a:pt x="201" y="8"/>
                  </a:lnTo>
                  <a:lnTo>
                    <a:pt x="191" y="5"/>
                  </a:lnTo>
                  <a:lnTo>
                    <a:pt x="183" y="3"/>
                  </a:lnTo>
                  <a:lnTo>
                    <a:pt x="174" y="1"/>
                  </a:lnTo>
                  <a:lnTo>
                    <a:pt x="164" y="0"/>
                  </a:lnTo>
                  <a:lnTo>
                    <a:pt x="154" y="0"/>
                  </a:lnTo>
                  <a:lnTo>
                    <a:pt x="145" y="0"/>
                  </a:lnTo>
                  <a:lnTo>
                    <a:pt x="135" y="0"/>
                  </a:lnTo>
                  <a:lnTo>
                    <a:pt x="127" y="2"/>
                  </a:lnTo>
                  <a:lnTo>
                    <a:pt x="116" y="3"/>
                  </a:lnTo>
                  <a:lnTo>
                    <a:pt x="108" y="6"/>
                  </a:lnTo>
                  <a:lnTo>
                    <a:pt x="99" y="9"/>
                  </a:lnTo>
                  <a:lnTo>
                    <a:pt x="90" y="13"/>
                  </a:lnTo>
                  <a:lnTo>
                    <a:pt x="81" y="18"/>
                  </a:lnTo>
                  <a:lnTo>
                    <a:pt x="74" y="22"/>
                  </a:lnTo>
                  <a:lnTo>
                    <a:pt x="65" y="28"/>
                  </a:lnTo>
                  <a:lnTo>
                    <a:pt x="58" y="34"/>
                  </a:lnTo>
                  <a:lnTo>
                    <a:pt x="50" y="41"/>
                  </a:lnTo>
                  <a:lnTo>
                    <a:pt x="45" y="48"/>
                  </a:lnTo>
                  <a:lnTo>
                    <a:pt x="37" y="55"/>
                  </a:lnTo>
                  <a:lnTo>
                    <a:pt x="32" y="64"/>
                  </a:lnTo>
                  <a:lnTo>
                    <a:pt x="26" y="71"/>
                  </a:lnTo>
                  <a:lnTo>
                    <a:pt x="21" y="80"/>
                  </a:lnTo>
                  <a:lnTo>
                    <a:pt x="17" y="89"/>
                  </a:lnTo>
                  <a:lnTo>
                    <a:pt x="12" y="98"/>
                  </a:lnTo>
                  <a:lnTo>
                    <a:pt x="9" y="107"/>
                  </a:lnTo>
                  <a:lnTo>
                    <a:pt x="6" y="117"/>
                  </a:lnTo>
                  <a:lnTo>
                    <a:pt x="4" y="127"/>
                  </a:lnTo>
                  <a:lnTo>
                    <a:pt x="2" y="137"/>
                  </a:lnTo>
                  <a:lnTo>
                    <a:pt x="0" y="147"/>
                  </a:lnTo>
                  <a:lnTo>
                    <a:pt x="0" y="157"/>
                  </a:lnTo>
                  <a:lnTo>
                    <a:pt x="0" y="167"/>
                  </a:lnTo>
                  <a:lnTo>
                    <a:pt x="0" y="177"/>
                  </a:lnTo>
                  <a:lnTo>
                    <a:pt x="2" y="186"/>
                  </a:lnTo>
                  <a:lnTo>
                    <a:pt x="4" y="197"/>
                  </a:lnTo>
                  <a:lnTo>
                    <a:pt x="5" y="208"/>
                  </a:lnTo>
                  <a:lnTo>
                    <a:pt x="9" y="217"/>
                  </a:lnTo>
                  <a:lnTo>
                    <a:pt x="12" y="225"/>
                  </a:lnTo>
                  <a:lnTo>
                    <a:pt x="16" y="235"/>
                  </a:lnTo>
                  <a:lnTo>
                    <a:pt x="21" y="244"/>
                  </a:lnTo>
                  <a:lnTo>
                    <a:pt x="26" y="252"/>
                  </a:lnTo>
                  <a:lnTo>
                    <a:pt x="31" y="261"/>
                  </a:lnTo>
                  <a:lnTo>
                    <a:pt x="37" y="268"/>
                  </a:lnTo>
                  <a:lnTo>
                    <a:pt x="43" y="276"/>
                  </a:lnTo>
                  <a:lnTo>
                    <a:pt x="50" y="283"/>
                  </a:lnTo>
                  <a:lnTo>
                    <a:pt x="57" y="291"/>
                  </a:lnTo>
                  <a:lnTo>
                    <a:pt x="64" y="297"/>
                  </a:lnTo>
                  <a:lnTo>
                    <a:pt x="73" y="302"/>
                  </a:lnTo>
                  <a:lnTo>
                    <a:pt x="80" y="306"/>
                  </a:lnTo>
                  <a:lnTo>
                    <a:pt x="90" y="312"/>
                  </a:lnTo>
                  <a:lnTo>
                    <a:pt x="98" y="315"/>
                  </a:lnTo>
                  <a:lnTo>
                    <a:pt x="106" y="319"/>
                  </a:lnTo>
                  <a:lnTo>
                    <a:pt x="116" y="321"/>
                  </a:lnTo>
                  <a:lnTo>
                    <a:pt x="125" y="323"/>
                  </a:lnTo>
                  <a:lnTo>
                    <a:pt x="135" y="325"/>
                  </a:lnTo>
                  <a:lnTo>
                    <a:pt x="144" y="326"/>
                  </a:lnTo>
                  <a:lnTo>
                    <a:pt x="153" y="326"/>
                  </a:lnTo>
                  <a:lnTo>
                    <a:pt x="163" y="326"/>
                  </a:lnTo>
                  <a:lnTo>
                    <a:pt x="172" y="325"/>
                  </a:lnTo>
                  <a:lnTo>
                    <a:pt x="181" y="323"/>
                  </a:lnTo>
                  <a:lnTo>
                    <a:pt x="191" y="319"/>
                  </a:lnTo>
                  <a:lnTo>
                    <a:pt x="200" y="317"/>
                  </a:lnTo>
                  <a:lnTo>
                    <a:pt x="208" y="314"/>
                  </a:lnTo>
                  <a:lnTo>
                    <a:pt x="217" y="310"/>
                  </a:lnTo>
                  <a:lnTo>
                    <a:pt x="225" y="305"/>
                  </a:lnTo>
                  <a:lnTo>
                    <a:pt x="234" y="300"/>
                  </a:lnTo>
                  <a:lnTo>
                    <a:pt x="242" y="293"/>
                  </a:lnTo>
                  <a:lnTo>
                    <a:pt x="249" y="288"/>
                  </a:lnTo>
                  <a:lnTo>
                    <a:pt x="255" y="281"/>
                  </a:lnTo>
                  <a:lnTo>
                    <a:pt x="262" y="274"/>
                  </a:lnTo>
                  <a:lnTo>
                    <a:pt x="269" y="266"/>
                  </a:lnTo>
                  <a:lnTo>
                    <a:pt x="275" y="258"/>
                  </a:lnTo>
                  <a:lnTo>
                    <a:pt x="280" y="250"/>
                  </a:lnTo>
                  <a:lnTo>
                    <a:pt x="285" y="241"/>
                  </a:lnTo>
                  <a:lnTo>
                    <a:pt x="289" y="233"/>
                  </a:lnTo>
                  <a:lnTo>
                    <a:pt x="293" y="224"/>
                  </a:lnTo>
                  <a:lnTo>
                    <a:pt x="295" y="213"/>
                  </a:lnTo>
                  <a:lnTo>
                    <a:pt x="299" y="204"/>
                  </a:lnTo>
                  <a:lnTo>
                    <a:pt x="301" y="194"/>
                  </a:lnTo>
                  <a:lnTo>
                    <a:pt x="302" y="184"/>
                  </a:lnTo>
                  <a:lnTo>
                    <a:pt x="303" y="174"/>
                  </a:lnTo>
                  <a:lnTo>
                    <a:pt x="304" y="163"/>
                  </a:lnTo>
                  <a:lnTo>
                    <a:pt x="304" y="162"/>
                  </a:lnTo>
                  <a:close/>
                </a:path>
              </a:pathLst>
            </a:custGeom>
            <a:solidFill>
              <a:srgbClr val="C0C0C0"/>
            </a:solidFill>
            <a:ln w="12700">
              <a:solidFill>
                <a:srgbClr val="000000"/>
              </a:solidFill>
              <a:round/>
              <a:headEnd/>
              <a:tailEnd/>
            </a:ln>
          </p:spPr>
          <p:txBody>
            <a:bodyPr wrap="none"/>
            <a:lstStyle/>
            <a:p>
              <a:endParaRPr lang="en-US" sz="2805"/>
            </a:p>
          </p:txBody>
        </p:sp>
        <p:sp>
          <p:nvSpPr>
            <p:cNvPr id="79892" name="Freeform 19">
              <a:extLst>
                <a:ext uri="{FF2B5EF4-FFF2-40B4-BE49-F238E27FC236}">
                  <a16:creationId xmlns:a16="http://schemas.microsoft.com/office/drawing/2014/main" id="{DC53C974-9335-0797-690D-E614D8F79D50}"/>
                </a:ext>
              </a:extLst>
            </p:cNvPr>
            <p:cNvSpPr>
              <a:spLocks noChangeArrowheads="1"/>
            </p:cNvSpPr>
            <p:nvPr/>
          </p:nvSpPr>
          <p:spPr bwMode="auto">
            <a:xfrm>
              <a:off x="3089" y="3071"/>
              <a:ext cx="52" cy="148"/>
            </a:xfrm>
            <a:custGeom>
              <a:avLst/>
              <a:gdLst>
                <a:gd name="T0" fmla="*/ 42 w 53"/>
                <a:gd name="T1" fmla="*/ 127 h 148"/>
                <a:gd name="T2" fmla="*/ 39 w 53"/>
                <a:gd name="T3" fmla="*/ 134 h 148"/>
                <a:gd name="T4" fmla="*/ 34 w 53"/>
                <a:gd name="T5" fmla="*/ 141 h 148"/>
                <a:gd name="T6" fmla="*/ 27 w 53"/>
                <a:gd name="T7" fmla="*/ 146 h 148"/>
                <a:gd name="T8" fmla="*/ 26 w 53"/>
                <a:gd name="T9" fmla="*/ 148 h 148"/>
                <a:gd name="T10" fmla="*/ 19 w 53"/>
                <a:gd name="T11" fmla="*/ 147 h 148"/>
                <a:gd name="T12" fmla="*/ 11 w 53"/>
                <a:gd name="T13" fmla="*/ 143 h 148"/>
                <a:gd name="T14" fmla="*/ 4 w 53"/>
                <a:gd name="T15" fmla="*/ 138 h 148"/>
                <a:gd name="T16" fmla="*/ 1 w 53"/>
                <a:gd name="T17" fmla="*/ 130 h 148"/>
                <a:gd name="T18" fmla="*/ 0 w 53"/>
                <a:gd name="T19" fmla="*/ 121 h 148"/>
                <a:gd name="T20" fmla="*/ 5 w 53"/>
                <a:gd name="T21" fmla="*/ 99 h 148"/>
                <a:gd name="T22" fmla="*/ 6 w 53"/>
                <a:gd name="T23" fmla="*/ 127 h 148"/>
                <a:gd name="T24" fmla="*/ 10 w 53"/>
                <a:gd name="T25" fmla="*/ 133 h 148"/>
                <a:gd name="T26" fmla="*/ 14 w 53"/>
                <a:gd name="T27" fmla="*/ 138 h 148"/>
                <a:gd name="T28" fmla="*/ 21 w 53"/>
                <a:gd name="T29" fmla="*/ 141 h 148"/>
                <a:gd name="T30" fmla="*/ 26 w 53"/>
                <a:gd name="T31" fmla="*/ 142 h 148"/>
                <a:gd name="T32" fmla="*/ 26 w 53"/>
                <a:gd name="T33" fmla="*/ 139 h 148"/>
                <a:gd name="T34" fmla="*/ 30 w 53"/>
                <a:gd name="T35" fmla="*/ 136 h 148"/>
                <a:gd name="T36" fmla="*/ 34 w 53"/>
                <a:gd name="T37" fmla="*/ 132 h 148"/>
                <a:gd name="T38" fmla="*/ 37 w 53"/>
                <a:gd name="T39" fmla="*/ 126 h 148"/>
                <a:gd name="T40" fmla="*/ 37 w 53"/>
                <a:gd name="T41" fmla="*/ 99 h 148"/>
                <a:gd name="T42" fmla="*/ 37 w 53"/>
                <a:gd name="T43" fmla="*/ 21 h 148"/>
                <a:gd name="T44" fmla="*/ 35 w 53"/>
                <a:gd name="T45" fmla="*/ 16 h 148"/>
                <a:gd name="T46" fmla="*/ 32 w 53"/>
                <a:gd name="T47" fmla="*/ 10 h 148"/>
                <a:gd name="T48" fmla="*/ 27 w 53"/>
                <a:gd name="T49" fmla="*/ 7 h 148"/>
                <a:gd name="T50" fmla="*/ 26 w 53"/>
                <a:gd name="T51" fmla="*/ 6 h 148"/>
                <a:gd name="T52" fmla="*/ 26 w 53"/>
                <a:gd name="T53" fmla="*/ 6 h 148"/>
                <a:gd name="T54" fmla="*/ 21 w 53"/>
                <a:gd name="T55" fmla="*/ 7 h 148"/>
                <a:gd name="T56" fmla="*/ 16 w 53"/>
                <a:gd name="T57" fmla="*/ 11 h 148"/>
                <a:gd name="T58" fmla="*/ 13 w 53"/>
                <a:gd name="T59" fmla="*/ 16 h 148"/>
                <a:gd name="T60" fmla="*/ 11 w 53"/>
                <a:gd name="T61" fmla="*/ 21 h 148"/>
                <a:gd name="T62" fmla="*/ 11 w 53"/>
                <a:gd name="T63" fmla="*/ 100 h 148"/>
                <a:gd name="T64" fmla="*/ 13 w 53"/>
                <a:gd name="T65" fmla="*/ 104 h 148"/>
                <a:gd name="T66" fmla="*/ 17 w 53"/>
                <a:gd name="T67" fmla="*/ 108 h 148"/>
                <a:gd name="T68" fmla="*/ 21 w 53"/>
                <a:gd name="T69" fmla="*/ 111 h 148"/>
                <a:gd name="T70" fmla="*/ 25 w 53"/>
                <a:gd name="T71" fmla="*/ 111 h 148"/>
                <a:gd name="T72" fmla="*/ 26 w 53"/>
                <a:gd name="T73" fmla="*/ 111 h 148"/>
                <a:gd name="T74" fmla="*/ 26 w 53"/>
                <a:gd name="T75" fmla="*/ 110 h 148"/>
                <a:gd name="T76" fmla="*/ 27 w 53"/>
                <a:gd name="T77" fmla="*/ 106 h 148"/>
                <a:gd name="T78" fmla="*/ 30 w 53"/>
                <a:gd name="T79" fmla="*/ 101 h 148"/>
                <a:gd name="T80" fmla="*/ 30 w 53"/>
                <a:gd name="T81" fmla="*/ 97 h 148"/>
                <a:gd name="T82" fmla="*/ 37 w 53"/>
                <a:gd name="T83" fmla="*/ 47 h 148"/>
                <a:gd name="T84" fmla="*/ 36 w 53"/>
                <a:gd name="T85" fmla="*/ 103 h 148"/>
                <a:gd name="T86" fmla="*/ 33 w 53"/>
                <a:gd name="T87" fmla="*/ 110 h 148"/>
                <a:gd name="T88" fmla="*/ 28 w 53"/>
                <a:gd name="T89" fmla="*/ 114 h 148"/>
                <a:gd name="T90" fmla="*/ 26 w 53"/>
                <a:gd name="T91" fmla="*/ 117 h 148"/>
                <a:gd name="T92" fmla="*/ 25 w 53"/>
                <a:gd name="T93" fmla="*/ 117 h 148"/>
                <a:gd name="T94" fmla="*/ 18 w 53"/>
                <a:gd name="T95" fmla="*/ 115 h 148"/>
                <a:gd name="T96" fmla="*/ 13 w 53"/>
                <a:gd name="T97" fmla="*/ 112 h 148"/>
                <a:gd name="T98" fmla="*/ 8 w 53"/>
                <a:gd name="T99" fmla="*/ 107 h 148"/>
                <a:gd name="T100" fmla="*/ 6 w 53"/>
                <a:gd name="T101" fmla="*/ 100 h 148"/>
                <a:gd name="T102" fmla="*/ 5 w 53"/>
                <a:gd name="T103" fmla="*/ 28 h 148"/>
                <a:gd name="T104" fmla="*/ 6 w 53"/>
                <a:gd name="T105" fmla="*/ 16 h 148"/>
                <a:gd name="T106" fmla="*/ 10 w 53"/>
                <a:gd name="T107" fmla="*/ 10 h 148"/>
                <a:gd name="T108" fmla="*/ 15 w 53"/>
                <a:gd name="T109" fmla="*/ 4 h 148"/>
                <a:gd name="T110" fmla="*/ 23 w 53"/>
                <a:gd name="T111" fmla="*/ 0 h 148"/>
                <a:gd name="T112" fmla="*/ 26 w 53"/>
                <a:gd name="T113" fmla="*/ 0 h 148"/>
                <a:gd name="T114" fmla="*/ 28 w 53"/>
                <a:gd name="T115" fmla="*/ 2 h 148"/>
                <a:gd name="T116" fmla="*/ 35 w 53"/>
                <a:gd name="T117" fmla="*/ 5 h 148"/>
                <a:gd name="T118" fmla="*/ 40 w 53"/>
                <a:gd name="T119" fmla="*/ 10 h 148"/>
                <a:gd name="T120" fmla="*/ 42 w 53"/>
                <a:gd name="T121" fmla="*/ 18 h 148"/>
                <a:gd name="T122" fmla="*/ 43 w 53"/>
                <a:gd name="T123" fmla="*/ 121 h 1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
                <a:gd name="T187" fmla="*/ 0 h 148"/>
                <a:gd name="T188" fmla="*/ 53 w 53"/>
                <a:gd name="T189" fmla="*/ 148 h 1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 h="148">
                  <a:moveTo>
                    <a:pt x="53" y="121"/>
                  </a:moveTo>
                  <a:lnTo>
                    <a:pt x="53" y="123"/>
                  </a:lnTo>
                  <a:lnTo>
                    <a:pt x="52" y="127"/>
                  </a:lnTo>
                  <a:lnTo>
                    <a:pt x="52" y="130"/>
                  </a:lnTo>
                  <a:lnTo>
                    <a:pt x="51" y="132"/>
                  </a:lnTo>
                  <a:lnTo>
                    <a:pt x="49" y="134"/>
                  </a:lnTo>
                  <a:lnTo>
                    <a:pt x="48" y="138"/>
                  </a:lnTo>
                  <a:lnTo>
                    <a:pt x="47" y="139"/>
                  </a:lnTo>
                  <a:lnTo>
                    <a:pt x="44" y="141"/>
                  </a:lnTo>
                  <a:lnTo>
                    <a:pt x="42" y="143"/>
                  </a:lnTo>
                  <a:lnTo>
                    <a:pt x="39" y="144"/>
                  </a:lnTo>
                  <a:lnTo>
                    <a:pt x="37" y="146"/>
                  </a:lnTo>
                  <a:lnTo>
                    <a:pt x="34" y="147"/>
                  </a:lnTo>
                  <a:lnTo>
                    <a:pt x="30" y="147"/>
                  </a:lnTo>
                  <a:lnTo>
                    <a:pt x="28" y="148"/>
                  </a:lnTo>
                  <a:lnTo>
                    <a:pt x="25" y="148"/>
                  </a:lnTo>
                  <a:lnTo>
                    <a:pt x="22" y="147"/>
                  </a:lnTo>
                  <a:lnTo>
                    <a:pt x="19" y="147"/>
                  </a:lnTo>
                  <a:lnTo>
                    <a:pt x="16" y="146"/>
                  </a:lnTo>
                  <a:lnTo>
                    <a:pt x="13" y="144"/>
                  </a:lnTo>
                  <a:lnTo>
                    <a:pt x="11" y="143"/>
                  </a:lnTo>
                  <a:lnTo>
                    <a:pt x="8" y="141"/>
                  </a:lnTo>
                  <a:lnTo>
                    <a:pt x="6" y="139"/>
                  </a:lnTo>
                  <a:lnTo>
                    <a:pt x="4" y="138"/>
                  </a:lnTo>
                  <a:lnTo>
                    <a:pt x="3" y="134"/>
                  </a:lnTo>
                  <a:lnTo>
                    <a:pt x="1" y="132"/>
                  </a:lnTo>
                  <a:lnTo>
                    <a:pt x="1" y="130"/>
                  </a:lnTo>
                  <a:lnTo>
                    <a:pt x="0" y="127"/>
                  </a:lnTo>
                  <a:lnTo>
                    <a:pt x="0" y="123"/>
                  </a:lnTo>
                  <a:lnTo>
                    <a:pt x="0" y="121"/>
                  </a:lnTo>
                  <a:lnTo>
                    <a:pt x="0" y="47"/>
                  </a:lnTo>
                  <a:lnTo>
                    <a:pt x="5" y="47"/>
                  </a:lnTo>
                  <a:lnTo>
                    <a:pt x="5" y="99"/>
                  </a:lnTo>
                  <a:lnTo>
                    <a:pt x="5" y="123"/>
                  </a:lnTo>
                  <a:lnTo>
                    <a:pt x="6" y="126"/>
                  </a:lnTo>
                  <a:lnTo>
                    <a:pt x="6" y="127"/>
                  </a:lnTo>
                  <a:lnTo>
                    <a:pt x="7" y="130"/>
                  </a:lnTo>
                  <a:lnTo>
                    <a:pt x="8" y="132"/>
                  </a:lnTo>
                  <a:lnTo>
                    <a:pt x="10" y="133"/>
                  </a:lnTo>
                  <a:lnTo>
                    <a:pt x="11" y="135"/>
                  </a:lnTo>
                  <a:lnTo>
                    <a:pt x="13" y="136"/>
                  </a:lnTo>
                  <a:lnTo>
                    <a:pt x="14" y="138"/>
                  </a:lnTo>
                  <a:lnTo>
                    <a:pt x="17" y="139"/>
                  </a:lnTo>
                  <a:lnTo>
                    <a:pt x="18" y="139"/>
                  </a:lnTo>
                  <a:lnTo>
                    <a:pt x="21" y="141"/>
                  </a:lnTo>
                  <a:lnTo>
                    <a:pt x="23" y="142"/>
                  </a:lnTo>
                  <a:lnTo>
                    <a:pt x="25" y="142"/>
                  </a:lnTo>
                  <a:lnTo>
                    <a:pt x="27" y="142"/>
                  </a:lnTo>
                  <a:lnTo>
                    <a:pt x="30" y="142"/>
                  </a:lnTo>
                  <a:lnTo>
                    <a:pt x="32" y="141"/>
                  </a:lnTo>
                  <a:lnTo>
                    <a:pt x="34" y="139"/>
                  </a:lnTo>
                  <a:lnTo>
                    <a:pt x="37" y="139"/>
                  </a:lnTo>
                  <a:lnTo>
                    <a:pt x="37" y="138"/>
                  </a:lnTo>
                  <a:lnTo>
                    <a:pt x="40" y="136"/>
                  </a:lnTo>
                  <a:lnTo>
                    <a:pt x="42" y="135"/>
                  </a:lnTo>
                  <a:lnTo>
                    <a:pt x="43" y="134"/>
                  </a:lnTo>
                  <a:lnTo>
                    <a:pt x="44" y="132"/>
                  </a:lnTo>
                  <a:lnTo>
                    <a:pt x="46" y="130"/>
                  </a:lnTo>
                  <a:lnTo>
                    <a:pt x="46" y="127"/>
                  </a:lnTo>
                  <a:lnTo>
                    <a:pt x="47" y="126"/>
                  </a:lnTo>
                  <a:lnTo>
                    <a:pt x="47" y="123"/>
                  </a:lnTo>
                  <a:lnTo>
                    <a:pt x="47" y="122"/>
                  </a:lnTo>
                  <a:lnTo>
                    <a:pt x="47" y="99"/>
                  </a:lnTo>
                  <a:lnTo>
                    <a:pt x="47" y="47"/>
                  </a:lnTo>
                  <a:lnTo>
                    <a:pt x="47" y="27"/>
                  </a:lnTo>
                  <a:lnTo>
                    <a:pt x="47" y="21"/>
                  </a:lnTo>
                  <a:lnTo>
                    <a:pt x="47" y="20"/>
                  </a:lnTo>
                  <a:lnTo>
                    <a:pt x="46" y="17"/>
                  </a:lnTo>
                  <a:lnTo>
                    <a:pt x="45" y="16"/>
                  </a:lnTo>
                  <a:lnTo>
                    <a:pt x="44" y="14"/>
                  </a:lnTo>
                  <a:lnTo>
                    <a:pt x="43" y="12"/>
                  </a:lnTo>
                  <a:lnTo>
                    <a:pt x="42" y="10"/>
                  </a:lnTo>
                  <a:lnTo>
                    <a:pt x="40" y="10"/>
                  </a:lnTo>
                  <a:lnTo>
                    <a:pt x="39" y="9"/>
                  </a:lnTo>
                  <a:lnTo>
                    <a:pt x="37" y="7"/>
                  </a:lnTo>
                  <a:lnTo>
                    <a:pt x="36" y="7"/>
                  </a:lnTo>
                  <a:lnTo>
                    <a:pt x="34" y="6"/>
                  </a:lnTo>
                  <a:lnTo>
                    <a:pt x="32" y="6"/>
                  </a:lnTo>
                  <a:lnTo>
                    <a:pt x="30" y="5"/>
                  </a:lnTo>
                  <a:lnTo>
                    <a:pt x="28" y="5"/>
                  </a:lnTo>
                  <a:lnTo>
                    <a:pt x="26" y="6"/>
                  </a:lnTo>
                  <a:lnTo>
                    <a:pt x="25" y="6"/>
                  </a:lnTo>
                  <a:lnTo>
                    <a:pt x="23" y="7"/>
                  </a:lnTo>
                  <a:lnTo>
                    <a:pt x="21" y="7"/>
                  </a:lnTo>
                  <a:lnTo>
                    <a:pt x="19" y="9"/>
                  </a:lnTo>
                  <a:lnTo>
                    <a:pt x="17" y="10"/>
                  </a:lnTo>
                  <a:lnTo>
                    <a:pt x="16" y="11"/>
                  </a:lnTo>
                  <a:lnTo>
                    <a:pt x="15" y="12"/>
                  </a:lnTo>
                  <a:lnTo>
                    <a:pt x="14" y="15"/>
                  </a:lnTo>
                  <a:lnTo>
                    <a:pt x="13" y="16"/>
                  </a:lnTo>
                  <a:lnTo>
                    <a:pt x="12" y="17"/>
                  </a:lnTo>
                  <a:lnTo>
                    <a:pt x="11" y="20"/>
                  </a:lnTo>
                  <a:lnTo>
                    <a:pt x="11" y="21"/>
                  </a:lnTo>
                  <a:lnTo>
                    <a:pt x="11" y="25"/>
                  </a:lnTo>
                  <a:lnTo>
                    <a:pt x="11" y="98"/>
                  </a:lnTo>
                  <a:lnTo>
                    <a:pt x="11" y="100"/>
                  </a:lnTo>
                  <a:lnTo>
                    <a:pt x="12" y="101"/>
                  </a:lnTo>
                  <a:lnTo>
                    <a:pt x="13" y="102"/>
                  </a:lnTo>
                  <a:lnTo>
                    <a:pt x="13" y="104"/>
                  </a:lnTo>
                  <a:lnTo>
                    <a:pt x="15" y="106"/>
                  </a:lnTo>
                  <a:lnTo>
                    <a:pt x="15" y="107"/>
                  </a:lnTo>
                  <a:lnTo>
                    <a:pt x="17" y="108"/>
                  </a:lnTo>
                  <a:lnTo>
                    <a:pt x="18" y="109"/>
                  </a:lnTo>
                  <a:lnTo>
                    <a:pt x="19" y="110"/>
                  </a:lnTo>
                  <a:lnTo>
                    <a:pt x="21" y="111"/>
                  </a:lnTo>
                  <a:lnTo>
                    <a:pt x="22" y="111"/>
                  </a:lnTo>
                  <a:lnTo>
                    <a:pt x="24" y="111"/>
                  </a:lnTo>
                  <a:lnTo>
                    <a:pt x="25" y="111"/>
                  </a:lnTo>
                  <a:lnTo>
                    <a:pt x="27" y="111"/>
                  </a:lnTo>
                  <a:lnTo>
                    <a:pt x="29" y="111"/>
                  </a:lnTo>
                  <a:lnTo>
                    <a:pt x="30" y="111"/>
                  </a:lnTo>
                  <a:lnTo>
                    <a:pt x="32" y="111"/>
                  </a:lnTo>
                  <a:lnTo>
                    <a:pt x="33" y="110"/>
                  </a:lnTo>
                  <a:lnTo>
                    <a:pt x="35" y="110"/>
                  </a:lnTo>
                  <a:lnTo>
                    <a:pt x="36" y="108"/>
                  </a:lnTo>
                  <a:lnTo>
                    <a:pt x="37" y="107"/>
                  </a:lnTo>
                  <a:lnTo>
                    <a:pt x="37" y="106"/>
                  </a:lnTo>
                  <a:lnTo>
                    <a:pt x="39" y="104"/>
                  </a:lnTo>
                  <a:lnTo>
                    <a:pt x="39" y="102"/>
                  </a:lnTo>
                  <a:lnTo>
                    <a:pt x="40" y="101"/>
                  </a:lnTo>
                  <a:lnTo>
                    <a:pt x="40" y="100"/>
                  </a:lnTo>
                  <a:lnTo>
                    <a:pt x="40" y="98"/>
                  </a:lnTo>
                  <a:lnTo>
                    <a:pt x="40" y="97"/>
                  </a:lnTo>
                  <a:lnTo>
                    <a:pt x="40" y="47"/>
                  </a:lnTo>
                  <a:lnTo>
                    <a:pt x="47" y="47"/>
                  </a:lnTo>
                  <a:lnTo>
                    <a:pt x="47" y="99"/>
                  </a:lnTo>
                  <a:lnTo>
                    <a:pt x="47" y="100"/>
                  </a:lnTo>
                  <a:lnTo>
                    <a:pt x="46" y="103"/>
                  </a:lnTo>
                  <a:lnTo>
                    <a:pt x="46" y="105"/>
                  </a:lnTo>
                  <a:lnTo>
                    <a:pt x="44" y="107"/>
                  </a:lnTo>
                  <a:lnTo>
                    <a:pt x="43" y="110"/>
                  </a:lnTo>
                  <a:lnTo>
                    <a:pt x="42" y="111"/>
                  </a:lnTo>
                  <a:lnTo>
                    <a:pt x="40" y="112"/>
                  </a:lnTo>
                  <a:lnTo>
                    <a:pt x="38" y="114"/>
                  </a:lnTo>
                  <a:lnTo>
                    <a:pt x="37" y="114"/>
                  </a:lnTo>
                  <a:lnTo>
                    <a:pt x="34" y="115"/>
                  </a:lnTo>
                  <a:lnTo>
                    <a:pt x="32" y="117"/>
                  </a:lnTo>
                  <a:lnTo>
                    <a:pt x="30" y="117"/>
                  </a:lnTo>
                  <a:lnTo>
                    <a:pt x="27" y="117"/>
                  </a:lnTo>
                  <a:lnTo>
                    <a:pt x="25" y="117"/>
                  </a:lnTo>
                  <a:lnTo>
                    <a:pt x="23" y="117"/>
                  </a:lnTo>
                  <a:lnTo>
                    <a:pt x="21" y="117"/>
                  </a:lnTo>
                  <a:lnTo>
                    <a:pt x="18" y="115"/>
                  </a:lnTo>
                  <a:lnTo>
                    <a:pt x="16" y="114"/>
                  </a:lnTo>
                  <a:lnTo>
                    <a:pt x="15" y="114"/>
                  </a:lnTo>
                  <a:lnTo>
                    <a:pt x="13" y="112"/>
                  </a:lnTo>
                  <a:lnTo>
                    <a:pt x="11" y="111"/>
                  </a:lnTo>
                  <a:lnTo>
                    <a:pt x="10" y="110"/>
                  </a:lnTo>
                  <a:lnTo>
                    <a:pt x="8" y="107"/>
                  </a:lnTo>
                  <a:lnTo>
                    <a:pt x="7" y="105"/>
                  </a:lnTo>
                  <a:lnTo>
                    <a:pt x="6" y="104"/>
                  </a:lnTo>
                  <a:lnTo>
                    <a:pt x="6" y="100"/>
                  </a:lnTo>
                  <a:lnTo>
                    <a:pt x="5" y="99"/>
                  </a:lnTo>
                  <a:lnTo>
                    <a:pt x="5" y="47"/>
                  </a:lnTo>
                  <a:lnTo>
                    <a:pt x="5" y="28"/>
                  </a:lnTo>
                  <a:lnTo>
                    <a:pt x="5" y="21"/>
                  </a:lnTo>
                  <a:lnTo>
                    <a:pt x="6" y="19"/>
                  </a:lnTo>
                  <a:lnTo>
                    <a:pt x="6" y="16"/>
                  </a:lnTo>
                  <a:lnTo>
                    <a:pt x="7" y="13"/>
                  </a:lnTo>
                  <a:lnTo>
                    <a:pt x="8" y="11"/>
                  </a:lnTo>
                  <a:lnTo>
                    <a:pt x="10" y="10"/>
                  </a:lnTo>
                  <a:lnTo>
                    <a:pt x="11" y="7"/>
                  </a:lnTo>
                  <a:lnTo>
                    <a:pt x="13" y="5"/>
                  </a:lnTo>
                  <a:lnTo>
                    <a:pt x="15" y="4"/>
                  </a:lnTo>
                  <a:lnTo>
                    <a:pt x="17" y="3"/>
                  </a:lnTo>
                  <a:lnTo>
                    <a:pt x="20" y="2"/>
                  </a:lnTo>
                  <a:lnTo>
                    <a:pt x="23" y="0"/>
                  </a:lnTo>
                  <a:lnTo>
                    <a:pt x="25" y="0"/>
                  </a:lnTo>
                  <a:lnTo>
                    <a:pt x="27" y="0"/>
                  </a:lnTo>
                  <a:lnTo>
                    <a:pt x="30" y="0"/>
                  </a:lnTo>
                  <a:lnTo>
                    <a:pt x="33" y="0"/>
                  </a:lnTo>
                  <a:lnTo>
                    <a:pt x="36" y="0"/>
                  </a:lnTo>
                  <a:lnTo>
                    <a:pt x="38" y="2"/>
                  </a:lnTo>
                  <a:lnTo>
                    <a:pt x="40" y="3"/>
                  </a:lnTo>
                  <a:lnTo>
                    <a:pt x="43" y="4"/>
                  </a:lnTo>
                  <a:lnTo>
                    <a:pt x="45" y="5"/>
                  </a:lnTo>
                  <a:lnTo>
                    <a:pt x="47" y="7"/>
                  </a:lnTo>
                  <a:lnTo>
                    <a:pt x="48" y="9"/>
                  </a:lnTo>
                  <a:lnTo>
                    <a:pt x="50" y="10"/>
                  </a:lnTo>
                  <a:lnTo>
                    <a:pt x="51" y="13"/>
                  </a:lnTo>
                  <a:lnTo>
                    <a:pt x="52" y="16"/>
                  </a:lnTo>
                  <a:lnTo>
                    <a:pt x="52" y="18"/>
                  </a:lnTo>
                  <a:lnTo>
                    <a:pt x="52" y="20"/>
                  </a:lnTo>
                  <a:lnTo>
                    <a:pt x="53" y="21"/>
                  </a:lnTo>
                  <a:lnTo>
                    <a:pt x="53" y="121"/>
                  </a:lnTo>
                  <a:close/>
                </a:path>
              </a:pathLst>
            </a:custGeom>
            <a:gradFill rotWithShape="0">
              <a:gsLst>
                <a:gs pos="0">
                  <a:srgbClr val="FFFFFF"/>
                </a:gs>
                <a:gs pos="50000">
                  <a:srgbClr val="C0C0C0"/>
                </a:gs>
                <a:gs pos="100000">
                  <a:srgbClr val="FFFFFF"/>
                </a:gs>
              </a:gsLst>
              <a:lin ang="18900000" scaled="1"/>
            </a:gradFill>
            <a:ln w="12700">
              <a:solidFill>
                <a:srgbClr val="000000"/>
              </a:solidFill>
              <a:round/>
              <a:headEnd/>
              <a:tailEnd/>
            </a:ln>
          </p:spPr>
          <p:txBody>
            <a:bodyPr wrap="none"/>
            <a:lstStyle/>
            <a:p>
              <a:endParaRPr lang="en-US" sz="2805"/>
            </a:p>
          </p:txBody>
        </p:sp>
        <p:sp>
          <p:nvSpPr>
            <p:cNvPr id="79893" name="Freeform 20">
              <a:extLst>
                <a:ext uri="{FF2B5EF4-FFF2-40B4-BE49-F238E27FC236}">
                  <a16:creationId xmlns:a16="http://schemas.microsoft.com/office/drawing/2014/main" id="{81A0D838-2390-8363-45FD-F632E64BDD2A}"/>
                </a:ext>
              </a:extLst>
            </p:cNvPr>
            <p:cNvSpPr>
              <a:spLocks noChangeArrowheads="1"/>
            </p:cNvSpPr>
            <p:nvPr/>
          </p:nvSpPr>
          <p:spPr bwMode="auto">
            <a:xfrm>
              <a:off x="3094" y="2901"/>
              <a:ext cx="38" cy="73"/>
            </a:xfrm>
            <a:custGeom>
              <a:avLst/>
              <a:gdLst>
                <a:gd name="T0" fmla="*/ 26 w 38"/>
                <a:gd name="T1" fmla="*/ 73 h 73"/>
                <a:gd name="T2" fmla="*/ 26 w 38"/>
                <a:gd name="T3" fmla="*/ 14 h 73"/>
                <a:gd name="T4" fmla="*/ 38 w 38"/>
                <a:gd name="T5" fmla="*/ 14 h 73"/>
                <a:gd name="T6" fmla="*/ 38 w 38"/>
                <a:gd name="T7" fmla="*/ 0 h 73"/>
                <a:gd name="T8" fmla="*/ 0 w 38"/>
                <a:gd name="T9" fmla="*/ 0 h 73"/>
                <a:gd name="T10" fmla="*/ 0 w 38"/>
                <a:gd name="T11" fmla="*/ 14 h 73"/>
                <a:gd name="T12" fmla="*/ 12 w 38"/>
                <a:gd name="T13" fmla="*/ 14 h 73"/>
                <a:gd name="T14" fmla="*/ 12 w 38"/>
                <a:gd name="T15" fmla="*/ 73 h 7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73"/>
                <a:gd name="T26" fmla="*/ 38 w 3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73">
                  <a:moveTo>
                    <a:pt x="26" y="73"/>
                  </a:moveTo>
                  <a:lnTo>
                    <a:pt x="26" y="14"/>
                  </a:lnTo>
                  <a:lnTo>
                    <a:pt x="38" y="14"/>
                  </a:lnTo>
                  <a:lnTo>
                    <a:pt x="38" y="0"/>
                  </a:lnTo>
                  <a:lnTo>
                    <a:pt x="0" y="0"/>
                  </a:lnTo>
                  <a:lnTo>
                    <a:pt x="0" y="14"/>
                  </a:lnTo>
                  <a:lnTo>
                    <a:pt x="12" y="14"/>
                  </a:lnTo>
                  <a:lnTo>
                    <a:pt x="12" y="73"/>
                  </a:lnTo>
                  <a:close/>
                </a:path>
              </a:pathLst>
            </a:custGeom>
            <a:solidFill>
              <a:srgbClr val="C0C0C0"/>
            </a:solidFill>
            <a:ln w="12700">
              <a:solidFill>
                <a:srgbClr val="000000"/>
              </a:solidFill>
              <a:round/>
              <a:headEnd/>
              <a:tailEnd/>
            </a:ln>
          </p:spPr>
          <p:txBody>
            <a:bodyPr wrap="none"/>
            <a:lstStyle/>
            <a:p>
              <a:endParaRPr lang="en-US" sz="2805"/>
            </a:p>
          </p:txBody>
        </p:sp>
        <p:sp>
          <p:nvSpPr>
            <p:cNvPr id="79894" name="Freeform 21">
              <a:extLst>
                <a:ext uri="{FF2B5EF4-FFF2-40B4-BE49-F238E27FC236}">
                  <a16:creationId xmlns:a16="http://schemas.microsoft.com/office/drawing/2014/main" id="{77F3BA72-EDA2-2E30-180E-D5B832665F94}"/>
                </a:ext>
              </a:extLst>
            </p:cNvPr>
            <p:cNvSpPr>
              <a:spLocks noChangeArrowheads="1"/>
            </p:cNvSpPr>
            <p:nvPr/>
          </p:nvSpPr>
          <p:spPr bwMode="auto">
            <a:xfrm>
              <a:off x="3110" y="2959"/>
              <a:ext cx="172" cy="369"/>
            </a:xfrm>
            <a:custGeom>
              <a:avLst/>
              <a:gdLst>
                <a:gd name="T0" fmla="*/ 20 w 172"/>
                <a:gd name="T1" fmla="*/ 347 h 368"/>
                <a:gd name="T2" fmla="*/ 42 w 172"/>
                <a:gd name="T3" fmla="*/ 343 h 368"/>
                <a:gd name="T4" fmla="*/ 63 w 172"/>
                <a:gd name="T5" fmla="*/ 335 h 368"/>
                <a:gd name="T6" fmla="*/ 82 w 172"/>
                <a:gd name="T7" fmla="*/ 323 h 368"/>
                <a:gd name="T8" fmla="*/ 99 w 172"/>
                <a:gd name="T9" fmla="*/ 307 h 368"/>
                <a:gd name="T10" fmla="*/ 114 w 172"/>
                <a:gd name="T11" fmla="*/ 291 h 368"/>
                <a:gd name="T12" fmla="*/ 126 w 172"/>
                <a:gd name="T13" fmla="*/ 270 h 368"/>
                <a:gd name="T14" fmla="*/ 135 w 172"/>
                <a:gd name="T15" fmla="*/ 248 h 368"/>
                <a:gd name="T16" fmla="*/ 141 w 172"/>
                <a:gd name="T17" fmla="*/ 226 h 368"/>
                <a:gd name="T18" fmla="*/ 145 w 172"/>
                <a:gd name="T19" fmla="*/ 201 h 368"/>
                <a:gd name="T20" fmla="*/ 144 w 172"/>
                <a:gd name="T21" fmla="*/ 168 h 368"/>
                <a:gd name="T22" fmla="*/ 140 w 172"/>
                <a:gd name="T23" fmla="*/ 145 h 368"/>
                <a:gd name="T24" fmla="*/ 132 w 172"/>
                <a:gd name="T25" fmla="*/ 122 h 368"/>
                <a:gd name="T26" fmla="*/ 122 w 172"/>
                <a:gd name="T27" fmla="*/ 101 h 368"/>
                <a:gd name="T28" fmla="*/ 108 w 172"/>
                <a:gd name="T29" fmla="*/ 82 h 368"/>
                <a:gd name="T30" fmla="*/ 92 w 172"/>
                <a:gd name="T31" fmla="*/ 66 h 368"/>
                <a:gd name="T32" fmla="*/ 74 w 172"/>
                <a:gd name="T33" fmla="*/ 53 h 368"/>
                <a:gd name="T34" fmla="*/ 54 w 172"/>
                <a:gd name="T35" fmla="*/ 42 h 368"/>
                <a:gd name="T36" fmla="*/ 34 w 172"/>
                <a:gd name="T37" fmla="*/ 34 h 368"/>
                <a:gd name="T38" fmla="*/ 11 w 172"/>
                <a:gd name="T39" fmla="*/ 33 h 368"/>
                <a:gd name="T40" fmla="*/ 0 w 172"/>
                <a:gd name="T41" fmla="*/ 0 h 368"/>
                <a:gd name="T42" fmla="*/ 25 w 172"/>
                <a:gd name="T43" fmla="*/ 2 h 368"/>
                <a:gd name="T44" fmla="*/ 48 w 172"/>
                <a:gd name="T45" fmla="*/ 8 h 368"/>
                <a:gd name="T46" fmla="*/ 71 w 172"/>
                <a:gd name="T47" fmla="*/ 16 h 368"/>
                <a:gd name="T48" fmla="*/ 92 w 172"/>
                <a:gd name="T49" fmla="*/ 29 h 368"/>
                <a:gd name="T50" fmla="*/ 111 w 172"/>
                <a:gd name="T51" fmla="*/ 44 h 368"/>
                <a:gd name="T52" fmla="*/ 128 w 172"/>
                <a:gd name="T53" fmla="*/ 62 h 368"/>
                <a:gd name="T54" fmla="*/ 144 w 172"/>
                <a:gd name="T55" fmla="*/ 82 h 368"/>
                <a:gd name="T56" fmla="*/ 156 w 172"/>
                <a:gd name="T57" fmla="*/ 105 h 368"/>
                <a:gd name="T58" fmla="*/ 164 w 172"/>
                <a:gd name="T59" fmla="*/ 131 h 368"/>
                <a:gd name="T60" fmla="*/ 169 w 172"/>
                <a:gd name="T61" fmla="*/ 155 h 368"/>
                <a:gd name="T62" fmla="*/ 172 w 172"/>
                <a:gd name="T63" fmla="*/ 182 h 368"/>
                <a:gd name="T64" fmla="*/ 170 w 172"/>
                <a:gd name="T65" fmla="*/ 218 h 368"/>
                <a:gd name="T66" fmla="*/ 165 w 172"/>
                <a:gd name="T67" fmla="*/ 243 h 368"/>
                <a:gd name="T68" fmla="*/ 157 w 172"/>
                <a:gd name="T69" fmla="*/ 268 h 368"/>
                <a:gd name="T70" fmla="*/ 146 w 172"/>
                <a:gd name="T71" fmla="*/ 291 h 368"/>
                <a:gd name="T72" fmla="*/ 133 w 172"/>
                <a:gd name="T73" fmla="*/ 312 h 368"/>
                <a:gd name="T74" fmla="*/ 117 w 172"/>
                <a:gd name="T75" fmla="*/ 332 h 368"/>
                <a:gd name="T76" fmla="*/ 97 w 172"/>
                <a:gd name="T77" fmla="*/ 347 h 368"/>
                <a:gd name="T78" fmla="*/ 76 w 172"/>
                <a:gd name="T79" fmla="*/ 361 h 368"/>
                <a:gd name="T80" fmla="*/ 53 w 172"/>
                <a:gd name="T81" fmla="*/ 371 h 368"/>
                <a:gd name="T82" fmla="*/ 30 w 172"/>
                <a:gd name="T83" fmla="*/ 376 h 368"/>
                <a:gd name="T84" fmla="*/ 6 w 172"/>
                <a:gd name="T85" fmla="*/ 378 h 368"/>
                <a:gd name="T86" fmla="*/ 0 w 172"/>
                <a:gd name="T87" fmla="*/ 349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368"/>
                <a:gd name="T134" fmla="*/ 172 w 172"/>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368">
                  <a:moveTo>
                    <a:pt x="9" y="339"/>
                  </a:moveTo>
                  <a:lnTo>
                    <a:pt x="20" y="337"/>
                  </a:lnTo>
                  <a:lnTo>
                    <a:pt x="31" y="335"/>
                  </a:lnTo>
                  <a:lnTo>
                    <a:pt x="42" y="333"/>
                  </a:lnTo>
                  <a:lnTo>
                    <a:pt x="53" y="328"/>
                  </a:lnTo>
                  <a:lnTo>
                    <a:pt x="63" y="325"/>
                  </a:lnTo>
                  <a:lnTo>
                    <a:pt x="72" y="318"/>
                  </a:lnTo>
                  <a:lnTo>
                    <a:pt x="82" y="313"/>
                  </a:lnTo>
                  <a:lnTo>
                    <a:pt x="90" y="305"/>
                  </a:lnTo>
                  <a:lnTo>
                    <a:pt x="99" y="297"/>
                  </a:lnTo>
                  <a:lnTo>
                    <a:pt x="106" y="289"/>
                  </a:lnTo>
                  <a:lnTo>
                    <a:pt x="114" y="281"/>
                  </a:lnTo>
                  <a:lnTo>
                    <a:pt x="120" y="270"/>
                  </a:lnTo>
                  <a:lnTo>
                    <a:pt x="126" y="260"/>
                  </a:lnTo>
                  <a:lnTo>
                    <a:pt x="131" y="250"/>
                  </a:lnTo>
                  <a:lnTo>
                    <a:pt x="135" y="238"/>
                  </a:lnTo>
                  <a:lnTo>
                    <a:pt x="138" y="228"/>
                  </a:lnTo>
                  <a:lnTo>
                    <a:pt x="141" y="216"/>
                  </a:lnTo>
                  <a:lnTo>
                    <a:pt x="144" y="204"/>
                  </a:lnTo>
                  <a:lnTo>
                    <a:pt x="145" y="191"/>
                  </a:lnTo>
                  <a:lnTo>
                    <a:pt x="145" y="179"/>
                  </a:lnTo>
                  <a:lnTo>
                    <a:pt x="144" y="168"/>
                  </a:lnTo>
                  <a:lnTo>
                    <a:pt x="141" y="157"/>
                  </a:lnTo>
                  <a:lnTo>
                    <a:pt x="140" y="145"/>
                  </a:lnTo>
                  <a:lnTo>
                    <a:pt x="136" y="134"/>
                  </a:lnTo>
                  <a:lnTo>
                    <a:pt x="132" y="122"/>
                  </a:lnTo>
                  <a:lnTo>
                    <a:pt x="128" y="111"/>
                  </a:lnTo>
                  <a:lnTo>
                    <a:pt x="122" y="101"/>
                  </a:lnTo>
                  <a:lnTo>
                    <a:pt x="114" y="92"/>
                  </a:lnTo>
                  <a:lnTo>
                    <a:pt x="108" y="82"/>
                  </a:lnTo>
                  <a:lnTo>
                    <a:pt x="100" y="73"/>
                  </a:lnTo>
                  <a:lnTo>
                    <a:pt x="92" y="66"/>
                  </a:lnTo>
                  <a:lnTo>
                    <a:pt x="83" y="59"/>
                  </a:lnTo>
                  <a:lnTo>
                    <a:pt x="74" y="53"/>
                  </a:lnTo>
                  <a:lnTo>
                    <a:pt x="63" y="47"/>
                  </a:lnTo>
                  <a:lnTo>
                    <a:pt x="54" y="42"/>
                  </a:lnTo>
                  <a:lnTo>
                    <a:pt x="44" y="37"/>
                  </a:lnTo>
                  <a:lnTo>
                    <a:pt x="34" y="34"/>
                  </a:lnTo>
                  <a:lnTo>
                    <a:pt x="22" y="33"/>
                  </a:lnTo>
                  <a:lnTo>
                    <a:pt x="11" y="33"/>
                  </a:lnTo>
                  <a:lnTo>
                    <a:pt x="0" y="31"/>
                  </a:lnTo>
                  <a:lnTo>
                    <a:pt x="0" y="0"/>
                  </a:lnTo>
                  <a:lnTo>
                    <a:pt x="13" y="0"/>
                  </a:lnTo>
                  <a:lnTo>
                    <a:pt x="25" y="2"/>
                  </a:lnTo>
                  <a:lnTo>
                    <a:pt x="36" y="5"/>
                  </a:lnTo>
                  <a:lnTo>
                    <a:pt x="48" y="8"/>
                  </a:lnTo>
                  <a:lnTo>
                    <a:pt x="59" y="11"/>
                  </a:lnTo>
                  <a:lnTo>
                    <a:pt x="71" y="16"/>
                  </a:lnTo>
                  <a:lnTo>
                    <a:pt x="82" y="22"/>
                  </a:lnTo>
                  <a:lnTo>
                    <a:pt x="92" y="29"/>
                  </a:lnTo>
                  <a:lnTo>
                    <a:pt x="102" y="35"/>
                  </a:lnTo>
                  <a:lnTo>
                    <a:pt x="111" y="44"/>
                  </a:lnTo>
                  <a:lnTo>
                    <a:pt x="120" y="53"/>
                  </a:lnTo>
                  <a:lnTo>
                    <a:pt x="128" y="62"/>
                  </a:lnTo>
                  <a:lnTo>
                    <a:pt x="136" y="72"/>
                  </a:lnTo>
                  <a:lnTo>
                    <a:pt x="144" y="82"/>
                  </a:lnTo>
                  <a:lnTo>
                    <a:pt x="150" y="94"/>
                  </a:lnTo>
                  <a:lnTo>
                    <a:pt x="156" y="105"/>
                  </a:lnTo>
                  <a:lnTo>
                    <a:pt x="159" y="118"/>
                  </a:lnTo>
                  <a:lnTo>
                    <a:pt x="164" y="131"/>
                  </a:lnTo>
                  <a:lnTo>
                    <a:pt x="167" y="143"/>
                  </a:lnTo>
                  <a:lnTo>
                    <a:pt x="169" y="155"/>
                  </a:lnTo>
                  <a:lnTo>
                    <a:pt x="170" y="168"/>
                  </a:lnTo>
                  <a:lnTo>
                    <a:pt x="172" y="182"/>
                  </a:lnTo>
                  <a:lnTo>
                    <a:pt x="171" y="195"/>
                  </a:lnTo>
                  <a:lnTo>
                    <a:pt x="170" y="208"/>
                  </a:lnTo>
                  <a:lnTo>
                    <a:pt x="169" y="221"/>
                  </a:lnTo>
                  <a:lnTo>
                    <a:pt x="165" y="233"/>
                  </a:lnTo>
                  <a:lnTo>
                    <a:pt x="162" y="245"/>
                  </a:lnTo>
                  <a:lnTo>
                    <a:pt x="157" y="258"/>
                  </a:lnTo>
                  <a:lnTo>
                    <a:pt x="153" y="270"/>
                  </a:lnTo>
                  <a:lnTo>
                    <a:pt x="146" y="281"/>
                  </a:lnTo>
                  <a:lnTo>
                    <a:pt x="140" y="291"/>
                  </a:lnTo>
                  <a:lnTo>
                    <a:pt x="133" y="302"/>
                  </a:lnTo>
                  <a:lnTo>
                    <a:pt x="124" y="313"/>
                  </a:lnTo>
                  <a:lnTo>
                    <a:pt x="117" y="322"/>
                  </a:lnTo>
                  <a:lnTo>
                    <a:pt x="106" y="329"/>
                  </a:lnTo>
                  <a:lnTo>
                    <a:pt x="97" y="337"/>
                  </a:lnTo>
                  <a:lnTo>
                    <a:pt x="87" y="344"/>
                  </a:lnTo>
                  <a:lnTo>
                    <a:pt x="76" y="351"/>
                  </a:lnTo>
                  <a:lnTo>
                    <a:pt x="65" y="355"/>
                  </a:lnTo>
                  <a:lnTo>
                    <a:pt x="53" y="361"/>
                  </a:lnTo>
                  <a:lnTo>
                    <a:pt x="42" y="364"/>
                  </a:lnTo>
                  <a:lnTo>
                    <a:pt x="30" y="366"/>
                  </a:lnTo>
                  <a:lnTo>
                    <a:pt x="18" y="367"/>
                  </a:lnTo>
                  <a:lnTo>
                    <a:pt x="6" y="368"/>
                  </a:lnTo>
                  <a:lnTo>
                    <a:pt x="0" y="368"/>
                  </a:lnTo>
                  <a:lnTo>
                    <a:pt x="0" y="339"/>
                  </a:lnTo>
                  <a:close/>
                </a:path>
              </a:pathLst>
            </a:custGeom>
            <a:solidFill>
              <a:srgbClr val="C0C0C0"/>
            </a:solidFill>
            <a:ln w="12700">
              <a:solidFill>
                <a:srgbClr val="000000"/>
              </a:solidFill>
              <a:round/>
              <a:headEnd/>
              <a:tailEnd/>
            </a:ln>
          </p:spPr>
          <p:txBody>
            <a:bodyPr wrap="none"/>
            <a:lstStyle/>
            <a:p>
              <a:endParaRPr lang="en-US" sz="2805"/>
            </a:p>
          </p:txBody>
        </p:sp>
        <p:sp>
          <p:nvSpPr>
            <p:cNvPr id="79895" name="Freeform 22">
              <a:extLst>
                <a:ext uri="{FF2B5EF4-FFF2-40B4-BE49-F238E27FC236}">
                  <a16:creationId xmlns:a16="http://schemas.microsoft.com/office/drawing/2014/main" id="{DE41C830-F27E-F36D-ECA1-5C76D9DCC11D}"/>
                </a:ext>
              </a:extLst>
            </p:cNvPr>
            <p:cNvSpPr>
              <a:spLocks noChangeArrowheads="1"/>
            </p:cNvSpPr>
            <p:nvPr/>
          </p:nvSpPr>
          <p:spPr bwMode="auto">
            <a:xfrm>
              <a:off x="2946" y="2959"/>
              <a:ext cx="169" cy="369"/>
            </a:xfrm>
            <a:custGeom>
              <a:avLst/>
              <a:gdLst>
                <a:gd name="T0" fmla="*/ 150 w 169"/>
                <a:gd name="T1" fmla="*/ 347 h 368"/>
                <a:gd name="T2" fmla="*/ 128 w 169"/>
                <a:gd name="T3" fmla="*/ 343 h 368"/>
                <a:gd name="T4" fmla="*/ 107 w 169"/>
                <a:gd name="T5" fmla="*/ 335 h 368"/>
                <a:gd name="T6" fmla="*/ 89 w 169"/>
                <a:gd name="T7" fmla="*/ 323 h 368"/>
                <a:gd name="T8" fmla="*/ 72 w 169"/>
                <a:gd name="T9" fmla="*/ 307 h 368"/>
                <a:gd name="T10" fmla="*/ 57 w 169"/>
                <a:gd name="T11" fmla="*/ 291 h 368"/>
                <a:gd name="T12" fmla="*/ 44 w 169"/>
                <a:gd name="T13" fmla="*/ 270 h 368"/>
                <a:gd name="T14" fmla="*/ 34 w 169"/>
                <a:gd name="T15" fmla="*/ 248 h 368"/>
                <a:gd name="T16" fmla="*/ 29 w 169"/>
                <a:gd name="T17" fmla="*/ 226 h 368"/>
                <a:gd name="T18" fmla="*/ 26 w 169"/>
                <a:gd name="T19" fmla="*/ 201 h 368"/>
                <a:gd name="T20" fmla="*/ 26 w 169"/>
                <a:gd name="T21" fmla="*/ 168 h 368"/>
                <a:gd name="T22" fmla="*/ 31 w 169"/>
                <a:gd name="T23" fmla="*/ 145 h 368"/>
                <a:gd name="T24" fmla="*/ 37 w 169"/>
                <a:gd name="T25" fmla="*/ 122 h 368"/>
                <a:gd name="T26" fmla="*/ 48 w 169"/>
                <a:gd name="T27" fmla="*/ 101 h 368"/>
                <a:gd name="T28" fmla="*/ 62 w 169"/>
                <a:gd name="T29" fmla="*/ 82 h 368"/>
                <a:gd name="T30" fmla="*/ 78 w 169"/>
                <a:gd name="T31" fmla="*/ 66 h 368"/>
                <a:gd name="T32" fmla="*/ 95 w 169"/>
                <a:gd name="T33" fmla="*/ 53 h 368"/>
                <a:gd name="T34" fmla="*/ 116 w 169"/>
                <a:gd name="T35" fmla="*/ 42 h 368"/>
                <a:gd name="T36" fmla="*/ 137 w 169"/>
                <a:gd name="T37" fmla="*/ 34 h 368"/>
                <a:gd name="T38" fmla="*/ 159 w 169"/>
                <a:gd name="T39" fmla="*/ 33 h 368"/>
                <a:gd name="T40" fmla="*/ 169 w 169"/>
                <a:gd name="T41" fmla="*/ 0 h 368"/>
                <a:gd name="T42" fmla="*/ 145 w 169"/>
                <a:gd name="T43" fmla="*/ 2 h 368"/>
                <a:gd name="T44" fmla="*/ 121 w 169"/>
                <a:gd name="T45" fmla="*/ 8 h 368"/>
                <a:gd name="T46" fmla="*/ 99 w 169"/>
                <a:gd name="T47" fmla="*/ 16 h 368"/>
                <a:gd name="T48" fmla="*/ 78 w 169"/>
                <a:gd name="T49" fmla="*/ 29 h 368"/>
                <a:gd name="T50" fmla="*/ 59 w 169"/>
                <a:gd name="T51" fmla="*/ 44 h 368"/>
                <a:gd name="T52" fmla="*/ 41 w 169"/>
                <a:gd name="T53" fmla="*/ 62 h 368"/>
                <a:gd name="T54" fmla="*/ 26 w 169"/>
                <a:gd name="T55" fmla="*/ 82 h 368"/>
                <a:gd name="T56" fmla="*/ 15 w 169"/>
                <a:gd name="T57" fmla="*/ 105 h 368"/>
                <a:gd name="T58" fmla="*/ 6 w 169"/>
                <a:gd name="T59" fmla="*/ 131 h 368"/>
                <a:gd name="T60" fmla="*/ 1 w 169"/>
                <a:gd name="T61" fmla="*/ 155 h 368"/>
                <a:gd name="T62" fmla="*/ 0 w 169"/>
                <a:gd name="T63" fmla="*/ 182 h 368"/>
                <a:gd name="T64" fmla="*/ 1 w 169"/>
                <a:gd name="T65" fmla="*/ 218 h 368"/>
                <a:gd name="T66" fmla="*/ 3 w 169"/>
                <a:gd name="T67" fmla="*/ 243 h 368"/>
                <a:gd name="T68" fmla="*/ 12 w 169"/>
                <a:gd name="T69" fmla="*/ 268 h 368"/>
                <a:gd name="T70" fmla="*/ 24 w 169"/>
                <a:gd name="T71" fmla="*/ 291 h 368"/>
                <a:gd name="T72" fmla="*/ 37 w 169"/>
                <a:gd name="T73" fmla="*/ 312 h 368"/>
                <a:gd name="T74" fmla="*/ 55 w 169"/>
                <a:gd name="T75" fmla="*/ 332 h 368"/>
                <a:gd name="T76" fmla="*/ 73 w 169"/>
                <a:gd name="T77" fmla="*/ 347 h 368"/>
                <a:gd name="T78" fmla="*/ 95 w 169"/>
                <a:gd name="T79" fmla="*/ 361 h 368"/>
                <a:gd name="T80" fmla="*/ 116 w 169"/>
                <a:gd name="T81" fmla="*/ 371 h 368"/>
                <a:gd name="T82" fmla="*/ 140 w 169"/>
                <a:gd name="T83" fmla="*/ 376 h 368"/>
                <a:gd name="T84" fmla="*/ 164 w 169"/>
                <a:gd name="T85" fmla="*/ 378 h 368"/>
                <a:gd name="T86" fmla="*/ 169 w 169"/>
                <a:gd name="T87" fmla="*/ 349 h 3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
                <a:gd name="T133" fmla="*/ 0 h 368"/>
                <a:gd name="T134" fmla="*/ 169 w 169"/>
                <a:gd name="T135" fmla="*/ 368 h 3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 h="368">
                  <a:moveTo>
                    <a:pt x="160" y="339"/>
                  </a:moveTo>
                  <a:lnTo>
                    <a:pt x="150" y="337"/>
                  </a:lnTo>
                  <a:lnTo>
                    <a:pt x="139" y="335"/>
                  </a:lnTo>
                  <a:lnTo>
                    <a:pt x="128" y="333"/>
                  </a:lnTo>
                  <a:lnTo>
                    <a:pt x="118" y="328"/>
                  </a:lnTo>
                  <a:lnTo>
                    <a:pt x="107" y="325"/>
                  </a:lnTo>
                  <a:lnTo>
                    <a:pt x="97" y="318"/>
                  </a:lnTo>
                  <a:lnTo>
                    <a:pt x="89" y="313"/>
                  </a:lnTo>
                  <a:lnTo>
                    <a:pt x="79" y="305"/>
                  </a:lnTo>
                  <a:lnTo>
                    <a:pt x="72" y="297"/>
                  </a:lnTo>
                  <a:lnTo>
                    <a:pt x="63" y="289"/>
                  </a:lnTo>
                  <a:lnTo>
                    <a:pt x="57" y="281"/>
                  </a:lnTo>
                  <a:lnTo>
                    <a:pt x="49" y="270"/>
                  </a:lnTo>
                  <a:lnTo>
                    <a:pt x="44" y="260"/>
                  </a:lnTo>
                  <a:lnTo>
                    <a:pt x="38" y="250"/>
                  </a:lnTo>
                  <a:lnTo>
                    <a:pt x="34" y="238"/>
                  </a:lnTo>
                  <a:lnTo>
                    <a:pt x="31" y="228"/>
                  </a:lnTo>
                  <a:lnTo>
                    <a:pt x="29" y="216"/>
                  </a:lnTo>
                  <a:lnTo>
                    <a:pt x="26" y="204"/>
                  </a:lnTo>
                  <a:lnTo>
                    <a:pt x="26" y="191"/>
                  </a:lnTo>
                  <a:lnTo>
                    <a:pt x="26" y="179"/>
                  </a:lnTo>
                  <a:lnTo>
                    <a:pt x="26" y="168"/>
                  </a:lnTo>
                  <a:lnTo>
                    <a:pt x="29" y="157"/>
                  </a:lnTo>
                  <a:lnTo>
                    <a:pt x="31" y="145"/>
                  </a:lnTo>
                  <a:lnTo>
                    <a:pt x="34" y="134"/>
                  </a:lnTo>
                  <a:lnTo>
                    <a:pt x="37" y="122"/>
                  </a:lnTo>
                  <a:lnTo>
                    <a:pt x="43" y="111"/>
                  </a:lnTo>
                  <a:lnTo>
                    <a:pt x="48" y="101"/>
                  </a:lnTo>
                  <a:lnTo>
                    <a:pt x="55" y="92"/>
                  </a:lnTo>
                  <a:lnTo>
                    <a:pt x="62" y="82"/>
                  </a:lnTo>
                  <a:lnTo>
                    <a:pt x="70" y="73"/>
                  </a:lnTo>
                  <a:lnTo>
                    <a:pt x="78" y="66"/>
                  </a:lnTo>
                  <a:lnTo>
                    <a:pt x="87" y="59"/>
                  </a:lnTo>
                  <a:lnTo>
                    <a:pt x="95" y="53"/>
                  </a:lnTo>
                  <a:lnTo>
                    <a:pt x="106" y="47"/>
                  </a:lnTo>
                  <a:lnTo>
                    <a:pt x="116" y="42"/>
                  </a:lnTo>
                  <a:lnTo>
                    <a:pt x="126" y="37"/>
                  </a:lnTo>
                  <a:lnTo>
                    <a:pt x="137" y="34"/>
                  </a:lnTo>
                  <a:lnTo>
                    <a:pt x="148" y="33"/>
                  </a:lnTo>
                  <a:lnTo>
                    <a:pt x="159" y="33"/>
                  </a:lnTo>
                  <a:lnTo>
                    <a:pt x="169" y="31"/>
                  </a:lnTo>
                  <a:lnTo>
                    <a:pt x="169" y="0"/>
                  </a:lnTo>
                  <a:lnTo>
                    <a:pt x="157" y="0"/>
                  </a:lnTo>
                  <a:lnTo>
                    <a:pt x="145" y="2"/>
                  </a:lnTo>
                  <a:lnTo>
                    <a:pt x="133" y="5"/>
                  </a:lnTo>
                  <a:lnTo>
                    <a:pt x="121" y="8"/>
                  </a:lnTo>
                  <a:lnTo>
                    <a:pt x="110" y="11"/>
                  </a:lnTo>
                  <a:lnTo>
                    <a:pt x="99" y="16"/>
                  </a:lnTo>
                  <a:lnTo>
                    <a:pt x="89" y="22"/>
                  </a:lnTo>
                  <a:lnTo>
                    <a:pt x="78" y="29"/>
                  </a:lnTo>
                  <a:lnTo>
                    <a:pt x="68" y="35"/>
                  </a:lnTo>
                  <a:lnTo>
                    <a:pt x="59" y="44"/>
                  </a:lnTo>
                  <a:lnTo>
                    <a:pt x="49" y="53"/>
                  </a:lnTo>
                  <a:lnTo>
                    <a:pt x="41" y="62"/>
                  </a:lnTo>
                  <a:lnTo>
                    <a:pt x="34" y="72"/>
                  </a:lnTo>
                  <a:lnTo>
                    <a:pt x="26" y="82"/>
                  </a:lnTo>
                  <a:lnTo>
                    <a:pt x="20" y="94"/>
                  </a:lnTo>
                  <a:lnTo>
                    <a:pt x="15" y="105"/>
                  </a:lnTo>
                  <a:lnTo>
                    <a:pt x="10" y="118"/>
                  </a:lnTo>
                  <a:lnTo>
                    <a:pt x="6" y="131"/>
                  </a:lnTo>
                  <a:lnTo>
                    <a:pt x="2" y="143"/>
                  </a:lnTo>
                  <a:lnTo>
                    <a:pt x="1" y="155"/>
                  </a:lnTo>
                  <a:lnTo>
                    <a:pt x="1" y="168"/>
                  </a:lnTo>
                  <a:lnTo>
                    <a:pt x="0" y="182"/>
                  </a:lnTo>
                  <a:lnTo>
                    <a:pt x="1" y="195"/>
                  </a:lnTo>
                  <a:lnTo>
                    <a:pt x="1" y="208"/>
                  </a:lnTo>
                  <a:lnTo>
                    <a:pt x="1" y="221"/>
                  </a:lnTo>
                  <a:lnTo>
                    <a:pt x="3" y="233"/>
                  </a:lnTo>
                  <a:lnTo>
                    <a:pt x="8" y="245"/>
                  </a:lnTo>
                  <a:lnTo>
                    <a:pt x="12" y="258"/>
                  </a:lnTo>
                  <a:lnTo>
                    <a:pt x="17" y="270"/>
                  </a:lnTo>
                  <a:lnTo>
                    <a:pt x="24" y="281"/>
                  </a:lnTo>
                  <a:lnTo>
                    <a:pt x="30" y="291"/>
                  </a:lnTo>
                  <a:lnTo>
                    <a:pt x="37" y="302"/>
                  </a:lnTo>
                  <a:lnTo>
                    <a:pt x="46" y="313"/>
                  </a:lnTo>
                  <a:lnTo>
                    <a:pt x="55" y="322"/>
                  </a:lnTo>
                  <a:lnTo>
                    <a:pt x="63" y="329"/>
                  </a:lnTo>
                  <a:lnTo>
                    <a:pt x="73" y="337"/>
                  </a:lnTo>
                  <a:lnTo>
                    <a:pt x="84" y="344"/>
                  </a:lnTo>
                  <a:lnTo>
                    <a:pt x="95" y="351"/>
                  </a:lnTo>
                  <a:lnTo>
                    <a:pt x="105" y="355"/>
                  </a:lnTo>
                  <a:lnTo>
                    <a:pt x="116" y="361"/>
                  </a:lnTo>
                  <a:lnTo>
                    <a:pt x="128" y="364"/>
                  </a:lnTo>
                  <a:lnTo>
                    <a:pt x="140" y="366"/>
                  </a:lnTo>
                  <a:lnTo>
                    <a:pt x="152" y="367"/>
                  </a:lnTo>
                  <a:lnTo>
                    <a:pt x="164" y="368"/>
                  </a:lnTo>
                  <a:lnTo>
                    <a:pt x="169" y="368"/>
                  </a:lnTo>
                  <a:lnTo>
                    <a:pt x="169" y="339"/>
                  </a:lnTo>
                  <a:close/>
                </a:path>
              </a:pathLst>
            </a:custGeom>
            <a:solidFill>
              <a:srgbClr val="C0C0C0"/>
            </a:solidFill>
            <a:ln w="12700">
              <a:solidFill>
                <a:srgbClr val="000000"/>
              </a:solidFill>
              <a:round/>
              <a:headEnd/>
              <a:tailEnd/>
            </a:ln>
          </p:spPr>
          <p:txBody>
            <a:bodyPr wrap="none"/>
            <a:lstStyle/>
            <a:p>
              <a:endParaRPr lang="en-US" sz="2805"/>
            </a:p>
          </p:txBody>
        </p:sp>
        <p:sp>
          <p:nvSpPr>
            <p:cNvPr id="79896" name="Freeform 23">
              <a:extLst>
                <a:ext uri="{FF2B5EF4-FFF2-40B4-BE49-F238E27FC236}">
                  <a16:creationId xmlns:a16="http://schemas.microsoft.com/office/drawing/2014/main" id="{0F49420C-2B9A-11B3-BF92-D06A134352A1}"/>
                </a:ext>
              </a:extLst>
            </p:cNvPr>
            <p:cNvSpPr>
              <a:spLocks noChangeArrowheads="1"/>
            </p:cNvSpPr>
            <p:nvPr/>
          </p:nvSpPr>
          <p:spPr bwMode="auto">
            <a:xfrm>
              <a:off x="3011" y="2903"/>
              <a:ext cx="198" cy="98"/>
            </a:xfrm>
            <a:custGeom>
              <a:avLst/>
              <a:gdLst>
                <a:gd name="T0" fmla="*/ 19 w 198"/>
                <a:gd name="T1" fmla="*/ 40 h 98"/>
                <a:gd name="T2" fmla="*/ 19 w 198"/>
                <a:gd name="T3" fmla="*/ 35 h 98"/>
                <a:gd name="T4" fmla="*/ 20 w 198"/>
                <a:gd name="T5" fmla="*/ 32 h 98"/>
                <a:gd name="T6" fmla="*/ 23 w 198"/>
                <a:gd name="T7" fmla="*/ 29 h 98"/>
                <a:gd name="T8" fmla="*/ 27 w 198"/>
                <a:gd name="T9" fmla="*/ 26 h 98"/>
                <a:gd name="T10" fmla="*/ 30 w 198"/>
                <a:gd name="T11" fmla="*/ 22 h 98"/>
                <a:gd name="T12" fmla="*/ 33 w 198"/>
                <a:gd name="T13" fmla="*/ 20 h 98"/>
                <a:gd name="T14" fmla="*/ 164 w 198"/>
                <a:gd name="T15" fmla="*/ 20 h 98"/>
                <a:gd name="T16" fmla="*/ 166 w 198"/>
                <a:gd name="T17" fmla="*/ 22 h 98"/>
                <a:gd name="T18" fmla="*/ 170 w 198"/>
                <a:gd name="T19" fmla="*/ 24 h 98"/>
                <a:gd name="T20" fmla="*/ 173 w 198"/>
                <a:gd name="T21" fmla="*/ 26 h 98"/>
                <a:gd name="T22" fmla="*/ 175 w 198"/>
                <a:gd name="T23" fmla="*/ 30 h 98"/>
                <a:gd name="T24" fmla="*/ 179 w 198"/>
                <a:gd name="T25" fmla="*/ 33 h 98"/>
                <a:gd name="T26" fmla="*/ 179 w 198"/>
                <a:gd name="T27" fmla="*/ 40 h 98"/>
                <a:gd name="T28" fmla="*/ 179 w 198"/>
                <a:gd name="T29" fmla="*/ 84 h 98"/>
                <a:gd name="T30" fmla="*/ 198 w 198"/>
                <a:gd name="T31" fmla="*/ 98 h 98"/>
                <a:gd name="T32" fmla="*/ 198 w 198"/>
                <a:gd name="T33" fmla="*/ 40 h 98"/>
                <a:gd name="T34" fmla="*/ 197 w 198"/>
                <a:gd name="T35" fmla="*/ 32 h 98"/>
                <a:gd name="T36" fmla="*/ 196 w 198"/>
                <a:gd name="T37" fmla="*/ 26 h 98"/>
                <a:gd name="T38" fmla="*/ 194 w 198"/>
                <a:gd name="T39" fmla="*/ 20 h 98"/>
                <a:gd name="T40" fmla="*/ 190 w 198"/>
                <a:gd name="T41" fmla="*/ 16 h 98"/>
                <a:gd name="T42" fmla="*/ 186 w 198"/>
                <a:gd name="T43" fmla="*/ 11 h 98"/>
                <a:gd name="T44" fmla="*/ 182 w 198"/>
                <a:gd name="T45" fmla="*/ 7 h 98"/>
                <a:gd name="T46" fmla="*/ 177 w 198"/>
                <a:gd name="T47" fmla="*/ 3 h 98"/>
                <a:gd name="T48" fmla="*/ 172 w 198"/>
                <a:gd name="T49" fmla="*/ 3 h 98"/>
                <a:gd name="T50" fmla="*/ 166 w 198"/>
                <a:gd name="T51" fmla="*/ 0 h 98"/>
                <a:gd name="T52" fmla="*/ 164 w 198"/>
                <a:gd name="T53" fmla="*/ 0 h 98"/>
                <a:gd name="T54" fmla="*/ 33 w 198"/>
                <a:gd name="T55" fmla="*/ 0 h 98"/>
                <a:gd name="T56" fmla="*/ 28 w 198"/>
                <a:gd name="T57" fmla="*/ 1 h 98"/>
                <a:gd name="T58" fmla="*/ 23 w 198"/>
                <a:gd name="T59" fmla="*/ 3 h 98"/>
                <a:gd name="T60" fmla="*/ 19 w 198"/>
                <a:gd name="T61" fmla="*/ 5 h 98"/>
                <a:gd name="T62" fmla="*/ 13 w 198"/>
                <a:gd name="T63" fmla="*/ 8 h 98"/>
                <a:gd name="T64" fmla="*/ 9 w 198"/>
                <a:gd name="T65" fmla="*/ 13 h 98"/>
                <a:gd name="T66" fmla="*/ 6 w 198"/>
                <a:gd name="T67" fmla="*/ 18 h 98"/>
                <a:gd name="T68" fmla="*/ 3 w 198"/>
                <a:gd name="T69" fmla="*/ 24 h 98"/>
                <a:gd name="T70" fmla="*/ 0 w 198"/>
                <a:gd name="T71" fmla="*/ 30 h 98"/>
                <a:gd name="T72" fmla="*/ 0 w 198"/>
                <a:gd name="T73" fmla="*/ 35 h 98"/>
                <a:gd name="T74" fmla="*/ 0 w 198"/>
                <a:gd name="T75" fmla="*/ 40 h 98"/>
                <a:gd name="T76" fmla="*/ 0 w 198"/>
                <a:gd name="T77" fmla="*/ 98 h 98"/>
                <a:gd name="T78" fmla="*/ 19 w 198"/>
                <a:gd name="T79" fmla="*/ 84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8"/>
                <a:gd name="T121" fmla="*/ 0 h 98"/>
                <a:gd name="T122" fmla="*/ 198 w 198"/>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8" h="98">
                  <a:moveTo>
                    <a:pt x="19" y="40"/>
                  </a:moveTo>
                  <a:lnTo>
                    <a:pt x="19" y="35"/>
                  </a:lnTo>
                  <a:lnTo>
                    <a:pt x="20" y="32"/>
                  </a:lnTo>
                  <a:lnTo>
                    <a:pt x="23" y="29"/>
                  </a:lnTo>
                  <a:lnTo>
                    <a:pt x="27" y="26"/>
                  </a:lnTo>
                  <a:lnTo>
                    <a:pt x="30" y="22"/>
                  </a:lnTo>
                  <a:lnTo>
                    <a:pt x="33" y="20"/>
                  </a:lnTo>
                  <a:lnTo>
                    <a:pt x="164" y="20"/>
                  </a:lnTo>
                  <a:lnTo>
                    <a:pt x="166" y="22"/>
                  </a:lnTo>
                  <a:lnTo>
                    <a:pt x="170" y="24"/>
                  </a:lnTo>
                  <a:lnTo>
                    <a:pt x="173" y="26"/>
                  </a:lnTo>
                  <a:lnTo>
                    <a:pt x="175" y="30"/>
                  </a:lnTo>
                  <a:lnTo>
                    <a:pt x="179" y="33"/>
                  </a:lnTo>
                  <a:lnTo>
                    <a:pt x="179" y="40"/>
                  </a:lnTo>
                  <a:lnTo>
                    <a:pt x="179" y="84"/>
                  </a:lnTo>
                  <a:lnTo>
                    <a:pt x="198" y="98"/>
                  </a:lnTo>
                  <a:lnTo>
                    <a:pt x="198" y="40"/>
                  </a:lnTo>
                  <a:lnTo>
                    <a:pt x="197" y="32"/>
                  </a:lnTo>
                  <a:lnTo>
                    <a:pt x="196" y="26"/>
                  </a:lnTo>
                  <a:lnTo>
                    <a:pt x="194" y="20"/>
                  </a:lnTo>
                  <a:lnTo>
                    <a:pt x="190" y="16"/>
                  </a:lnTo>
                  <a:lnTo>
                    <a:pt x="186" y="11"/>
                  </a:lnTo>
                  <a:lnTo>
                    <a:pt x="182" y="7"/>
                  </a:lnTo>
                  <a:lnTo>
                    <a:pt x="177" y="3"/>
                  </a:lnTo>
                  <a:lnTo>
                    <a:pt x="172" y="3"/>
                  </a:lnTo>
                  <a:lnTo>
                    <a:pt x="166" y="0"/>
                  </a:lnTo>
                  <a:lnTo>
                    <a:pt x="164" y="0"/>
                  </a:lnTo>
                  <a:lnTo>
                    <a:pt x="33" y="0"/>
                  </a:lnTo>
                  <a:lnTo>
                    <a:pt x="28" y="1"/>
                  </a:lnTo>
                  <a:lnTo>
                    <a:pt x="23" y="3"/>
                  </a:lnTo>
                  <a:lnTo>
                    <a:pt x="19" y="5"/>
                  </a:lnTo>
                  <a:lnTo>
                    <a:pt x="13" y="8"/>
                  </a:lnTo>
                  <a:lnTo>
                    <a:pt x="9" y="13"/>
                  </a:lnTo>
                  <a:lnTo>
                    <a:pt x="6" y="18"/>
                  </a:lnTo>
                  <a:lnTo>
                    <a:pt x="3" y="24"/>
                  </a:lnTo>
                  <a:lnTo>
                    <a:pt x="0" y="30"/>
                  </a:lnTo>
                  <a:lnTo>
                    <a:pt x="0" y="35"/>
                  </a:lnTo>
                  <a:lnTo>
                    <a:pt x="0" y="40"/>
                  </a:lnTo>
                  <a:lnTo>
                    <a:pt x="0" y="98"/>
                  </a:lnTo>
                  <a:lnTo>
                    <a:pt x="19" y="84"/>
                  </a:lnTo>
                  <a:close/>
                </a:path>
              </a:pathLst>
            </a:custGeom>
            <a:solidFill>
              <a:srgbClr val="C0C0C0"/>
            </a:solidFill>
            <a:ln w="12700">
              <a:solidFill>
                <a:srgbClr val="000000"/>
              </a:solidFill>
              <a:round/>
              <a:headEnd/>
              <a:tailEnd/>
            </a:ln>
          </p:spPr>
          <p:txBody>
            <a:bodyPr wrap="none"/>
            <a:lstStyle/>
            <a:p>
              <a:endParaRPr lang="en-US" sz="2805"/>
            </a:p>
          </p:txBody>
        </p:sp>
        <p:sp>
          <p:nvSpPr>
            <p:cNvPr id="79897" name="Freeform 24">
              <a:extLst>
                <a:ext uri="{FF2B5EF4-FFF2-40B4-BE49-F238E27FC236}">
                  <a16:creationId xmlns:a16="http://schemas.microsoft.com/office/drawing/2014/main" id="{71835194-77BD-5180-6383-D9E2EC631ECC}"/>
                </a:ext>
              </a:extLst>
            </p:cNvPr>
            <p:cNvSpPr>
              <a:spLocks noChangeArrowheads="1"/>
            </p:cNvSpPr>
            <p:nvPr/>
          </p:nvSpPr>
          <p:spPr bwMode="auto">
            <a:xfrm>
              <a:off x="1136" y="1825"/>
              <a:ext cx="534" cy="412"/>
            </a:xfrm>
            <a:custGeom>
              <a:avLst/>
              <a:gdLst>
                <a:gd name="T0" fmla="*/ 258 w 534"/>
                <a:gd name="T1" fmla="*/ 96 h 412"/>
                <a:gd name="T2" fmla="*/ 276 w 534"/>
                <a:gd name="T3" fmla="*/ 21 h 412"/>
                <a:gd name="T4" fmla="*/ 305 w 534"/>
                <a:gd name="T5" fmla="*/ 90 h 412"/>
                <a:gd name="T6" fmla="*/ 351 w 534"/>
                <a:gd name="T7" fmla="*/ 3 h 412"/>
                <a:gd name="T8" fmla="*/ 355 w 534"/>
                <a:gd name="T9" fmla="*/ 92 h 412"/>
                <a:gd name="T10" fmla="*/ 426 w 534"/>
                <a:gd name="T11" fmla="*/ 49 h 412"/>
                <a:gd name="T12" fmla="*/ 399 w 534"/>
                <a:gd name="T13" fmla="*/ 116 h 412"/>
                <a:gd name="T14" fmla="*/ 510 w 534"/>
                <a:gd name="T15" fmla="*/ 115 h 412"/>
                <a:gd name="T16" fmla="*/ 428 w 534"/>
                <a:gd name="T17" fmla="*/ 172 h 412"/>
                <a:gd name="T18" fmla="*/ 534 w 534"/>
                <a:gd name="T19" fmla="*/ 211 h 412"/>
                <a:gd name="T20" fmla="*/ 418 w 534"/>
                <a:gd name="T21" fmla="*/ 222 h 412"/>
                <a:gd name="T22" fmla="*/ 472 w 534"/>
                <a:gd name="T23" fmla="*/ 267 h 412"/>
                <a:gd name="T24" fmla="*/ 392 w 534"/>
                <a:gd name="T25" fmla="*/ 261 h 412"/>
                <a:gd name="T26" fmla="*/ 428 w 534"/>
                <a:gd name="T27" fmla="*/ 338 h 412"/>
                <a:gd name="T28" fmla="*/ 357 w 534"/>
                <a:gd name="T29" fmla="*/ 311 h 412"/>
                <a:gd name="T30" fmla="*/ 371 w 534"/>
                <a:gd name="T31" fmla="*/ 410 h 412"/>
                <a:gd name="T32" fmla="*/ 309 w 534"/>
                <a:gd name="T33" fmla="*/ 347 h 412"/>
                <a:gd name="T34" fmla="*/ 273 w 534"/>
                <a:gd name="T35" fmla="*/ 412 h 412"/>
                <a:gd name="T36" fmla="*/ 256 w 534"/>
                <a:gd name="T37" fmla="*/ 338 h 412"/>
                <a:gd name="T38" fmla="*/ 179 w 534"/>
                <a:gd name="T39" fmla="*/ 408 h 412"/>
                <a:gd name="T40" fmla="*/ 191 w 534"/>
                <a:gd name="T41" fmla="*/ 321 h 412"/>
                <a:gd name="T42" fmla="*/ 66 w 534"/>
                <a:gd name="T43" fmla="*/ 380 h 412"/>
                <a:gd name="T44" fmla="*/ 115 w 534"/>
                <a:gd name="T45" fmla="*/ 285 h 412"/>
                <a:gd name="T46" fmla="*/ 14 w 534"/>
                <a:gd name="T47" fmla="*/ 276 h 412"/>
                <a:gd name="T48" fmla="*/ 85 w 534"/>
                <a:gd name="T49" fmla="*/ 231 h 412"/>
                <a:gd name="T50" fmla="*/ 0 w 534"/>
                <a:gd name="T51" fmla="*/ 190 h 412"/>
                <a:gd name="T52" fmla="*/ 119 w 534"/>
                <a:gd name="T53" fmla="*/ 189 h 412"/>
                <a:gd name="T54" fmla="*/ 51 w 534"/>
                <a:gd name="T55" fmla="*/ 83 h 412"/>
                <a:gd name="T56" fmla="*/ 154 w 534"/>
                <a:gd name="T57" fmla="*/ 148 h 412"/>
                <a:gd name="T58" fmla="*/ 143 w 534"/>
                <a:gd name="T59" fmla="*/ 75 h 412"/>
                <a:gd name="T60" fmla="*/ 211 w 534"/>
                <a:gd name="T61" fmla="*/ 125 h 412"/>
                <a:gd name="T62" fmla="*/ 187 w 534"/>
                <a:gd name="T63" fmla="*/ 0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412"/>
                <a:gd name="T98" fmla="*/ 534 w 534"/>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412">
                  <a:moveTo>
                    <a:pt x="258" y="96"/>
                  </a:moveTo>
                  <a:lnTo>
                    <a:pt x="276" y="21"/>
                  </a:lnTo>
                  <a:lnTo>
                    <a:pt x="305" y="90"/>
                  </a:lnTo>
                  <a:lnTo>
                    <a:pt x="351" y="3"/>
                  </a:lnTo>
                  <a:lnTo>
                    <a:pt x="355" y="92"/>
                  </a:lnTo>
                  <a:lnTo>
                    <a:pt x="426" y="49"/>
                  </a:lnTo>
                  <a:lnTo>
                    <a:pt x="399" y="116"/>
                  </a:lnTo>
                  <a:lnTo>
                    <a:pt x="510" y="115"/>
                  </a:lnTo>
                  <a:lnTo>
                    <a:pt x="428" y="172"/>
                  </a:lnTo>
                  <a:lnTo>
                    <a:pt x="534" y="211"/>
                  </a:lnTo>
                  <a:lnTo>
                    <a:pt x="418" y="222"/>
                  </a:lnTo>
                  <a:lnTo>
                    <a:pt x="472" y="267"/>
                  </a:lnTo>
                  <a:lnTo>
                    <a:pt x="392" y="261"/>
                  </a:lnTo>
                  <a:lnTo>
                    <a:pt x="428" y="338"/>
                  </a:lnTo>
                  <a:lnTo>
                    <a:pt x="357" y="311"/>
                  </a:lnTo>
                  <a:lnTo>
                    <a:pt x="371" y="410"/>
                  </a:lnTo>
                  <a:lnTo>
                    <a:pt x="309" y="347"/>
                  </a:lnTo>
                  <a:lnTo>
                    <a:pt x="273" y="412"/>
                  </a:lnTo>
                  <a:lnTo>
                    <a:pt x="256" y="338"/>
                  </a:lnTo>
                  <a:lnTo>
                    <a:pt x="179" y="408"/>
                  </a:lnTo>
                  <a:lnTo>
                    <a:pt x="191" y="321"/>
                  </a:lnTo>
                  <a:lnTo>
                    <a:pt x="66" y="380"/>
                  </a:lnTo>
                  <a:lnTo>
                    <a:pt x="115" y="285"/>
                  </a:lnTo>
                  <a:lnTo>
                    <a:pt x="14" y="276"/>
                  </a:lnTo>
                  <a:lnTo>
                    <a:pt x="85" y="231"/>
                  </a:lnTo>
                  <a:lnTo>
                    <a:pt x="0" y="190"/>
                  </a:lnTo>
                  <a:lnTo>
                    <a:pt x="119" y="189"/>
                  </a:lnTo>
                  <a:lnTo>
                    <a:pt x="51" y="83"/>
                  </a:lnTo>
                  <a:lnTo>
                    <a:pt x="154" y="148"/>
                  </a:lnTo>
                  <a:lnTo>
                    <a:pt x="143" y="75"/>
                  </a:lnTo>
                  <a:lnTo>
                    <a:pt x="211" y="125"/>
                  </a:lnTo>
                  <a:lnTo>
                    <a:pt x="187" y="0"/>
                  </a:lnTo>
                  <a:close/>
                </a:path>
              </a:pathLst>
            </a:custGeom>
            <a:gradFill rotWithShape="0">
              <a:gsLst>
                <a:gs pos="0">
                  <a:srgbClr val="0000FF"/>
                </a:gs>
                <a:gs pos="100000">
                  <a:srgbClr val="FFFFFF"/>
                </a:gs>
              </a:gsLst>
              <a:path path="rect">
                <a:fillToRect l="50000" t="50000" r="50000" b="50000"/>
              </a:path>
            </a:gradFill>
            <a:ln w="12700">
              <a:solidFill>
                <a:srgbClr val="FFFFFF"/>
              </a:solidFill>
              <a:round/>
              <a:headEnd/>
              <a:tailEnd/>
            </a:ln>
          </p:spPr>
          <p:txBody>
            <a:bodyPr wrap="none"/>
            <a:lstStyle/>
            <a:p>
              <a:endParaRPr lang="en-US" sz="2805"/>
            </a:p>
          </p:txBody>
        </p:sp>
        <p:sp>
          <p:nvSpPr>
            <p:cNvPr id="79898" name="Freeform 25">
              <a:extLst>
                <a:ext uri="{FF2B5EF4-FFF2-40B4-BE49-F238E27FC236}">
                  <a16:creationId xmlns:a16="http://schemas.microsoft.com/office/drawing/2014/main" id="{68B47E89-129D-8D05-E5BC-423AE7CAB45E}"/>
                </a:ext>
              </a:extLst>
            </p:cNvPr>
            <p:cNvSpPr>
              <a:spLocks noChangeArrowheads="1"/>
            </p:cNvSpPr>
            <p:nvPr/>
          </p:nvSpPr>
          <p:spPr bwMode="auto">
            <a:xfrm>
              <a:off x="1290" y="1983"/>
              <a:ext cx="30" cy="20"/>
            </a:xfrm>
            <a:custGeom>
              <a:avLst/>
              <a:gdLst>
                <a:gd name="T0" fmla="*/ 0 w 30"/>
                <a:gd name="T1" fmla="*/ 29 h 19"/>
                <a:gd name="T2" fmla="*/ 30 w 30"/>
                <a:gd name="T3" fmla="*/ 0 h 19"/>
                <a:gd name="T4" fmla="*/ 15 w 30"/>
                <a:gd name="T5" fmla="*/ 4 h 19"/>
                <a:gd name="T6" fmla="*/ 0 60000 65536"/>
                <a:gd name="T7" fmla="*/ 0 60000 65536"/>
                <a:gd name="T8" fmla="*/ 0 60000 65536"/>
                <a:gd name="T9" fmla="*/ 0 w 30"/>
                <a:gd name="T10" fmla="*/ 0 h 19"/>
                <a:gd name="T11" fmla="*/ 30 w 30"/>
                <a:gd name="T12" fmla="*/ 19 h 19"/>
              </a:gdLst>
              <a:ahLst/>
              <a:cxnLst>
                <a:cxn ang="T6">
                  <a:pos x="T0" y="T1"/>
                </a:cxn>
                <a:cxn ang="T7">
                  <a:pos x="T2" y="T3"/>
                </a:cxn>
                <a:cxn ang="T8">
                  <a:pos x="T4" y="T5"/>
                </a:cxn>
              </a:cxnLst>
              <a:rect l="T9" t="T10" r="T11" b="T12"/>
              <a:pathLst>
                <a:path w="30" h="19">
                  <a:moveTo>
                    <a:pt x="0" y="19"/>
                  </a:moveTo>
                  <a:lnTo>
                    <a:pt x="30" y="0"/>
                  </a:lnTo>
                  <a:lnTo>
                    <a:pt x="15" y="4"/>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899" name="Freeform 26">
              <a:extLst>
                <a:ext uri="{FF2B5EF4-FFF2-40B4-BE49-F238E27FC236}">
                  <a16:creationId xmlns:a16="http://schemas.microsoft.com/office/drawing/2014/main" id="{7CF98B4F-3031-6904-792A-837162062AEA}"/>
                </a:ext>
              </a:extLst>
            </p:cNvPr>
            <p:cNvSpPr>
              <a:spLocks noChangeArrowheads="1"/>
            </p:cNvSpPr>
            <p:nvPr/>
          </p:nvSpPr>
          <p:spPr bwMode="auto">
            <a:xfrm>
              <a:off x="1262" y="2003"/>
              <a:ext cx="49" cy="48"/>
            </a:xfrm>
            <a:custGeom>
              <a:avLst/>
              <a:gdLst>
                <a:gd name="T0" fmla="*/ 49 w 49"/>
                <a:gd name="T1" fmla="*/ 35 h 48"/>
                <a:gd name="T2" fmla="*/ 28 w 49"/>
                <a:gd name="T3" fmla="*/ 0 h 48"/>
                <a:gd name="T4" fmla="*/ 0 w 49"/>
                <a:gd name="T5" fmla="*/ 48 h 48"/>
                <a:gd name="T6" fmla="*/ 0 60000 65536"/>
                <a:gd name="T7" fmla="*/ 0 60000 65536"/>
                <a:gd name="T8" fmla="*/ 0 60000 65536"/>
                <a:gd name="T9" fmla="*/ 0 w 49"/>
                <a:gd name="T10" fmla="*/ 0 h 48"/>
                <a:gd name="T11" fmla="*/ 49 w 49"/>
                <a:gd name="T12" fmla="*/ 48 h 48"/>
              </a:gdLst>
              <a:ahLst/>
              <a:cxnLst>
                <a:cxn ang="T6">
                  <a:pos x="T0" y="T1"/>
                </a:cxn>
                <a:cxn ang="T7">
                  <a:pos x="T2" y="T3"/>
                </a:cxn>
                <a:cxn ang="T8">
                  <a:pos x="T4" y="T5"/>
                </a:cxn>
              </a:cxnLst>
              <a:rect l="T9" t="T10" r="T11" b="T12"/>
              <a:pathLst>
                <a:path w="49" h="48">
                  <a:moveTo>
                    <a:pt x="49" y="35"/>
                  </a:moveTo>
                  <a:lnTo>
                    <a:pt x="28" y="0"/>
                  </a:lnTo>
                  <a:lnTo>
                    <a:pt x="0" y="48"/>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0" name="Freeform 27">
              <a:extLst>
                <a:ext uri="{FF2B5EF4-FFF2-40B4-BE49-F238E27FC236}">
                  <a16:creationId xmlns:a16="http://schemas.microsoft.com/office/drawing/2014/main" id="{0590D3B8-4E9A-F0CF-0B58-353C852ECAC0}"/>
                </a:ext>
              </a:extLst>
            </p:cNvPr>
            <p:cNvSpPr>
              <a:spLocks noChangeArrowheads="1"/>
            </p:cNvSpPr>
            <p:nvPr/>
          </p:nvSpPr>
          <p:spPr bwMode="auto">
            <a:xfrm>
              <a:off x="1235" y="2003"/>
              <a:ext cx="55" cy="55"/>
            </a:xfrm>
            <a:custGeom>
              <a:avLst/>
              <a:gdLst>
                <a:gd name="T0" fmla="*/ 0 w 55"/>
                <a:gd name="T1" fmla="*/ 55 h 55"/>
                <a:gd name="T2" fmla="*/ 27 w 55"/>
                <a:gd name="T3" fmla="*/ 48 h 55"/>
                <a:gd name="T4" fmla="*/ 55 w 55"/>
                <a:gd name="T5" fmla="*/ 0 h 55"/>
                <a:gd name="T6" fmla="*/ 0 60000 65536"/>
                <a:gd name="T7" fmla="*/ 0 60000 65536"/>
                <a:gd name="T8" fmla="*/ 0 60000 65536"/>
                <a:gd name="T9" fmla="*/ 0 w 55"/>
                <a:gd name="T10" fmla="*/ 0 h 55"/>
                <a:gd name="T11" fmla="*/ 55 w 55"/>
                <a:gd name="T12" fmla="*/ 55 h 55"/>
              </a:gdLst>
              <a:ahLst/>
              <a:cxnLst>
                <a:cxn ang="T6">
                  <a:pos x="T0" y="T1"/>
                </a:cxn>
                <a:cxn ang="T7">
                  <a:pos x="T2" y="T3"/>
                </a:cxn>
                <a:cxn ang="T8">
                  <a:pos x="T4" y="T5"/>
                </a:cxn>
              </a:cxnLst>
              <a:rect l="T9" t="T10" r="T11" b="T12"/>
              <a:pathLst>
                <a:path w="55" h="55">
                  <a:moveTo>
                    <a:pt x="0" y="55"/>
                  </a:moveTo>
                  <a:lnTo>
                    <a:pt x="27" y="48"/>
                  </a:lnTo>
                  <a:lnTo>
                    <a:pt x="55"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1" name="Freeform 28">
              <a:extLst>
                <a:ext uri="{FF2B5EF4-FFF2-40B4-BE49-F238E27FC236}">
                  <a16:creationId xmlns:a16="http://schemas.microsoft.com/office/drawing/2014/main" id="{D338C719-346F-311D-4CE1-7DBC61D0828A}"/>
                </a:ext>
              </a:extLst>
            </p:cNvPr>
            <p:cNvSpPr>
              <a:spLocks noChangeArrowheads="1"/>
            </p:cNvSpPr>
            <p:nvPr/>
          </p:nvSpPr>
          <p:spPr bwMode="auto">
            <a:xfrm>
              <a:off x="1290" y="1983"/>
              <a:ext cx="64" cy="56"/>
            </a:xfrm>
            <a:custGeom>
              <a:avLst/>
              <a:gdLst>
                <a:gd name="T0" fmla="*/ 64 w 64"/>
                <a:gd name="T1" fmla="*/ 12 h 54"/>
                <a:gd name="T2" fmla="*/ 21 w 64"/>
                <a:gd name="T3" fmla="*/ 77 h 54"/>
                <a:gd name="T4" fmla="*/ 0 w 64"/>
                <a:gd name="T5" fmla="*/ 29 h 54"/>
                <a:gd name="T6" fmla="*/ 30 w 64"/>
                <a:gd name="T7" fmla="*/ 0 h 54"/>
                <a:gd name="T8" fmla="*/ 0 60000 65536"/>
                <a:gd name="T9" fmla="*/ 0 60000 65536"/>
                <a:gd name="T10" fmla="*/ 0 60000 65536"/>
                <a:gd name="T11" fmla="*/ 0 60000 65536"/>
                <a:gd name="T12" fmla="*/ 0 w 64"/>
                <a:gd name="T13" fmla="*/ 0 h 54"/>
                <a:gd name="T14" fmla="*/ 64 w 64"/>
                <a:gd name="T15" fmla="*/ 54 h 54"/>
              </a:gdLst>
              <a:ahLst/>
              <a:cxnLst>
                <a:cxn ang="T8">
                  <a:pos x="T0" y="T1"/>
                </a:cxn>
                <a:cxn ang="T9">
                  <a:pos x="T2" y="T3"/>
                </a:cxn>
                <a:cxn ang="T10">
                  <a:pos x="T4" y="T5"/>
                </a:cxn>
                <a:cxn ang="T11">
                  <a:pos x="T6" y="T7"/>
                </a:cxn>
              </a:cxnLst>
              <a:rect l="T12" t="T13" r="T14" b="T15"/>
              <a:pathLst>
                <a:path w="64" h="54">
                  <a:moveTo>
                    <a:pt x="64" y="12"/>
                  </a:moveTo>
                  <a:lnTo>
                    <a:pt x="21" y="54"/>
                  </a:lnTo>
                  <a:lnTo>
                    <a:pt x="0" y="19"/>
                  </a:lnTo>
                  <a:lnTo>
                    <a:pt x="30"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2" name="Freeform 29">
              <a:extLst>
                <a:ext uri="{FF2B5EF4-FFF2-40B4-BE49-F238E27FC236}">
                  <a16:creationId xmlns:a16="http://schemas.microsoft.com/office/drawing/2014/main" id="{79972EB0-A911-5BF9-EFD5-EB6A68E2E0AE}"/>
                </a:ext>
              </a:extLst>
            </p:cNvPr>
            <p:cNvSpPr>
              <a:spLocks noChangeArrowheads="1"/>
            </p:cNvSpPr>
            <p:nvPr/>
          </p:nvSpPr>
          <p:spPr bwMode="auto">
            <a:xfrm>
              <a:off x="1320" y="1966"/>
              <a:ext cx="68" cy="30"/>
            </a:xfrm>
            <a:custGeom>
              <a:avLst/>
              <a:gdLst>
                <a:gd name="T0" fmla="*/ 68 w 68"/>
                <a:gd name="T1" fmla="*/ 0 h 30"/>
                <a:gd name="T2" fmla="*/ 34 w 68"/>
                <a:gd name="T3" fmla="*/ 30 h 30"/>
                <a:gd name="T4" fmla="*/ 0 w 68"/>
                <a:gd name="T5" fmla="*/ 18 h 30"/>
                <a:gd name="T6" fmla="*/ 0 60000 65536"/>
                <a:gd name="T7" fmla="*/ 0 60000 65536"/>
                <a:gd name="T8" fmla="*/ 0 60000 65536"/>
                <a:gd name="T9" fmla="*/ 0 w 68"/>
                <a:gd name="T10" fmla="*/ 0 h 30"/>
                <a:gd name="T11" fmla="*/ 68 w 68"/>
                <a:gd name="T12" fmla="*/ 30 h 30"/>
              </a:gdLst>
              <a:ahLst/>
              <a:cxnLst>
                <a:cxn ang="T6">
                  <a:pos x="T0" y="T1"/>
                </a:cxn>
                <a:cxn ang="T7">
                  <a:pos x="T2" y="T3"/>
                </a:cxn>
                <a:cxn ang="T8">
                  <a:pos x="T4" y="T5"/>
                </a:cxn>
              </a:cxnLst>
              <a:rect l="T9" t="T10" r="T11" b="T12"/>
              <a:pathLst>
                <a:path w="68" h="30">
                  <a:moveTo>
                    <a:pt x="68" y="0"/>
                  </a:moveTo>
                  <a:lnTo>
                    <a:pt x="34" y="30"/>
                  </a:lnTo>
                  <a:lnTo>
                    <a:pt x="0" y="18"/>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3" name="Freeform 30">
              <a:extLst>
                <a:ext uri="{FF2B5EF4-FFF2-40B4-BE49-F238E27FC236}">
                  <a16:creationId xmlns:a16="http://schemas.microsoft.com/office/drawing/2014/main" id="{ED21A11E-3630-D7CF-F307-9A3E0F713F0B}"/>
                </a:ext>
              </a:extLst>
            </p:cNvPr>
            <p:cNvSpPr>
              <a:spLocks noChangeArrowheads="1"/>
            </p:cNvSpPr>
            <p:nvPr/>
          </p:nvSpPr>
          <p:spPr bwMode="auto">
            <a:xfrm>
              <a:off x="1311" y="1996"/>
              <a:ext cx="47" cy="43"/>
            </a:xfrm>
            <a:custGeom>
              <a:avLst/>
              <a:gdLst>
                <a:gd name="T0" fmla="*/ 43 w 47"/>
                <a:gd name="T1" fmla="*/ 0 h 42"/>
                <a:gd name="T2" fmla="*/ 47 w 47"/>
                <a:gd name="T3" fmla="*/ 39 h 42"/>
                <a:gd name="T4" fmla="*/ 0 w 47"/>
                <a:gd name="T5" fmla="*/ 52 h 42"/>
                <a:gd name="T6" fmla="*/ 0 60000 65536"/>
                <a:gd name="T7" fmla="*/ 0 60000 65536"/>
                <a:gd name="T8" fmla="*/ 0 60000 65536"/>
                <a:gd name="T9" fmla="*/ 0 w 47"/>
                <a:gd name="T10" fmla="*/ 0 h 42"/>
                <a:gd name="T11" fmla="*/ 47 w 47"/>
                <a:gd name="T12" fmla="*/ 42 h 42"/>
              </a:gdLst>
              <a:ahLst/>
              <a:cxnLst>
                <a:cxn ang="T6">
                  <a:pos x="T0" y="T1"/>
                </a:cxn>
                <a:cxn ang="T7">
                  <a:pos x="T2" y="T3"/>
                </a:cxn>
                <a:cxn ang="T8">
                  <a:pos x="T4" y="T5"/>
                </a:cxn>
              </a:cxnLst>
              <a:rect l="T9" t="T10" r="T11" b="T12"/>
              <a:pathLst>
                <a:path w="47" h="42">
                  <a:moveTo>
                    <a:pt x="43" y="0"/>
                  </a:moveTo>
                  <a:lnTo>
                    <a:pt x="47" y="29"/>
                  </a:lnTo>
                  <a:lnTo>
                    <a:pt x="0" y="42"/>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4" name="Freeform 31">
              <a:extLst>
                <a:ext uri="{FF2B5EF4-FFF2-40B4-BE49-F238E27FC236}">
                  <a16:creationId xmlns:a16="http://schemas.microsoft.com/office/drawing/2014/main" id="{FA1CBBBF-83AD-5C18-D65E-A12B10507DF1}"/>
                </a:ext>
              </a:extLst>
            </p:cNvPr>
            <p:cNvSpPr>
              <a:spLocks noChangeArrowheads="1"/>
            </p:cNvSpPr>
            <p:nvPr/>
          </p:nvSpPr>
          <p:spPr bwMode="auto">
            <a:xfrm>
              <a:off x="1354" y="1966"/>
              <a:ext cx="78" cy="48"/>
            </a:xfrm>
            <a:custGeom>
              <a:avLst/>
              <a:gdLst>
                <a:gd name="T0" fmla="*/ 78 w 78"/>
                <a:gd name="T1" fmla="*/ 10 h 48"/>
                <a:gd name="T2" fmla="*/ 46 w 78"/>
                <a:gd name="T3" fmla="*/ 48 h 48"/>
                <a:gd name="T4" fmla="*/ 0 w 78"/>
                <a:gd name="T5" fmla="*/ 30 h 48"/>
                <a:gd name="T6" fmla="*/ 34 w 78"/>
                <a:gd name="T7" fmla="*/ 0 h 48"/>
                <a:gd name="T8" fmla="*/ 0 60000 65536"/>
                <a:gd name="T9" fmla="*/ 0 60000 65536"/>
                <a:gd name="T10" fmla="*/ 0 60000 65536"/>
                <a:gd name="T11" fmla="*/ 0 60000 65536"/>
                <a:gd name="T12" fmla="*/ 0 w 78"/>
                <a:gd name="T13" fmla="*/ 0 h 48"/>
                <a:gd name="T14" fmla="*/ 78 w 78"/>
                <a:gd name="T15" fmla="*/ 48 h 48"/>
              </a:gdLst>
              <a:ahLst/>
              <a:cxnLst>
                <a:cxn ang="T8">
                  <a:pos x="T0" y="T1"/>
                </a:cxn>
                <a:cxn ang="T9">
                  <a:pos x="T2" y="T3"/>
                </a:cxn>
                <a:cxn ang="T10">
                  <a:pos x="T4" y="T5"/>
                </a:cxn>
                <a:cxn ang="T11">
                  <a:pos x="T6" y="T7"/>
                </a:cxn>
              </a:cxnLst>
              <a:rect l="T12" t="T13" r="T14" b="T15"/>
              <a:pathLst>
                <a:path w="78" h="48">
                  <a:moveTo>
                    <a:pt x="78" y="10"/>
                  </a:moveTo>
                  <a:lnTo>
                    <a:pt x="46" y="48"/>
                  </a:lnTo>
                  <a:lnTo>
                    <a:pt x="0" y="30"/>
                  </a:lnTo>
                  <a:lnTo>
                    <a:pt x="34"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5" name="Freeform 32">
              <a:extLst>
                <a:ext uri="{FF2B5EF4-FFF2-40B4-BE49-F238E27FC236}">
                  <a16:creationId xmlns:a16="http://schemas.microsoft.com/office/drawing/2014/main" id="{12A5B13C-0347-CCAC-1372-A62187343B4B}"/>
                </a:ext>
              </a:extLst>
            </p:cNvPr>
            <p:cNvSpPr>
              <a:spLocks noChangeArrowheads="1"/>
            </p:cNvSpPr>
            <p:nvPr/>
          </p:nvSpPr>
          <p:spPr bwMode="auto">
            <a:xfrm>
              <a:off x="1354" y="1996"/>
              <a:ext cx="46" cy="29"/>
            </a:xfrm>
            <a:custGeom>
              <a:avLst/>
              <a:gdLst>
                <a:gd name="T0" fmla="*/ 46 w 46"/>
                <a:gd name="T1" fmla="*/ 18 h 29"/>
                <a:gd name="T2" fmla="*/ 4 w 46"/>
                <a:gd name="T3" fmla="*/ 29 h 29"/>
                <a:gd name="T4" fmla="*/ 0 w 46"/>
                <a:gd name="T5" fmla="*/ 0 h 29"/>
                <a:gd name="T6" fmla="*/ 0 60000 65536"/>
                <a:gd name="T7" fmla="*/ 0 60000 65536"/>
                <a:gd name="T8" fmla="*/ 0 60000 65536"/>
                <a:gd name="T9" fmla="*/ 0 w 46"/>
                <a:gd name="T10" fmla="*/ 0 h 29"/>
                <a:gd name="T11" fmla="*/ 46 w 46"/>
                <a:gd name="T12" fmla="*/ 29 h 29"/>
              </a:gdLst>
              <a:ahLst/>
              <a:cxnLst>
                <a:cxn ang="T6">
                  <a:pos x="T0" y="T1"/>
                </a:cxn>
                <a:cxn ang="T7">
                  <a:pos x="T2" y="T3"/>
                </a:cxn>
                <a:cxn ang="T8">
                  <a:pos x="T4" y="T5"/>
                </a:cxn>
              </a:cxnLst>
              <a:rect l="T9" t="T10" r="T11" b="T12"/>
              <a:pathLst>
                <a:path w="46" h="29">
                  <a:moveTo>
                    <a:pt x="46" y="18"/>
                  </a:moveTo>
                  <a:lnTo>
                    <a:pt x="4" y="29"/>
                  </a:lnTo>
                  <a:lnTo>
                    <a:pt x="0"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6" name="Freeform 33">
              <a:extLst>
                <a:ext uri="{FF2B5EF4-FFF2-40B4-BE49-F238E27FC236}">
                  <a16:creationId xmlns:a16="http://schemas.microsoft.com/office/drawing/2014/main" id="{A41C72D0-148A-7914-E694-B15FF8867718}"/>
                </a:ext>
              </a:extLst>
            </p:cNvPr>
            <p:cNvSpPr>
              <a:spLocks noChangeArrowheads="1"/>
            </p:cNvSpPr>
            <p:nvPr/>
          </p:nvSpPr>
          <p:spPr bwMode="auto">
            <a:xfrm>
              <a:off x="1388" y="1948"/>
              <a:ext cx="67" cy="28"/>
            </a:xfrm>
            <a:custGeom>
              <a:avLst/>
              <a:gdLst>
                <a:gd name="T0" fmla="*/ 44 w 67"/>
                <a:gd name="T1" fmla="*/ 28 h 28"/>
                <a:gd name="T2" fmla="*/ 67 w 67"/>
                <a:gd name="T3" fmla="*/ 0 h 28"/>
                <a:gd name="T4" fmla="*/ 0 w 67"/>
                <a:gd name="T5" fmla="*/ 18 h 28"/>
                <a:gd name="T6" fmla="*/ 0 60000 65536"/>
                <a:gd name="T7" fmla="*/ 0 60000 65536"/>
                <a:gd name="T8" fmla="*/ 0 60000 65536"/>
                <a:gd name="T9" fmla="*/ 0 w 67"/>
                <a:gd name="T10" fmla="*/ 0 h 28"/>
                <a:gd name="T11" fmla="*/ 67 w 67"/>
                <a:gd name="T12" fmla="*/ 28 h 28"/>
              </a:gdLst>
              <a:ahLst/>
              <a:cxnLst>
                <a:cxn ang="T6">
                  <a:pos x="T0" y="T1"/>
                </a:cxn>
                <a:cxn ang="T7">
                  <a:pos x="T2" y="T3"/>
                </a:cxn>
                <a:cxn ang="T8">
                  <a:pos x="T4" y="T5"/>
                </a:cxn>
              </a:cxnLst>
              <a:rect l="T9" t="T10" r="T11" b="T12"/>
              <a:pathLst>
                <a:path w="67" h="28">
                  <a:moveTo>
                    <a:pt x="44" y="28"/>
                  </a:moveTo>
                  <a:lnTo>
                    <a:pt x="67" y="0"/>
                  </a:lnTo>
                  <a:lnTo>
                    <a:pt x="0" y="18"/>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7" name="Freeform 34">
              <a:extLst>
                <a:ext uri="{FF2B5EF4-FFF2-40B4-BE49-F238E27FC236}">
                  <a16:creationId xmlns:a16="http://schemas.microsoft.com/office/drawing/2014/main" id="{C732E4E8-3895-BB62-A426-2B5B4A453E2F}"/>
                </a:ext>
              </a:extLst>
            </p:cNvPr>
            <p:cNvSpPr>
              <a:spLocks noChangeArrowheads="1"/>
            </p:cNvSpPr>
            <p:nvPr/>
          </p:nvSpPr>
          <p:spPr bwMode="auto">
            <a:xfrm>
              <a:off x="1400" y="1976"/>
              <a:ext cx="42" cy="38"/>
            </a:xfrm>
            <a:custGeom>
              <a:avLst/>
              <a:gdLst>
                <a:gd name="T0" fmla="*/ 33 w 43"/>
                <a:gd name="T1" fmla="*/ 27 h 38"/>
                <a:gd name="T2" fmla="*/ 22 w 43"/>
                <a:gd name="T3" fmla="*/ 0 h 38"/>
                <a:gd name="T4" fmla="*/ 0 w 43"/>
                <a:gd name="T5" fmla="*/ 38 h 38"/>
                <a:gd name="T6" fmla="*/ 0 60000 65536"/>
                <a:gd name="T7" fmla="*/ 0 60000 65536"/>
                <a:gd name="T8" fmla="*/ 0 60000 65536"/>
                <a:gd name="T9" fmla="*/ 0 w 43"/>
                <a:gd name="T10" fmla="*/ 0 h 38"/>
                <a:gd name="T11" fmla="*/ 43 w 43"/>
                <a:gd name="T12" fmla="*/ 38 h 38"/>
              </a:gdLst>
              <a:ahLst/>
              <a:cxnLst>
                <a:cxn ang="T6">
                  <a:pos x="T0" y="T1"/>
                </a:cxn>
                <a:cxn ang="T7">
                  <a:pos x="T2" y="T3"/>
                </a:cxn>
                <a:cxn ang="T8">
                  <a:pos x="T4" y="T5"/>
                </a:cxn>
              </a:cxnLst>
              <a:rect l="T9" t="T10" r="T11" b="T12"/>
              <a:pathLst>
                <a:path w="43" h="38">
                  <a:moveTo>
                    <a:pt x="43" y="27"/>
                  </a:moveTo>
                  <a:lnTo>
                    <a:pt x="32" y="0"/>
                  </a:lnTo>
                  <a:lnTo>
                    <a:pt x="0" y="38"/>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8" name="Freeform 35">
              <a:extLst>
                <a:ext uri="{FF2B5EF4-FFF2-40B4-BE49-F238E27FC236}">
                  <a16:creationId xmlns:a16="http://schemas.microsoft.com/office/drawing/2014/main" id="{92AFDCE6-3E89-A45A-1C09-74BFD3E42572}"/>
                </a:ext>
              </a:extLst>
            </p:cNvPr>
            <p:cNvSpPr>
              <a:spLocks noChangeArrowheads="1"/>
            </p:cNvSpPr>
            <p:nvPr/>
          </p:nvSpPr>
          <p:spPr bwMode="auto">
            <a:xfrm>
              <a:off x="1432" y="1976"/>
              <a:ext cx="59" cy="27"/>
            </a:xfrm>
            <a:custGeom>
              <a:avLst/>
              <a:gdLst>
                <a:gd name="T0" fmla="*/ 0 w 59"/>
                <a:gd name="T1" fmla="*/ 0 h 27"/>
                <a:gd name="T2" fmla="*/ 11 w 59"/>
                <a:gd name="T3" fmla="*/ 27 h 27"/>
                <a:gd name="T4" fmla="*/ 59 w 59"/>
                <a:gd name="T5" fmla="*/ 14 h 27"/>
                <a:gd name="T6" fmla="*/ 1 w 59"/>
                <a:gd name="T7" fmla="*/ 1 h 27"/>
                <a:gd name="T8" fmla="*/ 0 60000 65536"/>
                <a:gd name="T9" fmla="*/ 0 60000 65536"/>
                <a:gd name="T10" fmla="*/ 0 60000 65536"/>
                <a:gd name="T11" fmla="*/ 0 60000 65536"/>
                <a:gd name="T12" fmla="*/ 0 w 59"/>
                <a:gd name="T13" fmla="*/ 0 h 27"/>
                <a:gd name="T14" fmla="*/ 59 w 59"/>
                <a:gd name="T15" fmla="*/ 27 h 27"/>
              </a:gdLst>
              <a:ahLst/>
              <a:cxnLst>
                <a:cxn ang="T8">
                  <a:pos x="T0" y="T1"/>
                </a:cxn>
                <a:cxn ang="T9">
                  <a:pos x="T2" y="T3"/>
                </a:cxn>
                <a:cxn ang="T10">
                  <a:pos x="T4" y="T5"/>
                </a:cxn>
                <a:cxn ang="T11">
                  <a:pos x="T6" y="T7"/>
                </a:cxn>
              </a:cxnLst>
              <a:rect l="T12" t="T13" r="T14" b="T15"/>
              <a:pathLst>
                <a:path w="59" h="27">
                  <a:moveTo>
                    <a:pt x="0" y="0"/>
                  </a:moveTo>
                  <a:lnTo>
                    <a:pt x="11" y="27"/>
                  </a:lnTo>
                  <a:lnTo>
                    <a:pt x="59" y="14"/>
                  </a:lnTo>
                  <a:lnTo>
                    <a:pt x="1" y="1"/>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09" name="Freeform 36">
              <a:extLst>
                <a:ext uri="{FF2B5EF4-FFF2-40B4-BE49-F238E27FC236}">
                  <a16:creationId xmlns:a16="http://schemas.microsoft.com/office/drawing/2014/main" id="{64E1C1D3-AE57-0561-B196-84731C96288D}"/>
                </a:ext>
              </a:extLst>
            </p:cNvPr>
            <p:cNvSpPr>
              <a:spLocks noChangeArrowheads="1"/>
            </p:cNvSpPr>
            <p:nvPr/>
          </p:nvSpPr>
          <p:spPr bwMode="auto">
            <a:xfrm>
              <a:off x="1455" y="1944"/>
              <a:ext cx="36" cy="6"/>
            </a:xfrm>
            <a:custGeom>
              <a:avLst/>
              <a:gdLst>
                <a:gd name="T0" fmla="*/ 14 w 36"/>
                <a:gd name="T1" fmla="*/ 0 h 6"/>
                <a:gd name="T2" fmla="*/ 36 w 36"/>
                <a:gd name="T3" fmla="*/ 6 h 6"/>
                <a:gd name="T4" fmla="*/ 0 w 36"/>
                <a:gd name="T5" fmla="*/ 4 h 6"/>
                <a:gd name="T6" fmla="*/ 0 60000 65536"/>
                <a:gd name="T7" fmla="*/ 0 60000 65536"/>
                <a:gd name="T8" fmla="*/ 0 60000 65536"/>
                <a:gd name="T9" fmla="*/ 0 w 36"/>
                <a:gd name="T10" fmla="*/ 0 h 6"/>
                <a:gd name="T11" fmla="*/ 36 w 36"/>
                <a:gd name="T12" fmla="*/ 6 h 6"/>
              </a:gdLst>
              <a:ahLst/>
              <a:cxnLst>
                <a:cxn ang="T6">
                  <a:pos x="T0" y="T1"/>
                </a:cxn>
                <a:cxn ang="T7">
                  <a:pos x="T2" y="T3"/>
                </a:cxn>
                <a:cxn ang="T8">
                  <a:pos x="T4" y="T5"/>
                </a:cxn>
              </a:cxnLst>
              <a:rect l="T9" t="T10" r="T11" b="T12"/>
              <a:pathLst>
                <a:path w="36" h="6">
                  <a:moveTo>
                    <a:pt x="14" y="0"/>
                  </a:moveTo>
                  <a:lnTo>
                    <a:pt x="36" y="6"/>
                  </a:lnTo>
                  <a:lnTo>
                    <a:pt x="0" y="4"/>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0" name="Freeform 37">
              <a:extLst>
                <a:ext uri="{FF2B5EF4-FFF2-40B4-BE49-F238E27FC236}">
                  <a16:creationId xmlns:a16="http://schemas.microsoft.com/office/drawing/2014/main" id="{ACF9A7C4-36C0-321F-433E-CA454A72186D}"/>
                </a:ext>
              </a:extLst>
            </p:cNvPr>
            <p:cNvSpPr>
              <a:spLocks noChangeArrowheads="1"/>
            </p:cNvSpPr>
            <p:nvPr/>
          </p:nvSpPr>
          <p:spPr bwMode="auto">
            <a:xfrm>
              <a:off x="1432" y="1948"/>
              <a:ext cx="59" cy="42"/>
            </a:xfrm>
            <a:custGeom>
              <a:avLst/>
              <a:gdLst>
                <a:gd name="T0" fmla="*/ 59 w 59"/>
                <a:gd name="T1" fmla="*/ 2 h 42"/>
                <a:gd name="T2" fmla="*/ 59 w 59"/>
                <a:gd name="T3" fmla="*/ 42 h 42"/>
                <a:gd name="T4" fmla="*/ 0 w 59"/>
                <a:gd name="T5" fmla="*/ 28 h 42"/>
                <a:gd name="T6" fmla="*/ 23 w 59"/>
                <a:gd name="T7" fmla="*/ 0 h 42"/>
                <a:gd name="T8" fmla="*/ 0 60000 65536"/>
                <a:gd name="T9" fmla="*/ 0 60000 65536"/>
                <a:gd name="T10" fmla="*/ 0 60000 65536"/>
                <a:gd name="T11" fmla="*/ 0 60000 65536"/>
                <a:gd name="T12" fmla="*/ 0 w 59"/>
                <a:gd name="T13" fmla="*/ 0 h 42"/>
                <a:gd name="T14" fmla="*/ 59 w 59"/>
                <a:gd name="T15" fmla="*/ 42 h 42"/>
              </a:gdLst>
              <a:ahLst/>
              <a:cxnLst>
                <a:cxn ang="T8">
                  <a:pos x="T0" y="T1"/>
                </a:cxn>
                <a:cxn ang="T9">
                  <a:pos x="T2" y="T3"/>
                </a:cxn>
                <a:cxn ang="T10">
                  <a:pos x="T4" y="T5"/>
                </a:cxn>
                <a:cxn ang="T11">
                  <a:pos x="T6" y="T7"/>
                </a:cxn>
              </a:cxnLst>
              <a:rect l="T12" t="T13" r="T14" b="T15"/>
              <a:pathLst>
                <a:path w="59" h="42">
                  <a:moveTo>
                    <a:pt x="59" y="2"/>
                  </a:moveTo>
                  <a:lnTo>
                    <a:pt x="59" y="42"/>
                  </a:lnTo>
                  <a:lnTo>
                    <a:pt x="0" y="28"/>
                  </a:lnTo>
                  <a:lnTo>
                    <a:pt x="23"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1" name="Freeform 38">
              <a:extLst>
                <a:ext uri="{FF2B5EF4-FFF2-40B4-BE49-F238E27FC236}">
                  <a16:creationId xmlns:a16="http://schemas.microsoft.com/office/drawing/2014/main" id="{80171CF8-6F6E-5FB5-2D5D-BBAA6F89DA7F}"/>
                </a:ext>
              </a:extLst>
            </p:cNvPr>
            <p:cNvSpPr>
              <a:spLocks noChangeArrowheads="1"/>
            </p:cNvSpPr>
            <p:nvPr/>
          </p:nvSpPr>
          <p:spPr bwMode="auto">
            <a:xfrm>
              <a:off x="1491" y="1950"/>
              <a:ext cx="49" cy="40"/>
            </a:xfrm>
            <a:custGeom>
              <a:avLst/>
              <a:gdLst>
                <a:gd name="T0" fmla="*/ 0 w 49"/>
                <a:gd name="T1" fmla="*/ 40 h 40"/>
                <a:gd name="T2" fmla="*/ 49 w 49"/>
                <a:gd name="T3" fmla="*/ 27 h 40"/>
                <a:gd name="T4" fmla="*/ 0 w 49"/>
                <a:gd name="T5" fmla="*/ 0 h 40"/>
                <a:gd name="T6" fmla="*/ 0 60000 65536"/>
                <a:gd name="T7" fmla="*/ 0 60000 65536"/>
                <a:gd name="T8" fmla="*/ 0 60000 65536"/>
                <a:gd name="T9" fmla="*/ 0 w 49"/>
                <a:gd name="T10" fmla="*/ 0 h 40"/>
                <a:gd name="T11" fmla="*/ 49 w 49"/>
                <a:gd name="T12" fmla="*/ 40 h 40"/>
              </a:gdLst>
              <a:ahLst/>
              <a:cxnLst>
                <a:cxn ang="T6">
                  <a:pos x="T0" y="T1"/>
                </a:cxn>
                <a:cxn ang="T7">
                  <a:pos x="T2" y="T3"/>
                </a:cxn>
                <a:cxn ang="T8">
                  <a:pos x="T4" y="T5"/>
                </a:cxn>
              </a:cxnLst>
              <a:rect l="T9" t="T10" r="T11" b="T12"/>
              <a:pathLst>
                <a:path w="49" h="40">
                  <a:moveTo>
                    <a:pt x="0" y="40"/>
                  </a:moveTo>
                  <a:lnTo>
                    <a:pt x="49" y="27"/>
                  </a:lnTo>
                  <a:lnTo>
                    <a:pt x="0"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2" name="Freeform 39">
              <a:extLst>
                <a:ext uri="{FF2B5EF4-FFF2-40B4-BE49-F238E27FC236}">
                  <a16:creationId xmlns:a16="http://schemas.microsoft.com/office/drawing/2014/main" id="{1E9199EC-3905-A8DE-C876-F6884959EB55}"/>
                </a:ext>
              </a:extLst>
            </p:cNvPr>
            <p:cNvSpPr>
              <a:spLocks noChangeArrowheads="1"/>
            </p:cNvSpPr>
            <p:nvPr/>
          </p:nvSpPr>
          <p:spPr bwMode="auto">
            <a:xfrm>
              <a:off x="1491" y="1950"/>
              <a:ext cx="75" cy="27"/>
            </a:xfrm>
            <a:custGeom>
              <a:avLst/>
              <a:gdLst>
                <a:gd name="T0" fmla="*/ 49 w 75"/>
                <a:gd name="T1" fmla="*/ 27 h 27"/>
                <a:gd name="T2" fmla="*/ 75 w 75"/>
                <a:gd name="T3" fmla="*/ 19 h 27"/>
                <a:gd name="T4" fmla="*/ 0 w 75"/>
                <a:gd name="T5" fmla="*/ 0 h 27"/>
                <a:gd name="T6" fmla="*/ 0 60000 65536"/>
                <a:gd name="T7" fmla="*/ 0 60000 65536"/>
                <a:gd name="T8" fmla="*/ 0 60000 65536"/>
                <a:gd name="T9" fmla="*/ 0 w 75"/>
                <a:gd name="T10" fmla="*/ 0 h 27"/>
                <a:gd name="T11" fmla="*/ 75 w 75"/>
                <a:gd name="T12" fmla="*/ 27 h 27"/>
              </a:gdLst>
              <a:ahLst/>
              <a:cxnLst>
                <a:cxn ang="T6">
                  <a:pos x="T0" y="T1"/>
                </a:cxn>
                <a:cxn ang="T7">
                  <a:pos x="T2" y="T3"/>
                </a:cxn>
                <a:cxn ang="T8">
                  <a:pos x="T4" y="T5"/>
                </a:cxn>
              </a:cxnLst>
              <a:rect l="T9" t="T10" r="T11" b="T12"/>
              <a:pathLst>
                <a:path w="75" h="27">
                  <a:moveTo>
                    <a:pt x="49" y="27"/>
                  </a:moveTo>
                  <a:lnTo>
                    <a:pt x="75" y="19"/>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3" name="Freeform 40">
              <a:extLst>
                <a:ext uri="{FF2B5EF4-FFF2-40B4-BE49-F238E27FC236}">
                  <a16:creationId xmlns:a16="http://schemas.microsoft.com/office/drawing/2014/main" id="{FC6CB9B5-53F5-AAC6-0E9E-AAE4C5EFEBD7}"/>
                </a:ext>
              </a:extLst>
            </p:cNvPr>
            <p:cNvSpPr>
              <a:spLocks noChangeArrowheads="1"/>
            </p:cNvSpPr>
            <p:nvPr/>
          </p:nvSpPr>
          <p:spPr bwMode="auto">
            <a:xfrm>
              <a:off x="1311" y="2025"/>
              <a:ext cx="100" cy="89"/>
            </a:xfrm>
            <a:custGeom>
              <a:avLst/>
              <a:gdLst>
                <a:gd name="T0" fmla="*/ 47 w 100"/>
                <a:gd name="T1" fmla="*/ 0 h 89"/>
                <a:gd name="T2" fmla="*/ 100 w 100"/>
                <a:gd name="T3" fmla="*/ 89 h 89"/>
                <a:gd name="T4" fmla="*/ 0 w 100"/>
                <a:gd name="T5" fmla="*/ 13 h 89"/>
                <a:gd name="T6" fmla="*/ 0 60000 65536"/>
                <a:gd name="T7" fmla="*/ 0 60000 65536"/>
                <a:gd name="T8" fmla="*/ 0 60000 65536"/>
                <a:gd name="T9" fmla="*/ 0 w 100"/>
                <a:gd name="T10" fmla="*/ 0 h 89"/>
                <a:gd name="T11" fmla="*/ 100 w 100"/>
                <a:gd name="T12" fmla="*/ 89 h 89"/>
              </a:gdLst>
              <a:ahLst/>
              <a:cxnLst>
                <a:cxn ang="T6">
                  <a:pos x="T0" y="T1"/>
                </a:cxn>
                <a:cxn ang="T7">
                  <a:pos x="T2" y="T3"/>
                </a:cxn>
                <a:cxn ang="T8">
                  <a:pos x="T4" y="T5"/>
                </a:cxn>
              </a:cxnLst>
              <a:rect l="T9" t="T10" r="T11" b="T12"/>
              <a:pathLst>
                <a:path w="100" h="89">
                  <a:moveTo>
                    <a:pt x="47" y="0"/>
                  </a:moveTo>
                  <a:lnTo>
                    <a:pt x="100" y="89"/>
                  </a:lnTo>
                  <a:lnTo>
                    <a:pt x="0"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4" name="Freeform 41">
              <a:extLst>
                <a:ext uri="{FF2B5EF4-FFF2-40B4-BE49-F238E27FC236}">
                  <a16:creationId xmlns:a16="http://schemas.microsoft.com/office/drawing/2014/main" id="{AA9F044C-6644-2A4E-FFFA-0278BB362573}"/>
                </a:ext>
              </a:extLst>
            </p:cNvPr>
            <p:cNvSpPr>
              <a:spLocks noChangeArrowheads="1"/>
            </p:cNvSpPr>
            <p:nvPr/>
          </p:nvSpPr>
          <p:spPr bwMode="auto">
            <a:xfrm>
              <a:off x="1235" y="2051"/>
              <a:ext cx="152" cy="78"/>
            </a:xfrm>
            <a:custGeom>
              <a:avLst/>
              <a:gdLst>
                <a:gd name="T0" fmla="*/ 27 w 152"/>
                <a:gd name="T1" fmla="*/ 0 h 78"/>
                <a:gd name="T2" fmla="*/ 152 w 152"/>
                <a:gd name="T3" fmla="*/ 78 h 78"/>
                <a:gd name="T4" fmla="*/ 0 w 152"/>
                <a:gd name="T5" fmla="*/ 7 h 78"/>
                <a:gd name="T6" fmla="*/ 0 60000 65536"/>
                <a:gd name="T7" fmla="*/ 0 60000 65536"/>
                <a:gd name="T8" fmla="*/ 0 60000 65536"/>
                <a:gd name="T9" fmla="*/ 0 w 152"/>
                <a:gd name="T10" fmla="*/ 0 h 78"/>
                <a:gd name="T11" fmla="*/ 152 w 152"/>
                <a:gd name="T12" fmla="*/ 78 h 78"/>
              </a:gdLst>
              <a:ahLst/>
              <a:cxnLst>
                <a:cxn ang="T6">
                  <a:pos x="T0" y="T1"/>
                </a:cxn>
                <a:cxn ang="T7">
                  <a:pos x="T2" y="T3"/>
                </a:cxn>
                <a:cxn ang="T8">
                  <a:pos x="T4" y="T5"/>
                </a:cxn>
              </a:cxnLst>
              <a:rect l="T9" t="T10" r="T11" b="T12"/>
              <a:pathLst>
                <a:path w="152" h="78">
                  <a:moveTo>
                    <a:pt x="27" y="0"/>
                  </a:moveTo>
                  <a:lnTo>
                    <a:pt x="152" y="78"/>
                  </a:lnTo>
                  <a:lnTo>
                    <a:pt x="0" y="7"/>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5" name="Freeform 42">
              <a:extLst>
                <a:ext uri="{FF2B5EF4-FFF2-40B4-BE49-F238E27FC236}">
                  <a16:creationId xmlns:a16="http://schemas.microsoft.com/office/drawing/2014/main" id="{DE944CD4-6741-BCAB-3433-DDE5D7E864B7}"/>
                </a:ext>
              </a:extLst>
            </p:cNvPr>
            <p:cNvSpPr>
              <a:spLocks noChangeArrowheads="1"/>
            </p:cNvSpPr>
            <p:nvPr/>
          </p:nvSpPr>
          <p:spPr bwMode="auto">
            <a:xfrm>
              <a:off x="1262" y="2039"/>
              <a:ext cx="122" cy="88"/>
            </a:xfrm>
            <a:custGeom>
              <a:avLst/>
              <a:gdLst>
                <a:gd name="T0" fmla="*/ 49 w 123"/>
                <a:gd name="T1" fmla="*/ 0 h 89"/>
                <a:gd name="T2" fmla="*/ 113 w 123"/>
                <a:gd name="T3" fmla="*/ 79 h 89"/>
                <a:gd name="T4" fmla="*/ 0 w 123"/>
                <a:gd name="T5" fmla="*/ 13 h 89"/>
                <a:gd name="T6" fmla="*/ 0 60000 65536"/>
                <a:gd name="T7" fmla="*/ 0 60000 65536"/>
                <a:gd name="T8" fmla="*/ 0 60000 65536"/>
                <a:gd name="T9" fmla="*/ 0 w 123"/>
                <a:gd name="T10" fmla="*/ 0 h 89"/>
                <a:gd name="T11" fmla="*/ 123 w 123"/>
                <a:gd name="T12" fmla="*/ 89 h 89"/>
              </a:gdLst>
              <a:ahLst/>
              <a:cxnLst>
                <a:cxn ang="T6">
                  <a:pos x="T0" y="T1"/>
                </a:cxn>
                <a:cxn ang="T7">
                  <a:pos x="T2" y="T3"/>
                </a:cxn>
                <a:cxn ang="T8">
                  <a:pos x="T4" y="T5"/>
                </a:cxn>
              </a:cxnLst>
              <a:rect l="T9" t="T10" r="T11" b="T12"/>
              <a:pathLst>
                <a:path w="123" h="89">
                  <a:moveTo>
                    <a:pt x="49" y="0"/>
                  </a:moveTo>
                  <a:lnTo>
                    <a:pt x="123" y="89"/>
                  </a:lnTo>
                  <a:lnTo>
                    <a:pt x="0"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6" name="Freeform 43">
              <a:extLst>
                <a:ext uri="{FF2B5EF4-FFF2-40B4-BE49-F238E27FC236}">
                  <a16:creationId xmlns:a16="http://schemas.microsoft.com/office/drawing/2014/main" id="{9DE0E380-CC85-F853-6E78-B5216692C092}"/>
                </a:ext>
              </a:extLst>
            </p:cNvPr>
            <p:cNvSpPr>
              <a:spLocks noChangeArrowheads="1"/>
            </p:cNvSpPr>
            <p:nvPr/>
          </p:nvSpPr>
          <p:spPr bwMode="auto">
            <a:xfrm>
              <a:off x="1358" y="2014"/>
              <a:ext cx="53" cy="100"/>
            </a:xfrm>
            <a:custGeom>
              <a:avLst/>
              <a:gdLst>
                <a:gd name="T0" fmla="*/ 42 w 53"/>
                <a:gd name="T1" fmla="*/ 0 h 100"/>
                <a:gd name="T2" fmla="*/ 53 w 53"/>
                <a:gd name="T3" fmla="*/ 100 h 100"/>
                <a:gd name="T4" fmla="*/ 0 w 53"/>
                <a:gd name="T5" fmla="*/ 11 h 100"/>
                <a:gd name="T6" fmla="*/ 0 60000 65536"/>
                <a:gd name="T7" fmla="*/ 0 60000 65536"/>
                <a:gd name="T8" fmla="*/ 0 60000 65536"/>
                <a:gd name="T9" fmla="*/ 0 w 53"/>
                <a:gd name="T10" fmla="*/ 0 h 100"/>
                <a:gd name="T11" fmla="*/ 53 w 53"/>
                <a:gd name="T12" fmla="*/ 100 h 100"/>
              </a:gdLst>
              <a:ahLst/>
              <a:cxnLst>
                <a:cxn ang="T6">
                  <a:pos x="T0" y="T1"/>
                </a:cxn>
                <a:cxn ang="T7">
                  <a:pos x="T2" y="T3"/>
                </a:cxn>
                <a:cxn ang="T8">
                  <a:pos x="T4" y="T5"/>
                </a:cxn>
              </a:cxnLst>
              <a:rect l="T9" t="T10" r="T11" b="T12"/>
              <a:pathLst>
                <a:path w="53" h="100">
                  <a:moveTo>
                    <a:pt x="42" y="0"/>
                  </a:moveTo>
                  <a:lnTo>
                    <a:pt x="53" y="100"/>
                  </a:lnTo>
                  <a:lnTo>
                    <a:pt x="0" y="11"/>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7" name="Freeform 44">
              <a:extLst>
                <a:ext uri="{FF2B5EF4-FFF2-40B4-BE49-F238E27FC236}">
                  <a16:creationId xmlns:a16="http://schemas.microsoft.com/office/drawing/2014/main" id="{3B6B254B-1D71-C436-FCEA-87004D96DB69}"/>
                </a:ext>
              </a:extLst>
            </p:cNvPr>
            <p:cNvSpPr>
              <a:spLocks noChangeArrowheads="1"/>
            </p:cNvSpPr>
            <p:nvPr/>
          </p:nvSpPr>
          <p:spPr bwMode="auto">
            <a:xfrm>
              <a:off x="1400" y="2003"/>
              <a:ext cx="42" cy="104"/>
            </a:xfrm>
            <a:custGeom>
              <a:avLst/>
              <a:gdLst>
                <a:gd name="T0" fmla="*/ 33 w 43"/>
                <a:gd name="T1" fmla="*/ 0 h 104"/>
                <a:gd name="T2" fmla="*/ 31 w 43"/>
                <a:gd name="T3" fmla="*/ 104 h 104"/>
                <a:gd name="T4" fmla="*/ 0 w 43"/>
                <a:gd name="T5" fmla="*/ 11 h 104"/>
                <a:gd name="T6" fmla="*/ 0 60000 65536"/>
                <a:gd name="T7" fmla="*/ 0 60000 65536"/>
                <a:gd name="T8" fmla="*/ 0 60000 65536"/>
                <a:gd name="T9" fmla="*/ 0 w 43"/>
                <a:gd name="T10" fmla="*/ 0 h 104"/>
                <a:gd name="T11" fmla="*/ 43 w 43"/>
                <a:gd name="T12" fmla="*/ 104 h 104"/>
              </a:gdLst>
              <a:ahLst/>
              <a:cxnLst>
                <a:cxn ang="T6">
                  <a:pos x="T0" y="T1"/>
                </a:cxn>
                <a:cxn ang="T7">
                  <a:pos x="T2" y="T3"/>
                </a:cxn>
                <a:cxn ang="T8">
                  <a:pos x="T4" y="T5"/>
                </a:cxn>
              </a:cxnLst>
              <a:rect l="T9" t="T10" r="T11" b="T12"/>
              <a:pathLst>
                <a:path w="43" h="104">
                  <a:moveTo>
                    <a:pt x="43" y="0"/>
                  </a:moveTo>
                  <a:lnTo>
                    <a:pt x="41" y="104"/>
                  </a:lnTo>
                  <a:lnTo>
                    <a:pt x="0" y="11"/>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8" name="Freeform 45">
              <a:extLst>
                <a:ext uri="{FF2B5EF4-FFF2-40B4-BE49-F238E27FC236}">
                  <a16:creationId xmlns:a16="http://schemas.microsoft.com/office/drawing/2014/main" id="{FCF82B23-5ACD-A7B7-F8B3-0C144BCABB18}"/>
                </a:ext>
              </a:extLst>
            </p:cNvPr>
            <p:cNvSpPr>
              <a:spLocks noChangeArrowheads="1"/>
            </p:cNvSpPr>
            <p:nvPr/>
          </p:nvSpPr>
          <p:spPr bwMode="auto">
            <a:xfrm>
              <a:off x="1441" y="1990"/>
              <a:ext cx="50" cy="116"/>
            </a:xfrm>
            <a:custGeom>
              <a:avLst/>
              <a:gdLst>
                <a:gd name="T0" fmla="*/ 50 w 50"/>
                <a:gd name="T1" fmla="*/ 0 h 116"/>
                <a:gd name="T2" fmla="*/ 0 w 50"/>
                <a:gd name="T3" fmla="*/ 116 h 116"/>
                <a:gd name="T4" fmla="*/ 2 w 50"/>
                <a:gd name="T5" fmla="*/ 13 h 116"/>
                <a:gd name="T6" fmla="*/ 0 60000 65536"/>
                <a:gd name="T7" fmla="*/ 0 60000 65536"/>
                <a:gd name="T8" fmla="*/ 0 60000 65536"/>
                <a:gd name="T9" fmla="*/ 0 w 50"/>
                <a:gd name="T10" fmla="*/ 0 h 116"/>
                <a:gd name="T11" fmla="*/ 50 w 50"/>
                <a:gd name="T12" fmla="*/ 116 h 116"/>
              </a:gdLst>
              <a:ahLst/>
              <a:cxnLst>
                <a:cxn ang="T6">
                  <a:pos x="T0" y="T1"/>
                </a:cxn>
                <a:cxn ang="T7">
                  <a:pos x="T2" y="T3"/>
                </a:cxn>
                <a:cxn ang="T8">
                  <a:pos x="T4" y="T5"/>
                </a:cxn>
              </a:cxnLst>
              <a:rect l="T9" t="T10" r="T11" b="T12"/>
              <a:pathLst>
                <a:path w="50" h="116">
                  <a:moveTo>
                    <a:pt x="50" y="0"/>
                  </a:moveTo>
                  <a:lnTo>
                    <a:pt x="0" y="116"/>
                  </a:lnTo>
                  <a:lnTo>
                    <a:pt x="2"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19" name="Freeform 46">
              <a:extLst>
                <a:ext uri="{FF2B5EF4-FFF2-40B4-BE49-F238E27FC236}">
                  <a16:creationId xmlns:a16="http://schemas.microsoft.com/office/drawing/2014/main" id="{D23A279A-D36E-C422-0420-6237FC75D264}"/>
                </a:ext>
              </a:extLst>
            </p:cNvPr>
            <p:cNvSpPr>
              <a:spLocks noChangeArrowheads="1"/>
            </p:cNvSpPr>
            <p:nvPr/>
          </p:nvSpPr>
          <p:spPr bwMode="auto">
            <a:xfrm>
              <a:off x="1470" y="1969"/>
              <a:ext cx="96" cy="137"/>
            </a:xfrm>
            <a:custGeom>
              <a:avLst/>
              <a:gdLst>
                <a:gd name="T0" fmla="*/ 96 w 96"/>
                <a:gd name="T1" fmla="*/ 0 h 137"/>
                <a:gd name="T2" fmla="*/ 0 w 96"/>
                <a:gd name="T3" fmla="*/ 137 h 137"/>
                <a:gd name="T4" fmla="*/ 70 w 96"/>
                <a:gd name="T5" fmla="*/ 8 h 137"/>
                <a:gd name="T6" fmla="*/ 0 60000 65536"/>
                <a:gd name="T7" fmla="*/ 0 60000 65536"/>
                <a:gd name="T8" fmla="*/ 0 60000 65536"/>
                <a:gd name="T9" fmla="*/ 0 w 96"/>
                <a:gd name="T10" fmla="*/ 0 h 137"/>
                <a:gd name="T11" fmla="*/ 96 w 96"/>
                <a:gd name="T12" fmla="*/ 137 h 137"/>
              </a:gdLst>
              <a:ahLst/>
              <a:cxnLst>
                <a:cxn ang="T6">
                  <a:pos x="T0" y="T1"/>
                </a:cxn>
                <a:cxn ang="T7">
                  <a:pos x="T2" y="T3"/>
                </a:cxn>
                <a:cxn ang="T8">
                  <a:pos x="T4" y="T5"/>
                </a:cxn>
              </a:cxnLst>
              <a:rect l="T9" t="T10" r="T11" b="T12"/>
              <a:pathLst>
                <a:path w="96" h="137">
                  <a:moveTo>
                    <a:pt x="96" y="0"/>
                  </a:moveTo>
                  <a:lnTo>
                    <a:pt x="0" y="137"/>
                  </a:lnTo>
                  <a:lnTo>
                    <a:pt x="70" y="8"/>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0" name="Freeform 47">
              <a:extLst>
                <a:ext uri="{FF2B5EF4-FFF2-40B4-BE49-F238E27FC236}">
                  <a16:creationId xmlns:a16="http://schemas.microsoft.com/office/drawing/2014/main" id="{425E5D2A-05A8-8EA4-47E3-35F138953FD0}"/>
                </a:ext>
              </a:extLst>
            </p:cNvPr>
            <p:cNvSpPr>
              <a:spLocks noChangeArrowheads="1"/>
            </p:cNvSpPr>
            <p:nvPr/>
          </p:nvSpPr>
          <p:spPr bwMode="auto">
            <a:xfrm>
              <a:off x="1471" y="1977"/>
              <a:ext cx="69" cy="127"/>
            </a:xfrm>
            <a:custGeom>
              <a:avLst/>
              <a:gdLst>
                <a:gd name="T0" fmla="*/ 69 w 69"/>
                <a:gd name="T1" fmla="*/ 0 h 127"/>
                <a:gd name="T2" fmla="*/ 0 w 69"/>
                <a:gd name="T3" fmla="*/ 127 h 127"/>
                <a:gd name="T4" fmla="*/ 20 w 69"/>
                <a:gd name="T5" fmla="*/ 13 h 127"/>
                <a:gd name="T6" fmla="*/ 0 60000 65536"/>
                <a:gd name="T7" fmla="*/ 0 60000 65536"/>
                <a:gd name="T8" fmla="*/ 0 60000 65536"/>
                <a:gd name="T9" fmla="*/ 0 w 69"/>
                <a:gd name="T10" fmla="*/ 0 h 127"/>
                <a:gd name="T11" fmla="*/ 69 w 69"/>
                <a:gd name="T12" fmla="*/ 127 h 127"/>
              </a:gdLst>
              <a:ahLst/>
              <a:cxnLst>
                <a:cxn ang="T6">
                  <a:pos x="T0" y="T1"/>
                </a:cxn>
                <a:cxn ang="T7">
                  <a:pos x="T2" y="T3"/>
                </a:cxn>
                <a:cxn ang="T8">
                  <a:pos x="T4" y="T5"/>
                </a:cxn>
              </a:cxnLst>
              <a:rect l="T9" t="T10" r="T11" b="T12"/>
              <a:pathLst>
                <a:path w="69" h="127">
                  <a:moveTo>
                    <a:pt x="69" y="0"/>
                  </a:moveTo>
                  <a:lnTo>
                    <a:pt x="0" y="127"/>
                  </a:lnTo>
                  <a:lnTo>
                    <a:pt x="20"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1" name="Freeform 48">
              <a:extLst>
                <a:ext uri="{FF2B5EF4-FFF2-40B4-BE49-F238E27FC236}">
                  <a16:creationId xmlns:a16="http://schemas.microsoft.com/office/drawing/2014/main" id="{4E25B6CB-F3C4-ED2B-8348-BD5BF04DA9DF}"/>
                </a:ext>
              </a:extLst>
            </p:cNvPr>
            <p:cNvSpPr>
              <a:spLocks noChangeArrowheads="1"/>
            </p:cNvSpPr>
            <p:nvPr/>
          </p:nvSpPr>
          <p:spPr bwMode="auto">
            <a:xfrm>
              <a:off x="1311" y="2039"/>
              <a:ext cx="130" cy="122"/>
            </a:xfrm>
            <a:custGeom>
              <a:avLst/>
              <a:gdLst>
                <a:gd name="T0" fmla="*/ 74 w 130"/>
                <a:gd name="T1" fmla="*/ 79 h 123"/>
                <a:gd name="T2" fmla="*/ 130 w 130"/>
                <a:gd name="T3" fmla="*/ 113 h 123"/>
                <a:gd name="T4" fmla="*/ 101 w 130"/>
                <a:gd name="T5" fmla="*/ 66 h 123"/>
                <a:gd name="T6" fmla="*/ 0 w 130"/>
                <a:gd name="T7" fmla="*/ 0 h 123"/>
                <a:gd name="T8" fmla="*/ 0 60000 65536"/>
                <a:gd name="T9" fmla="*/ 0 60000 65536"/>
                <a:gd name="T10" fmla="*/ 0 60000 65536"/>
                <a:gd name="T11" fmla="*/ 0 60000 65536"/>
                <a:gd name="T12" fmla="*/ 0 w 130"/>
                <a:gd name="T13" fmla="*/ 0 h 123"/>
                <a:gd name="T14" fmla="*/ 130 w 130"/>
                <a:gd name="T15" fmla="*/ 123 h 123"/>
              </a:gdLst>
              <a:ahLst/>
              <a:cxnLst>
                <a:cxn ang="T8">
                  <a:pos x="T0" y="T1"/>
                </a:cxn>
                <a:cxn ang="T9">
                  <a:pos x="T2" y="T3"/>
                </a:cxn>
                <a:cxn ang="T10">
                  <a:pos x="T4" y="T5"/>
                </a:cxn>
                <a:cxn ang="T11">
                  <a:pos x="T6" y="T7"/>
                </a:cxn>
              </a:cxnLst>
              <a:rect l="T12" t="T13" r="T14" b="T15"/>
              <a:pathLst>
                <a:path w="130" h="123">
                  <a:moveTo>
                    <a:pt x="74" y="89"/>
                  </a:moveTo>
                  <a:lnTo>
                    <a:pt x="130" y="123"/>
                  </a:lnTo>
                  <a:lnTo>
                    <a:pt x="101" y="76"/>
                  </a:lnTo>
                  <a:lnTo>
                    <a:pt x="0" y="0"/>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2" name="Freeform 49">
              <a:extLst>
                <a:ext uri="{FF2B5EF4-FFF2-40B4-BE49-F238E27FC236}">
                  <a16:creationId xmlns:a16="http://schemas.microsoft.com/office/drawing/2014/main" id="{D5C6D319-2F14-E470-0327-56DC51A0CA6B}"/>
                </a:ext>
              </a:extLst>
            </p:cNvPr>
            <p:cNvSpPr>
              <a:spLocks noChangeArrowheads="1"/>
            </p:cNvSpPr>
            <p:nvPr/>
          </p:nvSpPr>
          <p:spPr bwMode="auto">
            <a:xfrm>
              <a:off x="1235" y="2058"/>
              <a:ext cx="205" cy="103"/>
            </a:xfrm>
            <a:custGeom>
              <a:avLst/>
              <a:gdLst>
                <a:gd name="T0" fmla="*/ 205 w 205"/>
                <a:gd name="T1" fmla="*/ 103 h 103"/>
                <a:gd name="T2" fmla="*/ 150 w 205"/>
                <a:gd name="T3" fmla="*/ 69 h 103"/>
                <a:gd name="T4" fmla="*/ 0 w 205"/>
                <a:gd name="T5" fmla="*/ 0 h 103"/>
                <a:gd name="T6" fmla="*/ 0 60000 65536"/>
                <a:gd name="T7" fmla="*/ 0 60000 65536"/>
                <a:gd name="T8" fmla="*/ 0 60000 65536"/>
                <a:gd name="T9" fmla="*/ 0 w 205"/>
                <a:gd name="T10" fmla="*/ 0 h 103"/>
                <a:gd name="T11" fmla="*/ 205 w 205"/>
                <a:gd name="T12" fmla="*/ 103 h 103"/>
              </a:gdLst>
              <a:ahLst/>
              <a:cxnLst>
                <a:cxn ang="T6">
                  <a:pos x="T0" y="T1"/>
                </a:cxn>
                <a:cxn ang="T7">
                  <a:pos x="T2" y="T3"/>
                </a:cxn>
                <a:cxn ang="T8">
                  <a:pos x="T4" y="T5"/>
                </a:cxn>
              </a:cxnLst>
              <a:rect l="T9" t="T10" r="T11" b="T12"/>
              <a:pathLst>
                <a:path w="205" h="103">
                  <a:moveTo>
                    <a:pt x="205" y="103"/>
                  </a:moveTo>
                  <a:lnTo>
                    <a:pt x="150" y="69"/>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3" name="Freeform 50">
              <a:extLst>
                <a:ext uri="{FF2B5EF4-FFF2-40B4-BE49-F238E27FC236}">
                  <a16:creationId xmlns:a16="http://schemas.microsoft.com/office/drawing/2014/main" id="{6A09EBCC-A0F2-6A29-50CE-9893700B3401}"/>
                </a:ext>
              </a:extLst>
            </p:cNvPr>
            <p:cNvSpPr>
              <a:spLocks noChangeArrowheads="1"/>
            </p:cNvSpPr>
            <p:nvPr/>
          </p:nvSpPr>
          <p:spPr bwMode="auto">
            <a:xfrm>
              <a:off x="1400" y="2014"/>
              <a:ext cx="41" cy="147"/>
            </a:xfrm>
            <a:custGeom>
              <a:avLst/>
              <a:gdLst>
                <a:gd name="T0" fmla="*/ 11 w 41"/>
                <a:gd name="T1" fmla="*/ 100 h 147"/>
                <a:gd name="T2" fmla="*/ 41 w 41"/>
                <a:gd name="T3" fmla="*/ 147 h 147"/>
                <a:gd name="T4" fmla="*/ 41 w 41"/>
                <a:gd name="T5" fmla="*/ 93 h 147"/>
                <a:gd name="T6" fmla="*/ 0 w 41"/>
                <a:gd name="T7" fmla="*/ 0 h 147"/>
                <a:gd name="T8" fmla="*/ 0 60000 65536"/>
                <a:gd name="T9" fmla="*/ 0 60000 65536"/>
                <a:gd name="T10" fmla="*/ 0 60000 65536"/>
                <a:gd name="T11" fmla="*/ 0 60000 65536"/>
                <a:gd name="T12" fmla="*/ 0 w 41"/>
                <a:gd name="T13" fmla="*/ 0 h 147"/>
                <a:gd name="T14" fmla="*/ 41 w 41"/>
                <a:gd name="T15" fmla="*/ 147 h 147"/>
              </a:gdLst>
              <a:ahLst/>
              <a:cxnLst>
                <a:cxn ang="T8">
                  <a:pos x="T0" y="T1"/>
                </a:cxn>
                <a:cxn ang="T9">
                  <a:pos x="T2" y="T3"/>
                </a:cxn>
                <a:cxn ang="T10">
                  <a:pos x="T4" y="T5"/>
                </a:cxn>
                <a:cxn ang="T11">
                  <a:pos x="T6" y="T7"/>
                </a:cxn>
              </a:cxnLst>
              <a:rect l="T12" t="T13" r="T14" b="T15"/>
              <a:pathLst>
                <a:path w="41" h="147">
                  <a:moveTo>
                    <a:pt x="11" y="100"/>
                  </a:moveTo>
                  <a:lnTo>
                    <a:pt x="41" y="147"/>
                  </a:lnTo>
                  <a:lnTo>
                    <a:pt x="41" y="93"/>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4" name="Freeform 51">
              <a:extLst>
                <a:ext uri="{FF2B5EF4-FFF2-40B4-BE49-F238E27FC236}">
                  <a16:creationId xmlns:a16="http://schemas.microsoft.com/office/drawing/2014/main" id="{EBF6ACD7-7A63-0593-09A3-65AC173DFC55}"/>
                </a:ext>
              </a:extLst>
            </p:cNvPr>
            <p:cNvSpPr>
              <a:spLocks noChangeArrowheads="1"/>
            </p:cNvSpPr>
            <p:nvPr/>
          </p:nvSpPr>
          <p:spPr bwMode="auto">
            <a:xfrm>
              <a:off x="1441" y="1969"/>
              <a:ext cx="125" cy="193"/>
            </a:xfrm>
            <a:custGeom>
              <a:avLst/>
              <a:gdLst>
                <a:gd name="T0" fmla="*/ 0 w 125"/>
                <a:gd name="T1" fmla="*/ 193 h 193"/>
                <a:gd name="T2" fmla="*/ 30 w 125"/>
                <a:gd name="T3" fmla="*/ 135 h 193"/>
                <a:gd name="T4" fmla="*/ 125 w 125"/>
                <a:gd name="T5" fmla="*/ 0 h 193"/>
                <a:gd name="T6" fmla="*/ 0 60000 65536"/>
                <a:gd name="T7" fmla="*/ 0 60000 65536"/>
                <a:gd name="T8" fmla="*/ 0 60000 65536"/>
                <a:gd name="T9" fmla="*/ 0 w 125"/>
                <a:gd name="T10" fmla="*/ 0 h 193"/>
                <a:gd name="T11" fmla="*/ 125 w 125"/>
                <a:gd name="T12" fmla="*/ 193 h 193"/>
              </a:gdLst>
              <a:ahLst/>
              <a:cxnLst>
                <a:cxn ang="T6">
                  <a:pos x="T0" y="T1"/>
                </a:cxn>
                <a:cxn ang="T7">
                  <a:pos x="T2" y="T3"/>
                </a:cxn>
                <a:cxn ang="T8">
                  <a:pos x="T4" y="T5"/>
                </a:cxn>
              </a:cxnLst>
              <a:rect l="T9" t="T10" r="T11" b="T12"/>
              <a:pathLst>
                <a:path w="125" h="193">
                  <a:moveTo>
                    <a:pt x="0" y="193"/>
                  </a:moveTo>
                  <a:lnTo>
                    <a:pt x="30" y="135"/>
                  </a:lnTo>
                  <a:lnTo>
                    <a:pt x="125"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5" name="Freeform 52">
              <a:extLst>
                <a:ext uri="{FF2B5EF4-FFF2-40B4-BE49-F238E27FC236}">
                  <a16:creationId xmlns:a16="http://schemas.microsoft.com/office/drawing/2014/main" id="{238426D1-A100-9894-A20E-BE2583F53F1B}"/>
                </a:ext>
              </a:extLst>
            </p:cNvPr>
            <p:cNvSpPr>
              <a:spLocks noChangeArrowheads="1"/>
            </p:cNvSpPr>
            <p:nvPr/>
          </p:nvSpPr>
          <p:spPr bwMode="auto">
            <a:xfrm>
              <a:off x="1441" y="1990"/>
              <a:ext cx="50" cy="171"/>
            </a:xfrm>
            <a:custGeom>
              <a:avLst/>
              <a:gdLst>
                <a:gd name="T0" fmla="*/ 0 w 50"/>
                <a:gd name="T1" fmla="*/ 117 h 171"/>
                <a:gd name="T2" fmla="*/ 0 w 50"/>
                <a:gd name="T3" fmla="*/ 171 h 171"/>
                <a:gd name="T4" fmla="*/ 30 w 50"/>
                <a:gd name="T5" fmla="*/ 114 h 171"/>
                <a:gd name="T6" fmla="*/ 50 w 50"/>
                <a:gd name="T7" fmla="*/ 0 h 171"/>
                <a:gd name="T8" fmla="*/ 0 60000 65536"/>
                <a:gd name="T9" fmla="*/ 0 60000 65536"/>
                <a:gd name="T10" fmla="*/ 0 60000 65536"/>
                <a:gd name="T11" fmla="*/ 0 60000 65536"/>
                <a:gd name="T12" fmla="*/ 0 w 50"/>
                <a:gd name="T13" fmla="*/ 0 h 171"/>
                <a:gd name="T14" fmla="*/ 50 w 50"/>
                <a:gd name="T15" fmla="*/ 171 h 171"/>
              </a:gdLst>
              <a:ahLst/>
              <a:cxnLst>
                <a:cxn ang="T8">
                  <a:pos x="T0" y="T1"/>
                </a:cxn>
                <a:cxn ang="T9">
                  <a:pos x="T2" y="T3"/>
                </a:cxn>
                <a:cxn ang="T10">
                  <a:pos x="T4" y="T5"/>
                </a:cxn>
                <a:cxn ang="T11">
                  <a:pos x="T6" y="T7"/>
                </a:cxn>
              </a:cxnLst>
              <a:rect l="T12" t="T13" r="T14" b="T15"/>
              <a:pathLst>
                <a:path w="50" h="171">
                  <a:moveTo>
                    <a:pt x="0" y="117"/>
                  </a:moveTo>
                  <a:lnTo>
                    <a:pt x="0" y="171"/>
                  </a:lnTo>
                  <a:lnTo>
                    <a:pt x="30" y="114"/>
                  </a:lnTo>
                  <a:lnTo>
                    <a:pt x="50" y="0"/>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6" name="Freeform 53">
              <a:extLst>
                <a:ext uri="{FF2B5EF4-FFF2-40B4-BE49-F238E27FC236}">
                  <a16:creationId xmlns:a16="http://schemas.microsoft.com/office/drawing/2014/main" id="{E24A78C4-D626-F869-DD51-DEEFAA9BC1A1}"/>
                </a:ext>
              </a:extLst>
            </p:cNvPr>
            <p:cNvSpPr>
              <a:spLocks noChangeArrowheads="1"/>
            </p:cNvSpPr>
            <p:nvPr/>
          </p:nvSpPr>
          <p:spPr bwMode="auto">
            <a:xfrm>
              <a:off x="4557" y="1853"/>
              <a:ext cx="533" cy="412"/>
            </a:xfrm>
            <a:custGeom>
              <a:avLst/>
              <a:gdLst>
                <a:gd name="T0" fmla="*/ 258 w 533"/>
                <a:gd name="T1" fmla="*/ 96 h 412"/>
                <a:gd name="T2" fmla="*/ 278 w 533"/>
                <a:gd name="T3" fmla="*/ 21 h 412"/>
                <a:gd name="T4" fmla="*/ 305 w 533"/>
                <a:gd name="T5" fmla="*/ 91 h 412"/>
                <a:gd name="T6" fmla="*/ 352 w 533"/>
                <a:gd name="T7" fmla="*/ 3 h 412"/>
                <a:gd name="T8" fmla="*/ 355 w 533"/>
                <a:gd name="T9" fmla="*/ 92 h 412"/>
                <a:gd name="T10" fmla="*/ 426 w 533"/>
                <a:gd name="T11" fmla="*/ 50 h 412"/>
                <a:gd name="T12" fmla="*/ 400 w 533"/>
                <a:gd name="T13" fmla="*/ 116 h 412"/>
                <a:gd name="T14" fmla="*/ 510 w 533"/>
                <a:gd name="T15" fmla="*/ 115 h 412"/>
                <a:gd name="T16" fmla="*/ 428 w 533"/>
                <a:gd name="T17" fmla="*/ 172 h 412"/>
                <a:gd name="T18" fmla="*/ 533 w 533"/>
                <a:gd name="T19" fmla="*/ 211 h 412"/>
                <a:gd name="T20" fmla="*/ 419 w 533"/>
                <a:gd name="T21" fmla="*/ 223 h 412"/>
                <a:gd name="T22" fmla="*/ 472 w 533"/>
                <a:gd name="T23" fmla="*/ 267 h 412"/>
                <a:gd name="T24" fmla="*/ 392 w 533"/>
                <a:gd name="T25" fmla="*/ 262 h 412"/>
                <a:gd name="T26" fmla="*/ 428 w 533"/>
                <a:gd name="T27" fmla="*/ 338 h 412"/>
                <a:gd name="T28" fmla="*/ 358 w 533"/>
                <a:gd name="T29" fmla="*/ 312 h 412"/>
                <a:gd name="T30" fmla="*/ 372 w 533"/>
                <a:gd name="T31" fmla="*/ 410 h 412"/>
                <a:gd name="T32" fmla="*/ 309 w 533"/>
                <a:gd name="T33" fmla="*/ 347 h 412"/>
                <a:gd name="T34" fmla="*/ 273 w 533"/>
                <a:gd name="T35" fmla="*/ 412 h 412"/>
                <a:gd name="T36" fmla="*/ 257 w 533"/>
                <a:gd name="T37" fmla="*/ 338 h 412"/>
                <a:gd name="T38" fmla="*/ 179 w 533"/>
                <a:gd name="T39" fmla="*/ 409 h 412"/>
                <a:gd name="T40" fmla="*/ 192 w 533"/>
                <a:gd name="T41" fmla="*/ 321 h 412"/>
                <a:gd name="T42" fmla="*/ 67 w 533"/>
                <a:gd name="T43" fmla="*/ 381 h 412"/>
                <a:gd name="T44" fmla="*/ 115 w 533"/>
                <a:gd name="T45" fmla="*/ 286 h 412"/>
                <a:gd name="T46" fmla="*/ 15 w 533"/>
                <a:gd name="T47" fmla="*/ 277 h 412"/>
                <a:gd name="T48" fmla="*/ 86 w 533"/>
                <a:gd name="T49" fmla="*/ 232 h 412"/>
                <a:gd name="T50" fmla="*/ 0 w 533"/>
                <a:gd name="T51" fmla="*/ 191 h 412"/>
                <a:gd name="T52" fmla="*/ 119 w 533"/>
                <a:gd name="T53" fmla="*/ 189 h 412"/>
                <a:gd name="T54" fmla="*/ 52 w 533"/>
                <a:gd name="T55" fmla="*/ 83 h 412"/>
                <a:gd name="T56" fmla="*/ 155 w 533"/>
                <a:gd name="T57" fmla="*/ 148 h 412"/>
                <a:gd name="T58" fmla="*/ 143 w 533"/>
                <a:gd name="T59" fmla="*/ 76 h 412"/>
                <a:gd name="T60" fmla="*/ 212 w 533"/>
                <a:gd name="T61" fmla="*/ 126 h 412"/>
                <a:gd name="T62" fmla="*/ 187 w 533"/>
                <a:gd name="T63" fmla="*/ 0 h 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3"/>
                <a:gd name="T97" fmla="*/ 0 h 412"/>
                <a:gd name="T98" fmla="*/ 533 w 533"/>
                <a:gd name="T99" fmla="*/ 412 h 4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3" h="412">
                  <a:moveTo>
                    <a:pt x="258" y="96"/>
                  </a:moveTo>
                  <a:lnTo>
                    <a:pt x="278" y="21"/>
                  </a:lnTo>
                  <a:lnTo>
                    <a:pt x="305" y="91"/>
                  </a:lnTo>
                  <a:lnTo>
                    <a:pt x="352" y="3"/>
                  </a:lnTo>
                  <a:lnTo>
                    <a:pt x="355" y="92"/>
                  </a:lnTo>
                  <a:lnTo>
                    <a:pt x="426" y="50"/>
                  </a:lnTo>
                  <a:lnTo>
                    <a:pt x="400" y="116"/>
                  </a:lnTo>
                  <a:lnTo>
                    <a:pt x="510" y="115"/>
                  </a:lnTo>
                  <a:lnTo>
                    <a:pt x="428" y="172"/>
                  </a:lnTo>
                  <a:lnTo>
                    <a:pt x="533" y="211"/>
                  </a:lnTo>
                  <a:lnTo>
                    <a:pt x="419" y="223"/>
                  </a:lnTo>
                  <a:lnTo>
                    <a:pt x="472" y="267"/>
                  </a:lnTo>
                  <a:lnTo>
                    <a:pt x="392" y="262"/>
                  </a:lnTo>
                  <a:lnTo>
                    <a:pt x="428" y="338"/>
                  </a:lnTo>
                  <a:lnTo>
                    <a:pt x="358" y="312"/>
                  </a:lnTo>
                  <a:lnTo>
                    <a:pt x="372" y="410"/>
                  </a:lnTo>
                  <a:lnTo>
                    <a:pt x="309" y="347"/>
                  </a:lnTo>
                  <a:lnTo>
                    <a:pt x="273" y="412"/>
                  </a:lnTo>
                  <a:lnTo>
                    <a:pt x="257" y="338"/>
                  </a:lnTo>
                  <a:lnTo>
                    <a:pt x="179" y="409"/>
                  </a:lnTo>
                  <a:lnTo>
                    <a:pt x="192" y="321"/>
                  </a:lnTo>
                  <a:lnTo>
                    <a:pt x="67" y="381"/>
                  </a:lnTo>
                  <a:lnTo>
                    <a:pt x="115" y="286"/>
                  </a:lnTo>
                  <a:lnTo>
                    <a:pt x="15" y="277"/>
                  </a:lnTo>
                  <a:lnTo>
                    <a:pt x="86" y="232"/>
                  </a:lnTo>
                  <a:lnTo>
                    <a:pt x="0" y="191"/>
                  </a:lnTo>
                  <a:lnTo>
                    <a:pt x="119" y="189"/>
                  </a:lnTo>
                  <a:lnTo>
                    <a:pt x="52" y="83"/>
                  </a:lnTo>
                  <a:lnTo>
                    <a:pt x="155" y="148"/>
                  </a:lnTo>
                  <a:lnTo>
                    <a:pt x="143" y="76"/>
                  </a:lnTo>
                  <a:lnTo>
                    <a:pt x="212" y="126"/>
                  </a:lnTo>
                  <a:lnTo>
                    <a:pt x="187" y="0"/>
                  </a:lnTo>
                  <a:close/>
                </a:path>
              </a:pathLst>
            </a:custGeom>
            <a:gradFill rotWithShape="0">
              <a:gsLst>
                <a:gs pos="0">
                  <a:srgbClr val="0000FF"/>
                </a:gs>
                <a:gs pos="100000">
                  <a:srgbClr val="FFFFFF"/>
                </a:gs>
              </a:gsLst>
              <a:path path="rect">
                <a:fillToRect l="50000" t="50000" r="50000" b="50000"/>
              </a:path>
            </a:gradFill>
            <a:ln w="12700">
              <a:solidFill>
                <a:srgbClr val="FFFFFF"/>
              </a:solidFill>
              <a:round/>
              <a:headEnd/>
              <a:tailEnd/>
            </a:ln>
          </p:spPr>
          <p:txBody>
            <a:bodyPr wrap="none"/>
            <a:lstStyle/>
            <a:p>
              <a:endParaRPr lang="en-US" sz="2805"/>
            </a:p>
          </p:txBody>
        </p:sp>
        <p:sp>
          <p:nvSpPr>
            <p:cNvPr id="79927" name="Freeform 54">
              <a:extLst>
                <a:ext uri="{FF2B5EF4-FFF2-40B4-BE49-F238E27FC236}">
                  <a16:creationId xmlns:a16="http://schemas.microsoft.com/office/drawing/2014/main" id="{7ADFE731-D737-E92D-A54C-AAFD346B0183}"/>
                </a:ext>
              </a:extLst>
            </p:cNvPr>
            <p:cNvSpPr>
              <a:spLocks noChangeArrowheads="1"/>
            </p:cNvSpPr>
            <p:nvPr/>
          </p:nvSpPr>
          <p:spPr bwMode="auto">
            <a:xfrm>
              <a:off x="4712" y="2013"/>
              <a:ext cx="30" cy="19"/>
            </a:xfrm>
            <a:custGeom>
              <a:avLst/>
              <a:gdLst>
                <a:gd name="T0" fmla="*/ 0 w 30"/>
                <a:gd name="T1" fmla="*/ 19 h 19"/>
                <a:gd name="T2" fmla="*/ 30 w 30"/>
                <a:gd name="T3" fmla="*/ 0 h 19"/>
                <a:gd name="T4" fmla="*/ 15 w 30"/>
                <a:gd name="T5" fmla="*/ 4 h 19"/>
                <a:gd name="T6" fmla="*/ 0 60000 65536"/>
                <a:gd name="T7" fmla="*/ 0 60000 65536"/>
                <a:gd name="T8" fmla="*/ 0 60000 65536"/>
                <a:gd name="T9" fmla="*/ 0 w 30"/>
                <a:gd name="T10" fmla="*/ 0 h 19"/>
                <a:gd name="T11" fmla="*/ 30 w 30"/>
                <a:gd name="T12" fmla="*/ 19 h 19"/>
              </a:gdLst>
              <a:ahLst/>
              <a:cxnLst>
                <a:cxn ang="T6">
                  <a:pos x="T0" y="T1"/>
                </a:cxn>
                <a:cxn ang="T7">
                  <a:pos x="T2" y="T3"/>
                </a:cxn>
                <a:cxn ang="T8">
                  <a:pos x="T4" y="T5"/>
                </a:cxn>
              </a:cxnLst>
              <a:rect l="T9" t="T10" r="T11" b="T12"/>
              <a:pathLst>
                <a:path w="30" h="19">
                  <a:moveTo>
                    <a:pt x="0" y="19"/>
                  </a:moveTo>
                  <a:lnTo>
                    <a:pt x="30" y="0"/>
                  </a:lnTo>
                  <a:lnTo>
                    <a:pt x="15" y="4"/>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8" name="Freeform 55">
              <a:extLst>
                <a:ext uri="{FF2B5EF4-FFF2-40B4-BE49-F238E27FC236}">
                  <a16:creationId xmlns:a16="http://schemas.microsoft.com/office/drawing/2014/main" id="{B16B4DA1-5912-B786-0BB1-5B50B6492EE2}"/>
                </a:ext>
              </a:extLst>
            </p:cNvPr>
            <p:cNvSpPr>
              <a:spLocks noChangeArrowheads="1"/>
            </p:cNvSpPr>
            <p:nvPr/>
          </p:nvSpPr>
          <p:spPr bwMode="auto">
            <a:xfrm>
              <a:off x="4683" y="2032"/>
              <a:ext cx="49" cy="48"/>
            </a:xfrm>
            <a:custGeom>
              <a:avLst/>
              <a:gdLst>
                <a:gd name="T0" fmla="*/ 49 w 49"/>
                <a:gd name="T1" fmla="*/ 34 h 48"/>
                <a:gd name="T2" fmla="*/ 29 w 49"/>
                <a:gd name="T3" fmla="*/ 0 h 48"/>
                <a:gd name="T4" fmla="*/ 0 w 49"/>
                <a:gd name="T5" fmla="*/ 48 h 48"/>
                <a:gd name="T6" fmla="*/ 0 60000 65536"/>
                <a:gd name="T7" fmla="*/ 0 60000 65536"/>
                <a:gd name="T8" fmla="*/ 0 60000 65536"/>
                <a:gd name="T9" fmla="*/ 0 w 49"/>
                <a:gd name="T10" fmla="*/ 0 h 48"/>
                <a:gd name="T11" fmla="*/ 49 w 49"/>
                <a:gd name="T12" fmla="*/ 48 h 48"/>
              </a:gdLst>
              <a:ahLst/>
              <a:cxnLst>
                <a:cxn ang="T6">
                  <a:pos x="T0" y="T1"/>
                </a:cxn>
                <a:cxn ang="T7">
                  <a:pos x="T2" y="T3"/>
                </a:cxn>
                <a:cxn ang="T8">
                  <a:pos x="T4" y="T5"/>
                </a:cxn>
              </a:cxnLst>
              <a:rect l="T9" t="T10" r="T11" b="T12"/>
              <a:pathLst>
                <a:path w="49" h="48">
                  <a:moveTo>
                    <a:pt x="49" y="34"/>
                  </a:moveTo>
                  <a:lnTo>
                    <a:pt x="29" y="0"/>
                  </a:lnTo>
                  <a:lnTo>
                    <a:pt x="0" y="48"/>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29" name="Freeform 56">
              <a:extLst>
                <a:ext uri="{FF2B5EF4-FFF2-40B4-BE49-F238E27FC236}">
                  <a16:creationId xmlns:a16="http://schemas.microsoft.com/office/drawing/2014/main" id="{ADD962BC-7CE5-2D40-F145-26B560AC8B5E}"/>
                </a:ext>
              </a:extLst>
            </p:cNvPr>
            <p:cNvSpPr>
              <a:spLocks noChangeArrowheads="1"/>
            </p:cNvSpPr>
            <p:nvPr/>
          </p:nvSpPr>
          <p:spPr bwMode="auto">
            <a:xfrm>
              <a:off x="4657" y="2032"/>
              <a:ext cx="55" cy="54"/>
            </a:xfrm>
            <a:custGeom>
              <a:avLst/>
              <a:gdLst>
                <a:gd name="T0" fmla="*/ 0 w 55"/>
                <a:gd name="T1" fmla="*/ 54 h 54"/>
                <a:gd name="T2" fmla="*/ 26 w 55"/>
                <a:gd name="T3" fmla="*/ 48 h 54"/>
                <a:gd name="T4" fmla="*/ 55 w 55"/>
                <a:gd name="T5" fmla="*/ 0 h 54"/>
                <a:gd name="T6" fmla="*/ 0 60000 65536"/>
                <a:gd name="T7" fmla="*/ 0 60000 65536"/>
                <a:gd name="T8" fmla="*/ 0 60000 65536"/>
                <a:gd name="T9" fmla="*/ 0 w 55"/>
                <a:gd name="T10" fmla="*/ 0 h 54"/>
                <a:gd name="T11" fmla="*/ 55 w 55"/>
                <a:gd name="T12" fmla="*/ 54 h 54"/>
              </a:gdLst>
              <a:ahLst/>
              <a:cxnLst>
                <a:cxn ang="T6">
                  <a:pos x="T0" y="T1"/>
                </a:cxn>
                <a:cxn ang="T7">
                  <a:pos x="T2" y="T3"/>
                </a:cxn>
                <a:cxn ang="T8">
                  <a:pos x="T4" y="T5"/>
                </a:cxn>
              </a:cxnLst>
              <a:rect l="T9" t="T10" r="T11" b="T12"/>
              <a:pathLst>
                <a:path w="55" h="54">
                  <a:moveTo>
                    <a:pt x="0" y="54"/>
                  </a:moveTo>
                  <a:lnTo>
                    <a:pt x="26" y="48"/>
                  </a:lnTo>
                  <a:lnTo>
                    <a:pt x="55"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0" name="Freeform 57">
              <a:extLst>
                <a:ext uri="{FF2B5EF4-FFF2-40B4-BE49-F238E27FC236}">
                  <a16:creationId xmlns:a16="http://schemas.microsoft.com/office/drawing/2014/main" id="{A2873331-42EA-7D86-73AC-FD4BED60FDF3}"/>
                </a:ext>
              </a:extLst>
            </p:cNvPr>
            <p:cNvSpPr>
              <a:spLocks noChangeArrowheads="1"/>
            </p:cNvSpPr>
            <p:nvPr/>
          </p:nvSpPr>
          <p:spPr bwMode="auto">
            <a:xfrm>
              <a:off x="4712" y="2013"/>
              <a:ext cx="65" cy="52"/>
            </a:xfrm>
            <a:custGeom>
              <a:avLst/>
              <a:gdLst>
                <a:gd name="T0" fmla="*/ 65 w 65"/>
                <a:gd name="T1" fmla="*/ 12 h 53"/>
                <a:gd name="T2" fmla="*/ 20 w 65"/>
                <a:gd name="T3" fmla="*/ 43 h 53"/>
                <a:gd name="T4" fmla="*/ 0 w 65"/>
                <a:gd name="T5" fmla="*/ 19 h 53"/>
                <a:gd name="T6" fmla="*/ 30 w 65"/>
                <a:gd name="T7" fmla="*/ 0 h 53"/>
                <a:gd name="T8" fmla="*/ 0 60000 65536"/>
                <a:gd name="T9" fmla="*/ 0 60000 65536"/>
                <a:gd name="T10" fmla="*/ 0 60000 65536"/>
                <a:gd name="T11" fmla="*/ 0 60000 65536"/>
                <a:gd name="T12" fmla="*/ 0 w 65"/>
                <a:gd name="T13" fmla="*/ 0 h 53"/>
                <a:gd name="T14" fmla="*/ 65 w 65"/>
                <a:gd name="T15" fmla="*/ 53 h 53"/>
              </a:gdLst>
              <a:ahLst/>
              <a:cxnLst>
                <a:cxn ang="T8">
                  <a:pos x="T0" y="T1"/>
                </a:cxn>
                <a:cxn ang="T9">
                  <a:pos x="T2" y="T3"/>
                </a:cxn>
                <a:cxn ang="T10">
                  <a:pos x="T4" y="T5"/>
                </a:cxn>
                <a:cxn ang="T11">
                  <a:pos x="T6" y="T7"/>
                </a:cxn>
              </a:cxnLst>
              <a:rect l="T12" t="T13" r="T14" b="T15"/>
              <a:pathLst>
                <a:path w="65" h="53">
                  <a:moveTo>
                    <a:pt x="65" y="12"/>
                  </a:moveTo>
                  <a:lnTo>
                    <a:pt x="20" y="53"/>
                  </a:lnTo>
                  <a:lnTo>
                    <a:pt x="0" y="19"/>
                  </a:lnTo>
                  <a:lnTo>
                    <a:pt x="30"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1" name="Freeform 58">
              <a:extLst>
                <a:ext uri="{FF2B5EF4-FFF2-40B4-BE49-F238E27FC236}">
                  <a16:creationId xmlns:a16="http://schemas.microsoft.com/office/drawing/2014/main" id="{7FF11607-537A-C951-E039-D874B11E0E4E}"/>
                </a:ext>
              </a:extLst>
            </p:cNvPr>
            <p:cNvSpPr>
              <a:spLocks noChangeArrowheads="1"/>
            </p:cNvSpPr>
            <p:nvPr/>
          </p:nvSpPr>
          <p:spPr bwMode="auto">
            <a:xfrm>
              <a:off x="4742" y="1994"/>
              <a:ext cx="67" cy="31"/>
            </a:xfrm>
            <a:custGeom>
              <a:avLst/>
              <a:gdLst>
                <a:gd name="T0" fmla="*/ 67 w 67"/>
                <a:gd name="T1" fmla="*/ 0 h 31"/>
                <a:gd name="T2" fmla="*/ 35 w 67"/>
                <a:gd name="T3" fmla="*/ 31 h 31"/>
                <a:gd name="T4" fmla="*/ 0 w 67"/>
                <a:gd name="T5" fmla="*/ 19 h 31"/>
                <a:gd name="T6" fmla="*/ 0 60000 65536"/>
                <a:gd name="T7" fmla="*/ 0 60000 65536"/>
                <a:gd name="T8" fmla="*/ 0 60000 65536"/>
                <a:gd name="T9" fmla="*/ 0 w 67"/>
                <a:gd name="T10" fmla="*/ 0 h 31"/>
                <a:gd name="T11" fmla="*/ 67 w 67"/>
                <a:gd name="T12" fmla="*/ 31 h 31"/>
              </a:gdLst>
              <a:ahLst/>
              <a:cxnLst>
                <a:cxn ang="T6">
                  <a:pos x="T0" y="T1"/>
                </a:cxn>
                <a:cxn ang="T7">
                  <a:pos x="T2" y="T3"/>
                </a:cxn>
                <a:cxn ang="T8">
                  <a:pos x="T4" y="T5"/>
                </a:cxn>
              </a:cxnLst>
              <a:rect l="T9" t="T10" r="T11" b="T12"/>
              <a:pathLst>
                <a:path w="67" h="31">
                  <a:moveTo>
                    <a:pt x="67" y="0"/>
                  </a:moveTo>
                  <a:lnTo>
                    <a:pt x="35" y="31"/>
                  </a:lnTo>
                  <a:lnTo>
                    <a:pt x="0" y="19"/>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2" name="Freeform 59">
              <a:extLst>
                <a:ext uri="{FF2B5EF4-FFF2-40B4-BE49-F238E27FC236}">
                  <a16:creationId xmlns:a16="http://schemas.microsoft.com/office/drawing/2014/main" id="{9834B93C-9AD5-D959-0E41-18843306733B}"/>
                </a:ext>
              </a:extLst>
            </p:cNvPr>
            <p:cNvSpPr>
              <a:spLocks noChangeArrowheads="1"/>
            </p:cNvSpPr>
            <p:nvPr/>
          </p:nvSpPr>
          <p:spPr bwMode="auto">
            <a:xfrm>
              <a:off x="4732" y="2025"/>
              <a:ext cx="49" cy="40"/>
            </a:xfrm>
            <a:custGeom>
              <a:avLst/>
              <a:gdLst>
                <a:gd name="T0" fmla="*/ 55 w 48"/>
                <a:gd name="T1" fmla="*/ 0 h 41"/>
                <a:gd name="T2" fmla="*/ 58 w 48"/>
                <a:gd name="T3" fmla="*/ 20 h 41"/>
                <a:gd name="T4" fmla="*/ 0 w 48"/>
                <a:gd name="T5" fmla="*/ 31 h 41"/>
                <a:gd name="T6" fmla="*/ 0 60000 65536"/>
                <a:gd name="T7" fmla="*/ 0 60000 65536"/>
                <a:gd name="T8" fmla="*/ 0 60000 65536"/>
                <a:gd name="T9" fmla="*/ 0 w 48"/>
                <a:gd name="T10" fmla="*/ 0 h 41"/>
                <a:gd name="T11" fmla="*/ 48 w 48"/>
                <a:gd name="T12" fmla="*/ 41 h 41"/>
              </a:gdLst>
              <a:ahLst/>
              <a:cxnLst>
                <a:cxn ang="T6">
                  <a:pos x="T0" y="T1"/>
                </a:cxn>
                <a:cxn ang="T7">
                  <a:pos x="T2" y="T3"/>
                </a:cxn>
                <a:cxn ang="T8">
                  <a:pos x="T4" y="T5"/>
                </a:cxn>
              </a:cxnLst>
              <a:rect l="T9" t="T10" r="T11" b="T12"/>
              <a:pathLst>
                <a:path w="48" h="41">
                  <a:moveTo>
                    <a:pt x="45" y="0"/>
                  </a:moveTo>
                  <a:lnTo>
                    <a:pt x="48" y="29"/>
                  </a:lnTo>
                  <a:lnTo>
                    <a:pt x="0" y="41"/>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3" name="Freeform 60">
              <a:extLst>
                <a:ext uri="{FF2B5EF4-FFF2-40B4-BE49-F238E27FC236}">
                  <a16:creationId xmlns:a16="http://schemas.microsoft.com/office/drawing/2014/main" id="{16A7ED98-8942-D242-E0BE-C9C7363B2DEE}"/>
                </a:ext>
              </a:extLst>
            </p:cNvPr>
            <p:cNvSpPr>
              <a:spLocks noChangeArrowheads="1"/>
            </p:cNvSpPr>
            <p:nvPr/>
          </p:nvSpPr>
          <p:spPr bwMode="auto">
            <a:xfrm>
              <a:off x="4777" y="1994"/>
              <a:ext cx="76" cy="48"/>
            </a:xfrm>
            <a:custGeom>
              <a:avLst/>
              <a:gdLst>
                <a:gd name="T0" fmla="*/ 76 w 76"/>
                <a:gd name="T1" fmla="*/ 10 h 48"/>
                <a:gd name="T2" fmla="*/ 46 w 76"/>
                <a:gd name="T3" fmla="*/ 48 h 48"/>
                <a:gd name="T4" fmla="*/ 0 w 76"/>
                <a:gd name="T5" fmla="*/ 31 h 48"/>
                <a:gd name="T6" fmla="*/ 32 w 76"/>
                <a:gd name="T7" fmla="*/ 0 h 48"/>
                <a:gd name="T8" fmla="*/ 0 60000 65536"/>
                <a:gd name="T9" fmla="*/ 0 60000 65536"/>
                <a:gd name="T10" fmla="*/ 0 60000 65536"/>
                <a:gd name="T11" fmla="*/ 0 60000 65536"/>
                <a:gd name="T12" fmla="*/ 0 w 76"/>
                <a:gd name="T13" fmla="*/ 0 h 48"/>
                <a:gd name="T14" fmla="*/ 76 w 76"/>
                <a:gd name="T15" fmla="*/ 48 h 48"/>
              </a:gdLst>
              <a:ahLst/>
              <a:cxnLst>
                <a:cxn ang="T8">
                  <a:pos x="T0" y="T1"/>
                </a:cxn>
                <a:cxn ang="T9">
                  <a:pos x="T2" y="T3"/>
                </a:cxn>
                <a:cxn ang="T10">
                  <a:pos x="T4" y="T5"/>
                </a:cxn>
                <a:cxn ang="T11">
                  <a:pos x="T6" y="T7"/>
                </a:cxn>
              </a:cxnLst>
              <a:rect l="T12" t="T13" r="T14" b="T15"/>
              <a:pathLst>
                <a:path w="76" h="48">
                  <a:moveTo>
                    <a:pt x="76" y="10"/>
                  </a:moveTo>
                  <a:lnTo>
                    <a:pt x="46" y="48"/>
                  </a:lnTo>
                  <a:lnTo>
                    <a:pt x="0" y="31"/>
                  </a:lnTo>
                  <a:lnTo>
                    <a:pt x="32"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4" name="Freeform 61">
              <a:extLst>
                <a:ext uri="{FF2B5EF4-FFF2-40B4-BE49-F238E27FC236}">
                  <a16:creationId xmlns:a16="http://schemas.microsoft.com/office/drawing/2014/main" id="{48E36133-476B-1476-F116-B2ABE5CD0980}"/>
                </a:ext>
              </a:extLst>
            </p:cNvPr>
            <p:cNvSpPr>
              <a:spLocks noChangeArrowheads="1"/>
            </p:cNvSpPr>
            <p:nvPr/>
          </p:nvSpPr>
          <p:spPr bwMode="auto">
            <a:xfrm>
              <a:off x="4777" y="2025"/>
              <a:ext cx="46" cy="29"/>
            </a:xfrm>
            <a:custGeom>
              <a:avLst/>
              <a:gdLst>
                <a:gd name="T0" fmla="*/ 46 w 46"/>
                <a:gd name="T1" fmla="*/ 17 h 29"/>
                <a:gd name="T2" fmla="*/ 3 w 46"/>
                <a:gd name="T3" fmla="*/ 29 h 29"/>
                <a:gd name="T4" fmla="*/ 0 w 46"/>
                <a:gd name="T5" fmla="*/ 0 h 29"/>
                <a:gd name="T6" fmla="*/ 0 60000 65536"/>
                <a:gd name="T7" fmla="*/ 0 60000 65536"/>
                <a:gd name="T8" fmla="*/ 0 60000 65536"/>
                <a:gd name="T9" fmla="*/ 0 w 46"/>
                <a:gd name="T10" fmla="*/ 0 h 29"/>
                <a:gd name="T11" fmla="*/ 46 w 46"/>
                <a:gd name="T12" fmla="*/ 29 h 29"/>
              </a:gdLst>
              <a:ahLst/>
              <a:cxnLst>
                <a:cxn ang="T6">
                  <a:pos x="T0" y="T1"/>
                </a:cxn>
                <a:cxn ang="T7">
                  <a:pos x="T2" y="T3"/>
                </a:cxn>
                <a:cxn ang="T8">
                  <a:pos x="T4" y="T5"/>
                </a:cxn>
              </a:cxnLst>
              <a:rect l="T9" t="T10" r="T11" b="T12"/>
              <a:pathLst>
                <a:path w="46" h="29">
                  <a:moveTo>
                    <a:pt x="46" y="17"/>
                  </a:moveTo>
                  <a:lnTo>
                    <a:pt x="3" y="29"/>
                  </a:lnTo>
                  <a:lnTo>
                    <a:pt x="0"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5" name="Freeform 62">
              <a:extLst>
                <a:ext uri="{FF2B5EF4-FFF2-40B4-BE49-F238E27FC236}">
                  <a16:creationId xmlns:a16="http://schemas.microsoft.com/office/drawing/2014/main" id="{83001A76-4128-145B-BDF6-D47953E12138}"/>
                </a:ext>
              </a:extLst>
            </p:cNvPr>
            <p:cNvSpPr>
              <a:spLocks noChangeArrowheads="1"/>
            </p:cNvSpPr>
            <p:nvPr/>
          </p:nvSpPr>
          <p:spPr bwMode="auto">
            <a:xfrm>
              <a:off x="4809" y="1977"/>
              <a:ext cx="67" cy="27"/>
            </a:xfrm>
            <a:custGeom>
              <a:avLst/>
              <a:gdLst>
                <a:gd name="T0" fmla="*/ 44 w 67"/>
                <a:gd name="T1" fmla="*/ 27 h 27"/>
                <a:gd name="T2" fmla="*/ 67 w 67"/>
                <a:gd name="T3" fmla="*/ 0 h 27"/>
                <a:gd name="T4" fmla="*/ 0 w 67"/>
                <a:gd name="T5" fmla="*/ 17 h 27"/>
                <a:gd name="T6" fmla="*/ 0 60000 65536"/>
                <a:gd name="T7" fmla="*/ 0 60000 65536"/>
                <a:gd name="T8" fmla="*/ 0 60000 65536"/>
                <a:gd name="T9" fmla="*/ 0 w 67"/>
                <a:gd name="T10" fmla="*/ 0 h 27"/>
                <a:gd name="T11" fmla="*/ 67 w 67"/>
                <a:gd name="T12" fmla="*/ 27 h 27"/>
              </a:gdLst>
              <a:ahLst/>
              <a:cxnLst>
                <a:cxn ang="T6">
                  <a:pos x="T0" y="T1"/>
                </a:cxn>
                <a:cxn ang="T7">
                  <a:pos x="T2" y="T3"/>
                </a:cxn>
                <a:cxn ang="T8">
                  <a:pos x="T4" y="T5"/>
                </a:cxn>
              </a:cxnLst>
              <a:rect l="T9" t="T10" r="T11" b="T12"/>
              <a:pathLst>
                <a:path w="67" h="27">
                  <a:moveTo>
                    <a:pt x="44" y="27"/>
                  </a:moveTo>
                  <a:lnTo>
                    <a:pt x="67" y="0"/>
                  </a:lnTo>
                  <a:lnTo>
                    <a:pt x="0" y="17"/>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6" name="Freeform 63">
              <a:extLst>
                <a:ext uri="{FF2B5EF4-FFF2-40B4-BE49-F238E27FC236}">
                  <a16:creationId xmlns:a16="http://schemas.microsoft.com/office/drawing/2014/main" id="{804228DD-0DBD-7456-2711-AAB9890147F0}"/>
                </a:ext>
              </a:extLst>
            </p:cNvPr>
            <p:cNvSpPr>
              <a:spLocks noChangeArrowheads="1"/>
            </p:cNvSpPr>
            <p:nvPr/>
          </p:nvSpPr>
          <p:spPr bwMode="auto">
            <a:xfrm>
              <a:off x="4823" y="2004"/>
              <a:ext cx="41" cy="38"/>
            </a:xfrm>
            <a:custGeom>
              <a:avLst/>
              <a:gdLst>
                <a:gd name="T0" fmla="*/ 41 w 41"/>
                <a:gd name="T1" fmla="*/ 26 h 38"/>
                <a:gd name="T2" fmla="*/ 30 w 41"/>
                <a:gd name="T3" fmla="*/ 0 h 38"/>
                <a:gd name="T4" fmla="*/ 0 w 41"/>
                <a:gd name="T5" fmla="*/ 38 h 38"/>
                <a:gd name="T6" fmla="*/ 0 60000 65536"/>
                <a:gd name="T7" fmla="*/ 0 60000 65536"/>
                <a:gd name="T8" fmla="*/ 0 60000 65536"/>
                <a:gd name="T9" fmla="*/ 0 w 41"/>
                <a:gd name="T10" fmla="*/ 0 h 38"/>
                <a:gd name="T11" fmla="*/ 41 w 41"/>
                <a:gd name="T12" fmla="*/ 38 h 38"/>
              </a:gdLst>
              <a:ahLst/>
              <a:cxnLst>
                <a:cxn ang="T6">
                  <a:pos x="T0" y="T1"/>
                </a:cxn>
                <a:cxn ang="T7">
                  <a:pos x="T2" y="T3"/>
                </a:cxn>
                <a:cxn ang="T8">
                  <a:pos x="T4" y="T5"/>
                </a:cxn>
              </a:cxnLst>
              <a:rect l="T9" t="T10" r="T11" b="T12"/>
              <a:pathLst>
                <a:path w="41" h="38">
                  <a:moveTo>
                    <a:pt x="41" y="26"/>
                  </a:moveTo>
                  <a:lnTo>
                    <a:pt x="30" y="0"/>
                  </a:lnTo>
                  <a:lnTo>
                    <a:pt x="0" y="38"/>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7" name="Freeform 64">
              <a:extLst>
                <a:ext uri="{FF2B5EF4-FFF2-40B4-BE49-F238E27FC236}">
                  <a16:creationId xmlns:a16="http://schemas.microsoft.com/office/drawing/2014/main" id="{82954CC0-1266-2BDC-E846-829AAD7617B9}"/>
                </a:ext>
              </a:extLst>
            </p:cNvPr>
            <p:cNvSpPr>
              <a:spLocks noChangeArrowheads="1"/>
            </p:cNvSpPr>
            <p:nvPr/>
          </p:nvSpPr>
          <p:spPr bwMode="auto">
            <a:xfrm>
              <a:off x="4853" y="2004"/>
              <a:ext cx="58" cy="26"/>
            </a:xfrm>
            <a:custGeom>
              <a:avLst/>
              <a:gdLst>
                <a:gd name="T0" fmla="*/ 0 w 58"/>
                <a:gd name="T1" fmla="*/ 0 h 26"/>
                <a:gd name="T2" fmla="*/ 11 w 58"/>
                <a:gd name="T3" fmla="*/ 26 h 26"/>
                <a:gd name="T4" fmla="*/ 58 w 58"/>
                <a:gd name="T5" fmla="*/ 14 h 26"/>
                <a:gd name="T6" fmla="*/ 1 w 58"/>
                <a:gd name="T7" fmla="*/ 1 h 26"/>
                <a:gd name="T8" fmla="*/ 0 60000 65536"/>
                <a:gd name="T9" fmla="*/ 0 60000 65536"/>
                <a:gd name="T10" fmla="*/ 0 60000 65536"/>
                <a:gd name="T11" fmla="*/ 0 60000 65536"/>
                <a:gd name="T12" fmla="*/ 0 w 58"/>
                <a:gd name="T13" fmla="*/ 0 h 26"/>
                <a:gd name="T14" fmla="*/ 58 w 58"/>
                <a:gd name="T15" fmla="*/ 26 h 26"/>
              </a:gdLst>
              <a:ahLst/>
              <a:cxnLst>
                <a:cxn ang="T8">
                  <a:pos x="T0" y="T1"/>
                </a:cxn>
                <a:cxn ang="T9">
                  <a:pos x="T2" y="T3"/>
                </a:cxn>
                <a:cxn ang="T10">
                  <a:pos x="T4" y="T5"/>
                </a:cxn>
                <a:cxn ang="T11">
                  <a:pos x="T6" y="T7"/>
                </a:cxn>
              </a:cxnLst>
              <a:rect l="T12" t="T13" r="T14" b="T15"/>
              <a:pathLst>
                <a:path w="58" h="26">
                  <a:moveTo>
                    <a:pt x="0" y="0"/>
                  </a:moveTo>
                  <a:lnTo>
                    <a:pt x="11" y="26"/>
                  </a:lnTo>
                  <a:lnTo>
                    <a:pt x="58" y="14"/>
                  </a:lnTo>
                  <a:lnTo>
                    <a:pt x="1" y="1"/>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8" name="Freeform 65">
              <a:extLst>
                <a:ext uri="{FF2B5EF4-FFF2-40B4-BE49-F238E27FC236}">
                  <a16:creationId xmlns:a16="http://schemas.microsoft.com/office/drawing/2014/main" id="{1E2AB373-62B5-5F69-024E-1F726B4F7D92}"/>
                </a:ext>
              </a:extLst>
            </p:cNvPr>
            <p:cNvSpPr>
              <a:spLocks noChangeArrowheads="1"/>
            </p:cNvSpPr>
            <p:nvPr/>
          </p:nvSpPr>
          <p:spPr bwMode="auto">
            <a:xfrm>
              <a:off x="4876" y="1972"/>
              <a:ext cx="37" cy="6"/>
            </a:xfrm>
            <a:custGeom>
              <a:avLst/>
              <a:gdLst>
                <a:gd name="T0" fmla="*/ 15 w 37"/>
                <a:gd name="T1" fmla="*/ 0 h 6"/>
                <a:gd name="T2" fmla="*/ 37 w 37"/>
                <a:gd name="T3" fmla="*/ 6 h 6"/>
                <a:gd name="T4" fmla="*/ 0 w 37"/>
                <a:gd name="T5" fmla="*/ 5 h 6"/>
                <a:gd name="T6" fmla="*/ 0 60000 65536"/>
                <a:gd name="T7" fmla="*/ 0 60000 65536"/>
                <a:gd name="T8" fmla="*/ 0 60000 65536"/>
                <a:gd name="T9" fmla="*/ 0 w 37"/>
                <a:gd name="T10" fmla="*/ 0 h 6"/>
                <a:gd name="T11" fmla="*/ 37 w 37"/>
                <a:gd name="T12" fmla="*/ 6 h 6"/>
              </a:gdLst>
              <a:ahLst/>
              <a:cxnLst>
                <a:cxn ang="T6">
                  <a:pos x="T0" y="T1"/>
                </a:cxn>
                <a:cxn ang="T7">
                  <a:pos x="T2" y="T3"/>
                </a:cxn>
                <a:cxn ang="T8">
                  <a:pos x="T4" y="T5"/>
                </a:cxn>
              </a:cxnLst>
              <a:rect l="T9" t="T10" r="T11" b="T12"/>
              <a:pathLst>
                <a:path w="37" h="6">
                  <a:moveTo>
                    <a:pt x="15" y="0"/>
                  </a:moveTo>
                  <a:lnTo>
                    <a:pt x="37" y="6"/>
                  </a:lnTo>
                  <a:lnTo>
                    <a:pt x="0" y="5"/>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39" name="Freeform 66">
              <a:extLst>
                <a:ext uri="{FF2B5EF4-FFF2-40B4-BE49-F238E27FC236}">
                  <a16:creationId xmlns:a16="http://schemas.microsoft.com/office/drawing/2014/main" id="{2EA0CFE9-20F5-369C-334F-369D1F9763E6}"/>
                </a:ext>
              </a:extLst>
            </p:cNvPr>
            <p:cNvSpPr>
              <a:spLocks noChangeArrowheads="1"/>
            </p:cNvSpPr>
            <p:nvPr/>
          </p:nvSpPr>
          <p:spPr bwMode="auto">
            <a:xfrm>
              <a:off x="4853" y="1977"/>
              <a:ext cx="60" cy="41"/>
            </a:xfrm>
            <a:custGeom>
              <a:avLst/>
              <a:gdLst>
                <a:gd name="T0" fmla="*/ 60 w 60"/>
                <a:gd name="T1" fmla="*/ 1 h 41"/>
                <a:gd name="T2" fmla="*/ 58 w 60"/>
                <a:gd name="T3" fmla="*/ 41 h 41"/>
                <a:gd name="T4" fmla="*/ 0 w 60"/>
                <a:gd name="T5" fmla="*/ 27 h 41"/>
                <a:gd name="T6" fmla="*/ 23 w 60"/>
                <a:gd name="T7" fmla="*/ 0 h 41"/>
                <a:gd name="T8" fmla="*/ 0 60000 65536"/>
                <a:gd name="T9" fmla="*/ 0 60000 65536"/>
                <a:gd name="T10" fmla="*/ 0 60000 65536"/>
                <a:gd name="T11" fmla="*/ 0 60000 65536"/>
                <a:gd name="T12" fmla="*/ 0 w 60"/>
                <a:gd name="T13" fmla="*/ 0 h 41"/>
                <a:gd name="T14" fmla="*/ 60 w 60"/>
                <a:gd name="T15" fmla="*/ 41 h 41"/>
              </a:gdLst>
              <a:ahLst/>
              <a:cxnLst>
                <a:cxn ang="T8">
                  <a:pos x="T0" y="T1"/>
                </a:cxn>
                <a:cxn ang="T9">
                  <a:pos x="T2" y="T3"/>
                </a:cxn>
                <a:cxn ang="T10">
                  <a:pos x="T4" y="T5"/>
                </a:cxn>
                <a:cxn ang="T11">
                  <a:pos x="T6" y="T7"/>
                </a:cxn>
              </a:cxnLst>
              <a:rect l="T12" t="T13" r="T14" b="T15"/>
              <a:pathLst>
                <a:path w="60" h="41">
                  <a:moveTo>
                    <a:pt x="60" y="1"/>
                  </a:moveTo>
                  <a:lnTo>
                    <a:pt x="58" y="41"/>
                  </a:lnTo>
                  <a:lnTo>
                    <a:pt x="0" y="27"/>
                  </a:lnTo>
                  <a:lnTo>
                    <a:pt x="23"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0" name="Freeform 67">
              <a:extLst>
                <a:ext uri="{FF2B5EF4-FFF2-40B4-BE49-F238E27FC236}">
                  <a16:creationId xmlns:a16="http://schemas.microsoft.com/office/drawing/2014/main" id="{AAE40CF7-C920-4D71-80F2-7C0FB322A917}"/>
                </a:ext>
              </a:extLst>
            </p:cNvPr>
            <p:cNvSpPr>
              <a:spLocks noChangeArrowheads="1"/>
            </p:cNvSpPr>
            <p:nvPr/>
          </p:nvSpPr>
          <p:spPr bwMode="auto">
            <a:xfrm>
              <a:off x="4911" y="1978"/>
              <a:ext cx="51" cy="40"/>
            </a:xfrm>
            <a:custGeom>
              <a:avLst/>
              <a:gdLst>
                <a:gd name="T0" fmla="*/ 0 w 51"/>
                <a:gd name="T1" fmla="*/ 40 h 40"/>
                <a:gd name="T2" fmla="*/ 51 w 51"/>
                <a:gd name="T3" fmla="*/ 27 h 40"/>
                <a:gd name="T4" fmla="*/ 2 w 51"/>
                <a:gd name="T5" fmla="*/ 0 h 40"/>
                <a:gd name="T6" fmla="*/ 0 60000 65536"/>
                <a:gd name="T7" fmla="*/ 0 60000 65536"/>
                <a:gd name="T8" fmla="*/ 0 60000 65536"/>
                <a:gd name="T9" fmla="*/ 0 w 51"/>
                <a:gd name="T10" fmla="*/ 0 h 40"/>
                <a:gd name="T11" fmla="*/ 51 w 51"/>
                <a:gd name="T12" fmla="*/ 40 h 40"/>
              </a:gdLst>
              <a:ahLst/>
              <a:cxnLst>
                <a:cxn ang="T6">
                  <a:pos x="T0" y="T1"/>
                </a:cxn>
                <a:cxn ang="T7">
                  <a:pos x="T2" y="T3"/>
                </a:cxn>
                <a:cxn ang="T8">
                  <a:pos x="T4" y="T5"/>
                </a:cxn>
              </a:cxnLst>
              <a:rect l="T9" t="T10" r="T11" b="T12"/>
              <a:pathLst>
                <a:path w="51" h="40">
                  <a:moveTo>
                    <a:pt x="0" y="40"/>
                  </a:moveTo>
                  <a:lnTo>
                    <a:pt x="51" y="27"/>
                  </a:lnTo>
                  <a:lnTo>
                    <a:pt x="2"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1" name="Freeform 68">
              <a:extLst>
                <a:ext uri="{FF2B5EF4-FFF2-40B4-BE49-F238E27FC236}">
                  <a16:creationId xmlns:a16="http://schemas.microsoft.com/office/drawing/2014/main" id="{5BA5C32C-954B-6B94-555C-59C3F7E70B78}"/>
                </a:ext>
              </a:extLst>
            </p:cNvPr>
            <p:cNvSpPr>
              <a:spLocks noChangeArrowheads="1"/>
            </p:cNvSpPr>
            <p:nvPr/>
          </p:nvSpPr>
          <p:spPr bwMode="auto">
            <a:xfrm>
              <a:off x="4913" y="1978"/>
              <a:ext cx="74" cy="27"/>
            </a:xfrm>
            <a:custGeom>
              <a:avLst/>
              <a:gdLst>
                <a:gd name="T0" fmla="*/ 49 w 74"/>
                <a:gd name="T1" fmla="*/ 27 h 27"/>
                <a:gd name="T2" fmla="*/ 74 w 74"/>
                <a:gd name="T3" fmla="*/ 20 h 27"/>
                <a:gd name="T4" fmla="*/ 0 w 74"/>
                <a:gd name="T5" fmla="*/ 0 h 27"/>
                <a:gd name="T6" fmla="*/ 0 60000 65536"/>
                <a:gd name="T7" fmla="*/ 0 60000 65536"/>
                <a:gd name="T8" fmla="*/ 0 60000 65536"/>
                <a:gd name="T9" fmla="*/ 0 w 74"/>
                <a:gd name="T10" fmla="*/ 0 h 27"/>
                <a:gd name="T11" fmla="*/ 74 w 74"/>
                <a:gd name="T12" fmla="*/ 27 h 27"/>
              </a:gdLst>
              <a:ahLst/>
              <a:cxnLst>
                <a:cxn ang="T6">
                  <a:pos x="T0" y="T1"/>
                </a:cxn>
                <a:cxn ang="T7">
                  <a:pos x="T2" y="T3"/>
                </a:cxn>
                <a:cxn ang="T8">
                  <a:pos x="T4" y="T5"/>
                </a:cxn>
              </a:cxnLst>
              <a:rect l="T9" t="T10" r="T11" b="T12"/>
              <a:pathLst>
                <a:path w="74" h="27">
                  <a:moveTo>
                    <a:pt x="49" y="27"/>
                  </a:moveTo>
                  <a:lnTo>
                    <a:pt x="74" y="20"/>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2" name="Freeform 69">
              <a:extLst>
                <a:ext uri="{FF2B5EF4-FFF2-40B4-BE49-F238E27FC236}">
                  <a16:creationId xmlns:a16="http://schemas.microsoft.com/office/drawing/2014/main" id="{28C62828-8026-9B83-B240-F1F32D864073}"/>
                </a:ext>
              </a:extLst>
            </p:cNvPr>
            <p:cNvSpPr>
              <a:spLocks noChangeArrowheads="1"/>
            </p:cNvSpPr>
            <p:nvPr/>
          </p:nvSpPr>
          <p:spPr bwMode="auto">
            <a:xfrm>
              <a:off x="4732" y="2054"/>
              <a:ext cx="101" cy="88"/>
            </a:xfrm>
            <a:custGeom>
              <a:avLst/>
              <a:gdLst>
                <a:gd name="T0" fmla="*/ 48 w 101"/>
                <a:gd name="T1" fmla="*/ 0 h 88"/>
                <a:gd name="T2" fmla="*/ 101 w 101"/>
                <a:gd name="T3" fmla="*/ 88 h 88"/>
                <a:gd name="T4" fmla="*/ 0 w 101"/>
                <a:gd name="T5" fmla="*/ 12 h 88"/>
                <a:gd name="T6" fmla="*/ 0 60000 65536"/>
                <a:gd name="T7" fmla="*/ 0 60000 65536"/>
                <a:gd name="T8" fmla="*/ 0 60000 65536"/>
                <a:gd name="T9" fmla="*/ 0 w 101"/>
                <a:gd name="T10" fmla="*/ 0 h 88"/>
                <a:gd name="T11" fmla="*/ 101 w 101"/>
                <a:gd name="T12" fmla="*/ 88 h 88"/>
              </a:gdLst>
              <a:ahLst/>
              <a:cxnLst>
                <a:cxn ang="T6">
                  <a:pos x="T0" y="T1"/>
                </a:cxn>
                <a:cxn ang="T7">
                  <a:pos x="T2" y="T3"/>
                </a:cxn>
                <a:cxn ang="T8">
                  <a:pos x="T4" y="T5"/>
                </a:cxn>
              </a:cxnLst>
              <a:rect l="T9" t="T10" r="T11" b="T12"/>
              <a:pathLst>
                <a:path w="101" h="88">
                  <a:moveTo>
                    <a:pt x="48" y="0"/>
                  </a:moveTo>
                  <a:lnTo>
                    <a:pt x="101" y="88"/>
                  </a:lnTo>
                  <a:lnTo>
                    <a:pt x="0" y="12"/>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3" name="Freeform 70">
              <a:extLst>
                <a:ext uri="{FF2B5EF4-FFF2-40B4-BE49-F238E27FC236}">
                  <a16:creationId xmlns:a16="http://schemas.microsoft.com/office/drawing/2014/main" id="{F0452C65-A90F-C884-CE20-3596119EF77C}"/>
                </a:ext>
              </a:extLst>
            </p:cNvPr>
            <p:cNvSpPr>
              <a:spLocks noChangeArrowheads="1"/>
            </p:cNvSpPr>
            <p:nvPr/>
          </p:nvSpPr>
          <p:spPr bwMode="auto">
            <a:xfrm>
              <a:off x="4657" y="2080"/>
              <a:ext cx="152" cy="76"/>
            </a:xfrm>
            <a:custGeom>
              <a:avLst/>
              <a:gdLst>
                <a:gd name="T0" fmla="*/ 26 w 152"/>
                <a:gd name="T1" fmla="*/ 0 h 77"/>
                <a:gd name="T2" fmla="*/ 152 w 152"/>
                <a:gd name="T3" fmla="*/ 67 h 77"/>
                <a:gd name="T4" fmla="*/ 0 w 152"/>
                <a:gd name="T5" fmla="*/ 6 h 77"/>
                <a:gd name="T6" fmla="*/ 0 60000 65536"/>
                <a:gd name="T7" fmla="*/ 0 60000 65536"/>
                <a:gd name="T8" fmla="*/ 0 60000 65536"/>
                <a:gd name="T9" fmla="*/ 0 w 152"/>
                <a:gd name="T10" fmla="*/ 0 h 77"/>
                <a:gd name="T11" fmla="*/ 152 w 152"/>
                <a:gd name="T12" fmla="*/ 77 h 77"/>
              </a:gdLst>
              <a:ahLst/>
              <a:cxnLst>
                <a:cxn ang="T6">
                  <a:pos x="T0" y="T1"/>
                </a:cxn>
                <a:cxn ang="T7">
                  <a:pos x="T2" y="T3"/>
                </a:cxn>
                <a:cxn ang="T8">
                  <a:pos x="T4" y="T5"/>
                </a:cxn>
              </a:cxnLst>
              <a:rect l="T9" t="T10" r="T11" b="T12"/>
              <a:pathLst>
                <a:path w="152" h="77">
                  <a:moveTo>
                    <a:pt x="26" y="0"/>
                  </a:moveTo>
                  <a:lnTo>
                    <a:pt x="152" y="77"/>
                  </a:lnTo>
                  <a:lnTo>
                    <a:pt x="0" y="6"/>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4" name="Freeform 71">
              <a:extLst>
                <a:ext uri="{FF2B5EF4-FFF2-40B4-BE49-F238E27FC236}">
                  <a16:creationId xmlns:a16="http://schemas.microsoft.com/office/drawing/2014/main" id="{DFCBF679-FCD7-38EC-24DF-937D4D0E0731}"/>
                </a:ext>
              </a:extLst>
            </p:cNvPr>
            <p:cNvSpPr>
              <a:spLocks noChangeArrowheads="1"/>
            </p:cNvSpPr>
            <p:nvPr/>
          </p:nvSpPr>
          <p:spPr bwMode="auto">
            <a:xfrm>
              <a:off x="4683" y="2065"/>
              <a:ext cx="124" cy="91"/>
            </a:xfrm>
            <a:custGeom>
              <a:avLst/>
              <a:gdLst>
                <a:gd name="T0" fmla="*/ 49 w 124"/>
                <a:gd name="T1" fmla="*/ 0 h 90"/>
                <a:gd name="T2" fmla="*/ 124 w 124"/>
                <a:gd name="T3" fmla="*/ 100 h 90"/>
                <a:gd name="T4" fmla="*/ 0 w 124"/>
                <a:gd name="T5" fmla="*/ 14 h 90"/>
                <a:gd name="T6" fmla="*/ 0 60000 65536"/>
                <a:gd name="T7" fmla="*/ 0 60000 65536"/>
                <a:gd name="T8" fmla="*/ 0 60000 65536"/>
                <a:gd name="T9" fmla="*/ 0 w 124"/>
                <a:gd name="T10" fmla="*/ 0 h 90"/>
                <a:gd name="T11" fmla="*/ 124 w 124"/>
                <a:gd name="T12" fmla="*/ 90 h 90"/>
              </a:gdLst>
              <a:ahLst/>
              <a:cxnLst>
                <a:cxn ang="T6">
                  <a:pos x="T0" y="T1"/>
                </a:cxn>
                <a:cxn ang="T7">
                  <a:pos x="T2" y="T3"/>
                </a:cxn>
                <a:cxn ang="T8">
                  <a:pos x="T4" y="T5"/>
                </a:cxn>
              </a:cxnLst>
              <a:rect l="T9" t="T10" r="T11" b="T12"/>
              <a:pathLst>
                <a:path w="124" h="90">
                  <a:moveTo>
                    <a:pt x="49" y="0"/>
                  </a:moveTo>
                  <a:lnTo>
                    <a:pt x="124" y="90"/>
                  </a:lnTo>
                  <a:lnTo>
                    <a:pt x="0" y="14"/>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5" name="Freeform 72">
              <a:extLst>
                <a:ext uri="{FF2B5EF4-FFF2-40B4-BE49-F238E27FC236}">
                  <a16:creationId xmlns:a16="http://schemas.microsoft.com/office/drawing/2014/main" id="{D5BC5749-5B64-FE82-5CCB-636D18DA78B0}"/>
                </a:ext>
              </a:extLst>
            </p:cNvPr>
            <p:cNvSpPr>
              <a:spLocks noChangeArrowheads="1"/>
            </p:cNvSpPr>
            <p:nvPr/>
          </p:nvSpPr>
          <p:spPr bwMode="auto">
            <a:xfrm>
              <a:off x="4781" y="2042"/>
              <a:ext cx="52" cy="101"/>
            </a:xfrm>
            <a:custGeom>
              <a:avLst/>
              <a:gdLst>
                <a:gd name="T0" fmla="*/ 32 w 53"/>
                <a:gd name="T1" fmla="*/ 0 h 101"/>
                <a:gd name="T2" fmla="*/ 43 w 53"/>
                <a:gd name="T3" fmla="*/ 101 h 101"/>
                <a:gd name="T4" fmla="*/ 0 w 53"/>
                <a:gd name="T5" fmla="*/ 12 h 101"/>
                <a:gd name="T6" fmla="*/ 0 60000 65536"/>
                <a:gd name="T7" fmla="*/ 0 60000 65536"/>
                <a:gd name="T8" fmla="*/ 0 60000 65536"/>
                <a:gd name="T9" fmla="*/ 0 w 53"/>
                <a:gd name="T10" fmla="*/ 0 h 101"/>
                <a:gd name="T11" fmla="*/ 53 w 53"/>
                <a:gd name="T12" fmla="*/ 101 h 101"/>
              </a:gdLst>
              <a:ahLst/>
              <a:cxnLst>
                <a:cxn ang="T6">
                  <a:pos x="T0" y="T1"/>
                </a:cxn>
                <a:cxn ang="T7">
                  <a:pos x="T2" y="T3"/>
                </a:cxn>
                <a:cxn ang="T8">
                  <a:pos x="T4" y="T5"/>
                </a:cxn>
              </a:cxnLst>
              <a:rect l="T9" t="T10" r="T11" b="T12"/>
              <a:pathLst>
                <a:path w="53" h="101">
                  <a:moveTo>
                    <a:pt x="42" y="0"/>
                  </a:moveTo>
                  <a:lnTo>
                    <a:pt x="53" y="101"/>
                  </a:lnTo>
                  <a:lnTo>
                    <a:pt x="0" y="12"/>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6" name="Freeform 73">
              <a:extLst>
                <a:ext uri="{FF2B5EF4-FFF2-40B4-BE49-F238E27FC236}">
                  <a16:creationId xmlns:a16="http://schemas.microsoft.com/office/drawing/2014/main" id="{23785E1C-690A-97CD-BA86-51CAE1A6EF96}"/>
                </a:ext>
              </a:extLst>
            </p:cNvPr>
            <p:cNvSpPr>
              <a:spLocks noChangeArrowheads="1"/>
            </p:cNvSpPr>
            <p:nvPr/>
          </p:nvSpPr>
          <p:spPr bwMode="auto">
            <a:xfrm>
              <a:off x="4822" y="2031"/>
              <a:ext cx="42" cy="104"/>
            </a:xfrm>
            <a:custGeom>
              <a:avLst/>
              <a:gdLst>
                <a:gd name="T0" fmla="*/ 42 w 42"/>
                <a:gd name="T1" fmla="*/ 0 h 104"/>
                <a:gd name="T2" fmla="*/ 40 w 42"/>
                <a:gd name="T3" fmla="*/ 104 h 104"/>
                <a:gd name="T4" fmla="*/ 0 w 42"/>
                <a:gd name="T5" fmla="*/ 11 h 104"/>
                <a:gd name="T6" fmla="*/ 0 60000 65536"/>
                <a:gd name="T7" fmla="*/ 0 60000 65536"/>
                <a:gd name="T8" fmla="*/ 0 60000 65536"/>
                <a:gd name="T9" fmla="*/ 0 w 42"/>
                <a:gd name="T10" fmla="*/ 0 h 104"/>
                <a:gd name="T11" fmla="*/ 42 w 42"/>
                <a:gd name="T12" fmla="*/ 104 h 104"/>
              </a:gdLst>
              <a:ahLst/>
              <a:cxnLst>
                <a:cxn ang="T6">
                  <a:pos x="T0" y="T1"/>
                </a:cxn>
                <a:cxn ang="T7">
                  <a:pos x="T2" y="T3"/>
                </a:cxn>
                <a:cxn ang="T8">
                  <a:pos x="T4" y="T5"/>
                </a:cxn>
              </a:cxnLst>
              <a:rect l="T9" t="T10" r="T11" b="T12"/>
              <a:pathLst>
                <a:path w="42" h="104">
                  <a:moveTo>
                    <a:pt x="42" y="0"/>
                  </a:moveTo>
                  <a:lnTo>
                    <a:pt x="40" y="104"/>
                  </a:lnTo>
                  <a:lnTo>
                    <a:pt x="0" y="11"/>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7" name="Freeform 74">
              <a:extLst>
                <a:ext uri="{FF2B5EF4-FFF2-40B4-BE49-F238E27FC236}">
                  <a16:creationId xmlns:a16="http://schemas.microsoft.com/office/drawing/2014/main" id="{9CCB1D7D-95A4-1794-5123-1DC7EF7606F3}"/>
                </a:ext>
              </a:extLst>
            </p:cNvPr>
            <p:cNvSpPr>
              <a:spLocks noChangeArrowheads="1"/>
            </p:cNvSpPr>
            <p:nvPr/>
          </p:nvSpPr>
          <p:spPr bwMode="auto">
            <a:xfrm>
              <a:off x="4862" y="2018"/>
              <a:ext cx="49" cy="116"/>
            </a:xfrm>
            <a:custGeom>
              <a:avLst/>
              <a:gdLst>
                <a:gd name="T0" fmla="*/ 49 w 49"/>
                <a:gd name="T1" fmla="*/ 0 h 116"/>
                <a:gd name="T2" fmla="*/ 0 w 49"/>
                <a:gd name="T3" fmla="*/ 116 h 116"/>
                <a:gd name="T4" fmla="*/ 2 w 49"/>
                <a:gd name="T5" fmla="*/ 13 h 116"/>
                <a:gd name="T6" fmla="*/ 0 60000 65536"/>
                <a:gd name="T7" fmla="*/ 0 60000 65536"/>
                <a:gd name="T8" fmla="*/ 0 60000 65536"/>
                <a:gd name="T9" fmla="*/ 0 w 49"/>
                <a:gd name="T10" fmla="*/ 0 h 116"/>
                <a:gd name="T11" fmla="*/ 49 w 49"/>
                <a:gd name="T12" fmla="*/ 116 h 116"/>
              </a:gdLst>
              <a:ahLst/>
              <a:cxnLst>
                <a:cxn ang="T6">
                  <a:pos x="T0" y="T1"/>
                </a:cxn>
                <a:cxn ang="T7">
                  <a:pos x="T2" y="T3"/>
                </a:cxn>
                <a:cxn ang="T8">
                  <a:pos x="T4" y="T5"/>
                </a:cxn>
              </a:cxnLst>
              <a:rect l="T9" t="T10" r="T11" b="T12"/>
              <a:pathLst>
                <a:path w="49" h="116">
                  <a:moveTo>
                    <a:pt x="49" y="0"/>
                  </a:moveTo>
                  <a:lnTo>
                    <a:pt x="0" y="116"/>
                  </a:lnTo>
                  <a:lnTo>
                    <a:pt x="2"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8" name="Freeform 75">
              <a:extLst>
                <a:ext uri="{FF2B5EF4-FFF2-40B4-BE49-F238E27FC236}">
                  <a16:creationId xmlns:a16="http://schemas.microsoft.com/office/drawing/2014/main" id="{9F85864B-B6E2-BB5C-DC67-2E19B3641E69}"/>
                </a:ext>
              </a:extLst>
            </p:cNvPr>
            <p:cNvSpPr>
              <a:spLocks noChangeArrowheads="1"/>
            </p:cNvSpPr>
            <p:nvPr/>
          </p:nvSpPr>
          <p:spPr bwMode="auto">
            <a:xfrm>
              <a:off x="4892" y="1998"/>
              <a:ext cx="95" cy="136"/>
            </a:xfrm>
            <a:custGeom>
              <a:avLst/>
              <a:gdLst>
                <a:gd name="T0" fmla="*/ 95 w 95"/>
                <a:gd name="T1" fmla="*/ 0 h 136"/>
                <a:gd name="T2" fmla="*/ 0 w 95"/>
                <a:gd name="T3" fmla="*/ 136 h 136"/>
                <a:gd name="T4" fmla="*/ 69 w 95"/>
                <a:gd name="T5" fmla="*/ 7 h 136"/>
                <a:gd name="T6" fmla="*/ 0 60000 65536"/>
                <a:gd name="T7" fmla="*/ 0 60000 65536"/>
                <a:gd name="T8" fmla="*/ 0 60000 65536"/>
                <a:gd name="T9" fmla="*/ 0 w 95"/>
                <a:gd name="T10" fmla="*/ 0 h 136"/>
                <a:gd name="T11" fmla="*/ 95 w 95"/>
                <a:gd name="T12" fmla="*/ 136 h 136"/>
              </a:gdLst>
              <a:ahLst/>
              <a:cxnLst>
                <a:cxn ang="T6">
                  <a:pos x="T0" y="T1"/>
                </a:cxn>
                <a:cxn ang="T7">
                  <a:pos x="T2" y="T3"/>
                </a:cxn>
                <a:cxn ang="T8">
                  <a:pos x="T4" y="T5"/>
                </a:cxn>
              </a:cxnLst>
              <a:rect l="T9" t="T10" r="T11" b="T12"/>
              <a:pathLst>
                <a:path w="95" h="136">
                  <a:moveTo>
                    <a:pt x="95" y="0"/>
                  </a:moveTo>
                  <a:lnTo>
                    <a:pt x="0" y="136"/>
                  </a:lnTo>
                  <a:lnTo>
                    <a:pt x="69" y="7"/>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49" name="Freeform 76">
              <a:extLst>
                <a:ext uri="{FF2B5EF4-FFF2-40B4-BE49-F238E27FC236}">
                  <a16:creationId xmlns:a16="http://schemas.microsoft.com/office/drawing/2014/main" id="{36DDACFC-6A19-139D-169A-CDE76D7DFF1B}"/>
                </a:ext>
              </a:extLst>
            </p:cNvPr>
            <p:cNvSpPr>
              <a:spLocks noChangeArrowheads="1"/>
            </p:cNvSpPr>
            <p:nvPr/>
          </p:nvSpPr>
          <p:spPr bwMode="auto">
            <a:xfrm>
              <a:off x="4893" y="2005"/>
              <a:ext cx="68" cy="128"/>
            </a:xfrm>
            <a:custGeom>
              <a:avLst/>
              <a:gdLst>
                <a:gd name="T0" fmla="*/ 68 w 68"/>
                <a:gd name="T1" fmla="*/ 0 h 128"/>
                <a:gd name="T2" fmla="*/ 0 w 68"/>
                <a:gd name="T3" fmla="*/ 128 h 128"/>
                <a:gd name="T4" fmla="*/ 18 w 68"/>
                <a:gd name="T5" fmla="*/ 13 h 128"/>
                <a:gd name="T6" fmla="*/ 0 60000 65536"/>
                <a:gd name="T7" fmla="*/ 0 60000 65536"/>
                <a:gd name="T8" fmla="*/ 0 60000 65536"/>
                <a:gd name="T9" fmla="*/ 0 w 68"/>
                <a:gd name="T10" fmla="*/ 0 h 128"/>
                <a:gd name="T11" fmla="*/ 68 w 68"/>
                <a:gd name="T12" fmla="*/ 128 h 128"/>
              </a:gdLst>
              <a:ahLst/>
              <a:cxnLst>
                <a:cxn ang="T6">
                  <a:pos x="T0" y="T1"/>
                </a:cxn>
                <a:cxn ang="T7">
                  <a:pos x="T2" y="T3"/>
                </a:cxn>
                <a:cxn ang="T8">
                  <a:pos x="T4" y="T5"/>
                </a:cxn>
              </a:cxnLst>
              <a:rect l="T9" t="T10" r="T11" b="T12"/>
              <a:pathLst>
                <a:path w="68" h="128">
                  <a:moveTo>
                    <a:pt x="68" y="0"/>
                  </a:moveTo>
                  <a:lnTo>
                    <a:pt x="0" y="128"/>
                  </a:lnTo>
                  <a:lnTo>
                    <a:pt x="18"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0" name="Freeform 77">
              <a:extLst>
                <a:ext uri="{FF2B5EF4-FFF2-40B4-BE49-F238E27FC236}">
                  <a16:creationId xmlns:a16="http://schemas.microsoft.com/office/drawing/2014/main" id="{9C85FD13-646D-C843-0D10-856A4ECA8AE3}"/>
                </a:ext>
              </a:extLst>
            </p:cNvPr>
            <p:cNvSpPr>
              <a:spLocks noChangeArrowheads="1"/>
            </p:cNvSpPr>
            <p:nvPr/>
          </p:nvSpPr>
          <p:spPr bwMode="auto">
            <a:xfrm>
              <a:off x="4732" y="2065"/>
              <a:ext cx="130" cy="125"/>
            </a:xfrm>
            <a:custGeom>
              <a:avLst/>
              <a:gdLst>
                <a:gd name="T0" fmla="*/ 75 w 130"/>
                <a:gd name="T1" fmla="*/ 100 h 124"/>
                <a:gd name="T2" fmla="*/ 130 w 130"/>
                <a:gd name="T3" fmla="*/ 134 h 124"/>
                <a:gd name="T4" fmla="*/ 102 w 130"/>
                <a:gd name="T5" fmla="*/ 87 h 124"/>
                <a:gd name="T6" fmla="*/ 0 w 130"/>
                <a:gd name="T7" fmla="*/ 0 h 124"/>
                <a:gd name="T8" fmla="*/ 0 60000 65536"/>
                <a:gd name="T9" fmla="*/ 0 60000 65536"/>
                <a:gd name="T10" fmla="*/ 0 60000 65536"/>
                <a:gd name="T11" fmla="*/ 0 60000 65536"/>
                <a:gd name="T12" fmla="*/ 0 w 130"/>
                <a:gd name="T13" fmla="*/ 0 h 124"/>
                <a:gd name="T14" fmla="*/ 130 w 130"/>
                <a:gd name="T15" fmla="*/ 124 h 124"/>
              </a:gdLst>
              <a:ahLst/>
              <a:cxnLst>
                <a:cxn ang="T8">
                  <a:pos x="T0" y="T1"/>
                </a:cxn>
                <a:cxn ang="T9">
                  <a:pos x="T2" y="T3"/>
                </a:cxn>
                <a:cxn ang="T10">
                  <a:pos x="T4" y="T5"/>
                </a:cxn>
                <a:cxn ang="T11">
                  <a:pos x="T6" y="T7"/>
                </a:cxn>
              </a:cxnLst>
              <a:rect l="T12" t="T13" r="T14" b="T15"/>
              <a:pathLst>
                <a:path w="130" h="124">
                  <a:moveTo>
                    <a:pt x="75" y="90"/>
                  </a:moveTo>
                  <a:lnTo>
                    <a:pt x="130" y="124"/>
                  </a:lnTo>
                  <a:lnTo>
                    <a:pt x="102" y="77"/>
                  </a:lnTo>
                  <a:lnTo>
                    <a:pt x="0" y="0"/>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1" name="Freeform 78">
              <a:extLst>
                <a:ext uri="{FF2B5EF4-FFF2-40B4-BE49-F238E27FC236}">
                  <a16:creationId xmlns:a16="http://schemas.microsoft.com/office/drawing/2014/main" id="{199AF5FA-42C8-0BD4-455E-CCE4BC6D1381}"/>
                </a:ext>
              </a:extLst>
            </p:cNvPr>
            <p:cNvSpPr>
              <a:spLocks noChangeArrowheads="1"/>
            </p:cNvSpPr>
            <p:nvPr/>
          </p:nvSpPr>
          <p:spPr bwMode="auto">
            <a:xfrm>
              <a:off x="4657" y="2086"/>
              <a:ext cx="205" cy="104"/>
            </a:xfrm>
            <a:custGeom>
              <a:avLst/>
              <a:gdLst>
                <a:gd name="T0" fmla="*/ 205 w 205"/>
                <a:gd name="T1" fmla="*/ 104 h 104"/>
                <a:gd name="T2" fmla="*/ 150 w 205"/>
                <a:gd name="T3" fmla="*/ 70 h 104"/>
                <a:gd name="T4" fmla="*/ 0 w 205"/>
                <a:gd name="T5" fmla="*/ 0 h 104"/>
                <a:gd name="T6" fmla="*/ 0 60000 65536"/>
                <a:gd name="T7" fmla="*/ 0 60000 65536"/>
                <a:gd name="T8" fmla="*/ 0 60000 65536"/>
                <a:gd name="T9" fmla="*/ 0 w 205"/>
                <a:gd name="T10" fmla="*/ 0 h 104"/>
                <a:gd name="T11" fmla="*/ 205 w 205"/>
                <a:gd name="T12" fmla="*/ 104 h 104"/>
              </a:gdLst>
              <a:ahLst/>
              <a:cxnLst>
                <a:cxn ang="T6">
                  <a:pos x="T0" y="T1"/>
                </a:cxn>
                <a:cxn ang="T7">
                  <a:pos x="T2" y="T3"/>
                </a:cxn>
                <a:cxn ang="T8">
                  <a:pos x="T4" y="T5"/>
                </a:cxn>
              </a:cxnLst>
              <a:rect l="T9" t="T10" r="T11" b="T12"/>
              <a:pathLst>
                <a:path w="205" h="104">
                  <a:moveTo>
                    <a:pt x="205" y="104"/>
                  </a:moveTo>
                  <a:lnTo>
                    <a:pt x="150" y="70"/>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2" name="Freeform 79">
              <a:extLst>
                <a:ext uri="{FF2B5EF4-FFF2-40B4-BE49-F238E27FC236}">
                  <a16:creationId xmlns:a16="http://schemas.microsoft.com/office/drawing/2014/main" id="{C3499D59-BFB5-BA7A-8DBE-DF1CAA2FC80D}"/>
                </a:ext>
              </a:extLst>
            </p:cNvPr>
            <p:cNvSpPr>
              <a:spLocks noChangeArrowheads="1"/>
            </p:cNvSpPr>
            <p:nvPr/>
          </p:nvSpPr>
          <p:spPr bwMode="auto">
            <a:xfrm>
              <a:off x="4822" y="2042"/>
              <a:ext cx="40" cy="148"/>
            </a:xfrm>
            <a:custGeom>
              <a:avLst/>
              <a:gdLst>
                <a:gd name="T0" fmla="*/ 11 w 40"/>
                <a:gd name="T1" fmla="*/ 100 h 148"/>
                <a:gd name="T2" fmla="*/ 40 w 40"/>
                <a:gd name="T3" fmla="*/ 148 h 148"/>
                <a:gd name="T4" fmla="*/ 40 w 40"/>
                <a:gd name="T5" fmla="*/ 93 h 148"/>
                <a:gd name="T6" fmla="*/ 0 w 40"/>
                <a:gd name="T7" fmla="*/ 0 h 148"/>
                <a:gd name="T8" fmla="*/ 0 60000 65536"/>
                <a:gd name="T9" fmla="*/ 0 60000 65536"/>
                <a:gd name="T10" fmla="*/ 0 60000 65536"/>
                <a:gd name="T11" fmla="*/ 0 60000 65536"/>
                <a:gd name="T12" fmla="*/ 0 w 40"/>
                <a:gd name="T13" fmla="*/ 0 h 148"/>
                <a:gd name="T14" fmla="*/ 40 w 40"/>
                <a:gd name="T15" fmla="*/ 148 h 148"/>
              </a:gdLst>
              <a:ahLst/>
              <a:cxnLst>
                <a:cxn ang="T8">
                  <a:pos x="T0" y="T1"/>
                </a:cxn>
                <a:cxn ang="T9">
                  <a:pos x="T2" y="T3"/>
                </a:cxn>
                <a:cxn ang="T10">
                  <a:pos x="T4" y="T5"/>
                </a:cxn>
                <a:cxn ang="T11">
                  <a:pos x="T6" y="T7"/>
                </a:cxn>
              </a:cxnLst>
              <a:rect l="T12" t="T13" r="T14" b="T15"/>
              <a:pathLst>
                <a:path w="40" h="148">
                  <a:moveTo>
                    <a:pt x="11" y="100"/>
                  </a:moveTo>
                  <a:lnTo>
                    <a:pt x="40" y="148"/>
                  </a:lnTo>
                  <a:lnTo>
                    <a:pt x="40" y="93"/>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3" name="Freeform 80">
              <a:extLst>
                <a:ext uri="{FF2B5EF4-FFF2-40B4-BE49-F238E27FC236}">
                  <a16:creationId xmlns:a16="http://schemas.microsoft.com/office/drawing/2014/main" id="{0E52631F-7B98-4BE7-6BC2-1A86DE7B103F}"/>
                </a:ext>
              </a:extLst>
            </p:cNvPr>
            <p:cNvSpPr>
              <a:spLocks noChangeArrowheads="1"/>
            </p:cNvSpPr>
            <p:nvPr/>
          </p:nvSpPr>
          <p:spPr bwMode="auto">
            <a:xfrm>
              <a:off x="4862" y="1998"/>
              <a:ext cx="125" cy="192"/>
            </a:xfrm>
            <a:custGeom>
              <a:avLst/>
              <a:gdLst>
                <a:gd name="T0" fmla="*/ 0 w 125"/>
                <a:gd name="T1" fmla="*/ 192 h 192"/>
                <a:gd name="T2" fmla="*/ 31 w 125"/>
                <a:gd name="T3" fmla="*/ 135 h 192"/>
                <a:gd name="T4" fmla="*/ 125 w 125"/>
                <a:gd name="T5" fmla="*/ 0 h 192"/>
                <a:gd name="T6" fmla="*/ 0 60000 65536"/>
                <a:gd name="T7" fmla="*/ 0 60000 65536"/>
                <a:gd name="T8" fmla="*/ 0 60000 65536"/>
                <a:gd name="T9" fmla="*/ 0 w 125"/>
                <a:gd name="T10" fmla="*/ 0 h 192"/>
                <a:gd name="T11" fmla="*/ 125 w 125"/>
                <a:gd name="T12" fmla="*/ 192 h 192"/>
              </a:gdLst>
              <a:ahLst/>
              <a:cxnLst>
                <a:cxn ang="T6">
                  <a:pos x="T0" y="T1"/>
                </a:cxn>
                <a:cxn ang="T7">
                  <a:pos x="T2" y="T3"/>
                </a:cxn>
                <a:cxn ang="T8">
                  <a:pos x="T4" y="T5"/>
                </a:cxn>
              </a:cxnLst>
              <a:rect l="T9" t="T10" r="T11" b="T12"/>
              <a:pathLst>
                <a:path w="125" h="192">
                  <a:moveTo>
                    <a:pt x="0" y="192"/>
                  </a:moveTo>
                  <a:lnTo>
                    <a:pt x="31" y="135"/>
                  </a:lnTo>
                  <a:lnTo>
                    <a:pt x="125"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4" name="Freeform 81">
              <a:extLst>
                <a:ext uri="{FF2B5EF4-FFF2-40B4-BE49-F238E27FC236}">
                  <a16:creationId xmlns:a16="http://schemas.microsoft.com/office/drawing/2014/main" id="{DB4492DC-D024-2318-74B2-3F935FE2C059}"/>
                </a:ext>
              </a:extLst>
            </p:cNvPr>
            <p:cNvSpPr>
              <a:spLocks noChangeArrowheads="1"/>
            </p:cNvSpPr>
            <p:nvPr/>
          </p:nvSpPr>
          <p:spPr bwMode="auto">
            <a:xfrm>
              <a:off x="4862" y="2018"/>
              <a:ext cx="49" cy="172"/>
            </a:xfrm>
            <a:custGeom>
              <a:avLst/>
              <a:gdLst>
                <a:gd name="T0" fmla="*/ 0 w 49"/>
                <a:gd name="T1" fmla="*/ 117 h 172"/>
                <a:gd name="T2" fmla="*/ 0 w 49"/>
                <a:gd name="T3" fmla="*/ 172 h 172"/>
                <a:gd name="T4" fmla="*/ 31 w 49"/>
                <a:gd name="T5" fmla="*/ 115 h 172"/>
                <a:gd name="T6" fmla="*/ 49 w 49"/>
                <a:gd name="T7" fmla="*/ 0 h 172"/>
                <a:gd name="T8" fmla="*/ 0 60000 65536"/>
                <a:gd name="T9" fmla="*/ 0 60000 65536"/>
                <a:gd name="T10" fmla="*/ 0 60000 65536"/>
                <a:gd name="T11" fmla="*/ 0 60000 65536"/>
                <a:gd name="T12" fmla="*/ 0 w 49"/>
                <a:gd name="T13" fmla="*/ 0 h 172"/>
                <a:gd name="T14" fmla="*/ 49 w 49"/>
                <a:gd name="T15" fmla="*/ 172 h 172"/>
              </a:gdLst>
              <a:ahLst/>
              <a:cxnLst>
                <a:cxn ang="T8">
                  <a:pos x="T0" y="T1"/>
                </a:cxn>
                <a:cxn ang="T9">
                  <a:pos x="T2" y="T3"/>
                </a:cxn>
                <a:cxn ang="T10">
                  <a:pos x="T4" y="T5"/>
                </a:cxn>
                <a:cxn ang="T11">
                  <a:pos x="T6" y="T7"/>
                </a:cxn>
              </a:cxnLst>
              <a:rect l="T12" t="T13" r="T14" b="T15"/>
              <a:pathLst>
                <a:path w="49" h="172">
                  <a:moveTo>
                    <a:pt x="0" y="117"/>
                  </a:moveTo>
                  <a:lnTo>
                    <a:pt x="0" y="172"/>
                  </a:lnTo>
                  <a:lnTo>
                    <a:pt x="31" y="115"/>
                  </a:lnTo>
                  <a:lnTo>
                    <a:pt x="49" y="0"/>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5" name="Freeform 82">
              <a:extLst>
                <a:ext uri="{FF2B5EF4-FFF2-40B4-BE49-F238E27FC236}">
                  <a16:creationId xmlns:a16="http://schemas.microsoft.com/office/drawing/2014/main" id="{6CDF3F12-8B62-0120-9846-3420F48018AC}"/>
                </a:ext>
              </a:extLst>
            </p:cNvPr>
            <p:cNvSpPr>
              <a:spLocks noChangeArrowheads="1"/>
            </p:cNvSpPr>
            <p:nvPr/>
          </p:nvSpPr>
          <p:spPr bwMode="auto">
            <a:xfrm>
              <a:off x="1451" y="2311"/>
              <a:ext cx="534" cy="413"/>
            </a:xfrm>
            <a:custGeom>
              <a:avLst/>
              <a:gdLst>
                <a:gd name="T0" fmla="*/ 258 w 534"/>
                <a:gd name="T1" fmla="*/ 96 h 413"/>
                <a:gd name="T2" fmla="*/ 278 w 534"/>
                <a:gd name="T3" fmla="*/ 22 h 413"/>
                <a:gd name="T4" fmla="*/ 306 w 534"/>
                <a:gd name="T5" fmla="*/ 91 h 413"/>
                <a:gd name="T6" fmla="*/ 352 w 534"/>
                <a:gd name="T7" fmla="*/ 3 h 413"/>
                <a:gd name="T8" fmla="*/ 355 w 534"/>
                <a:gd name="T9" fmla="*/ 93 h 413"/>
                <a:gd name="T10" fmla="*/ 427 w 534"/>
                <a:gd name="T11" fmla="*/ 50 h 413"/>
                <a:gd name="T12" fmla="*/ 400 w 534"/>
                <a:gd name="T13" fmla="*/ 117 h 413"/>
                <a:gd name="T14" fmla="*/ 510 w 534"/>
                <a:gd name="T15" fmla="*/ 115 h 413"/>
                <a:gd name="T16" fmla="*/ 429 w 534"/>
                <a:gd name="T17" fmla="*/ 173 h 413"/>
                <a:gd name="T18" fmla="*/ 534 w 534"/>
                <a:gd name="T19" fmla="*/ 212 h 413"/>
                <a:gd name="T20" fmla="*/ 419 w 534"/>
                <a:gd name="T21" fmla="*/ 223 h 413"/>
                <a:gd name="T22" fmla="*/ 473 w 534"/>
                <a:gd name="T23" fmla="*/ 268 h 413"/>
                <a:gd name="T24" fmla="*/ 393 w 534"/>
                <a:gd name="T25" fmla="*/ 262 h 413"/>
                <a:gd name="T26" fmla="*/ 429 w 534"/>
                <a:gd name="T27" fmla="*/ 338 h 413"/>
                <a:gd name="T28" fmla="*/ 358 w 534"/>
                <a:gd name="T29" fmla="*/ 313 h 413"/>
                <a:gd name="T30" fmla="*/ 372 w 534"/>
                <a:gd name="T31" fmla="*/ 411 h 413"/>
                <a:gd name="T32" fmla="*/ 309 w 534"/>
                <a:gd name="T33" fmla="*/ 348 h 413"/>
                <a:gd name="T34" fmla="*/ 274 w 534"/>
                <a:gd name="T35" fmla="*/ 413 h 413"/>
                <a:gd name="T36" fmla="*/ 257 w 534"/>
                <a:gd name="T37" fmla="*/ 338 h 413"/>
                <a:gd name="T38" fmla="*/ 179 w 534"/>
                <a:gd name="T39" fmla="*/ 410 h 413"/>
                <a:gd name="T40" fmla="*/ 192 w 534"/>
                <a:gd name="T41" fmla="*/ 321 h 413"/>
                <a:gd name="T42" fmla="*/ 67 w 534"/>
                <a:gd name="T43" fmla="*/ 381 h 413"/>
                <a:gd name="T44" fmla="*/ 115 w 534"/>
                <a:gd name="T45" fmla="*/ 286 h 413"/>
                <a:gd name="T46" fmla="*/ 16 w 534"/>
                <a:gd name="T47" fmla="*/ 277 h 413"/>
                <a:gd name="T48" fmla="*/ 86 w 534"/>
                <a:gd name="T49" fmla="*/ 233 h 413"/>
                <a:gd name="T50" fmla="*/ 0 w 534"/>
                <a:gd name="T51" fmla="*/ 192 h 413"/>
                <a:gd name="T52" fmla="*/ 120 w 534"/>
                <a:gd name="T53" fmla="*/ 189 h 413"/>
                <a:gd name="T54" fmla="*/ 53 w 534"/>
                <a:gd name="T55" fmla="*/ 83 h 413"/>
                <a:gd name="T56" fmla="*/ 155 w 534"/>
                <a:gd name="T57" fmla="*/ 149 h 413"/>
                <a:gd name="T58" fmla="*/ 144 w 534"/>
                <a:gd name="T59" fmla="*/ 76 h 413"/>
                <a:gd name="T60" fmla="*/ 212 w 534"/>
                <a:gd name="T61" fmla="*/ 126 h 413"/>
                <a:gd name="T62" fmla="*/ 188 w 534"/>
                <a:gd name="T63" fmla="*/ 0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413"/>
                <a:gd name="T98" fmla="*/ 534 w 534"/>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413">
                  <a:moveTo>
                    <a:pt x="258" y="96"/>
                  </a:moveTo>
                  <a:lnTo>
                    <a:pt x="278" y="22"/>
                  </a:lnTo>
                  <a:lnTo>
                    <a:pt x="306" y="91"/>
                  </a:lnTo>
                  <a:lnTo>
                    <a:pt x="352" y="3"/>
                  </a:lnTo>
                  <a:lnTo>
                    <a:pt x="355" y="93"/>
                  </a:lnTo>
                  <a:lnTo>
                    <a:pt x="427" y="50"/>
                  </a:lnTo>
                  <a:lnTo>
                    <a:pt x="400" y="117"/>
                  </a:lnTo>
                  <a:lnTo>
                    <a:pt x="510" y="115"/>
                  </a:lnTo>
                  <a:lnTo>
                    <a:pt x="429" y="173"/>
                  </a:lnTo>
                  <a:lnTo>
                    <a:pt x="534" y="212"/>
                  </a:lnTo>
                  <a:lnTo>
                    <a:pt x="419" y="223"/>
                  </a:lnTo>
                  <a:lnTo>
                    <a:pt x="473" y="268"/>
                  </a:lnTo>
                  <a:lnTo>
                    <a:pt x="393" y="262"/>
                  </a:lnTo>
                  <a:lnTo>
                    <a:pt x="429" y="338"/>
                  </a:lnTo>
                  <a:lnTo>
                    <a:pt x="358" y="313"/>
                  </a:lnTo>
                  <a:lnTo>
                    <a:pt x="372" y="411"/>
                  </a:lnTo>
                  <a:lnTo>
                    <a:pt x="309" y="348"/>
                  </a:lnTo>
                  <a:lnTo>
                    <a:pt x="274" y="413"/>
                  </a:lnTo>
                  <a:lnTo>
                    <a:pt x="257" y="338"/>
                  </a:lnTo>
                  <a:lnTo>
                    <a:pt x="179" y="410"/>
                  </a:lnTo>
                  <a:lnTo>
                    <a:pt x="192" y="321"/>
                  </a:lnTo>
                  <a:lnTo>
                    <a:pt x="67" y="381"/>
                  </a:lnTo>
                  <a:lnTo>
                    <a:pt x="115" y="286"/>
                  </a:lnTo>
                  <a:lnTo>
                    <a:pt x="16" y="277"/>
                  </a:lnTo>
                  <a:lnTo>
                    <a:pt x="86" y="233"/>
                  </a:lnTo>
                  <a:lnTo>
                    <a:pt x="0" y="192"/>
                  </a:lnTo>
                  <a:lnTo>
                    <a:pt x="120" y="189"/>
                  </a:lnTo>
                  <a:lnTo>
                    <a:pt x="53" y="83"/>
                  </a:lnTo>
                  <a:lnTo>
                    <a:pt x="155" y="149"/>
                  </a:lnTo>
                  <a:lnTo>
                    <a:pt x="144" y="76"/>
                  </a:lnTo>
                  <a:lnTo>
                    <a:pt x="212" y="126"/>
                  </a:lnTo>
                  <a:lnTo>
                    <a:pt x="188" y="0"/>
                  </a:lnTo>
                  <a:close/>
                </a:path>
              </a:pathLst>
            </a:custGeom>
            <a:gradFill rotWithShape="0">
              <a:gsLst>
                <a:gs pos="0">
                  <a:srgbClr val="0000FF"/>
                </a:gs>
                <a:gs pos="100000">
                  <a:srgbClr val="FFFFFF"/>
                </a:gs>
              </a:gsLst>
              <a:path path="rect">
                <a:fillToRect l="50000" t="50000" r="50000" b="50000"/>
              </a:path>
            </a:gradFill>
            <a:ln w="12700">
              <a:solidFill>
                <a:srgbClr val="FFFFFF"/>
              </a:solidFill>
              <a:round/>
              <a:headEnd/>
              <a:tailEnd/>
            </a:ln>
          </p:spPr>
          <p:txBody>
            <a:bodyPr wrap="none"/>
            <a:lstStyle/>
            <a:p>
              <a:endParaRPr lang="en-US" sz="2805"/>
            </a:p>
          </p:txBody>
        </p:sp>
        <p:sp>
          <p:nvSpPr>
            <p:cNvPr id="79956" name="Freeform 83">
              <a:extLst>
                <a:ext uri="{FF2B5EF4-FFF2-40B4-BE49-F238E27FC236}">
                  <a16:creationId xmlns:a16="http://schemas.microsoft.com/office/drawing/2014/main" id="{46F9D604-D2E2-C800-79A6-6D5E3463E28B}"/>
                </a:ext>
              </a:extLst>
            </p:cNvPr>
            <p:cNvSpPr>
              <a:spLocks noChangeArrowheads="1"/>
            </p:cNvSpPr>
            <p:nvPr/>
          </p:nvSpPr>
          <p:spPr bwMode="auto">
            <a:xfrm>
              <a:off x="1606" y="2471"/>
              <a:ext cx="30" cy="19"/>
            </a:xfrm>
            <a:custGeom>
              <a:avLst/>
              <a:gdLst>
                <a:gd name="T0" fmla="*/ 0 w 30"/>
                <a:gd name="T1" fmla="*/ 19 h 19"/>
                <a:gd name="T2" fmla="*/ 30 w 30"/>
                <a:gd name="T3" fmla="*/ 0 h 19"/>
                <a:gd name="T4" fmla="*/ 15 w 30"/>
                <a:gd name="T5" fmla="*/ 4 h 19"/>
                <a:gd name="T6" fmla="*/ 0 60000 65536"/>
                <a:gd name="T7" fmla="*/ 0 60000 65536"/>
                <a:gd name="T8" fmla="*/ 0 60000 65536"/>
                <a:gd name="T9" fmla="*/ 0 w 30"/>
                <a:gd name="T10" fmla="*/ 0 h 19"/>
                <a:gd name="T11" fmla="*/ 30 w 30"/>
                <a:gd name="T12" fmla="*/ 19 h 19"/>
              </a:gdLst>
              <a:ahLst/>
              <a:cxnLst>
                <a:cxn ang="T6">
                  <a:pos x="T0" y="T1"/>
                </a:cxn>
                <a:cxn ang="T7">
                  <a:pos x="T2" y="T3"/>
                </a:cxn>
                <a:cxn ang="T8">
                  <a:pos x="T4" y="T5"/>
                </a:cxn>
              </a:cxnLst>
              <a:rect l="T9" t="T10" r="T11" b="T12"/>
              <a:pathLst>
                <a:path w="30" h="19">
                  <a:moveTo>
                    <a:pt x="0" y="19"/>
                  </a:moveTo>
                  <a:lnTo>
                    <a:pt x="30" y="0"/>
                  </a:lnTo>
                  <a:lnTo>
                    <a:pt x="15" y="4"/>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7" name="Freeform 84">
              <a:extLst>
                <a:ext uri="{FF2B5EF4-FFF2-40B4-BE49-F238E27FC236}">
                  <a16:creationId xmlns:a16="http://schemas.microsoft.com/office/drawing/2014/main" id="{931972B5-98B8-A564-D46D-4F9D5E61AC0F}"/>
                </a:ext>
              </a:extLst>
            </p:cNvPr>
            <p:cNvSpPr>
              <a:spLocks noChangeArrowheads="1"/>
            </p:cNvSpPr>
            <p:nvPr/>
          </p:nvSpPr>
          <p:spPr bwMode="auto">
            <a:xfrm>
              <a:off x="1577" y="2490"/>
              <a:ext cx="50" cy="48"/>
            </a:xfrm>
            <a:custGeom>
              <a:avLst/>
              <a:gdLst>
                <a:gd name="T0" fmla="*/ 50 w 50"/>
                <a:gd name="T1" fmla="*/ 34 h 48"/>
                <a:gd name="T2" fmla="*/ 29 w 50"/>
                <a:gd name="T3" fmla="*/ 0 h 48"/>
                <a:gd name="T4" fmla="*/ 0 w 50"/>
                <a:gd name="T5" fmla="*/ 48 h 48"/>
                <a:gd name="T6" fmla="*/ 0 60000 65536"/>
                <a:gd name="T7" fmla="*/ 0 60000 65536"/>
                <a:gd name="T8" fmla="*/ 0 60000 65536"/>
                <a:gd name="T9" fmla="*/ 0 w 50"/>
                <a:gd name="T10" fmla="*/ 0 h 48"/>
                <a:gd name="T11" fmla="*/ 50 w 50"/>
                <a:gd name="T12" fmla="*/ 48 h 48"/>
              </a:gdLst>
              <a:ahLst/>
              <a:cxnLst>
                <a:cxn ang="T6">
                  <a:pos x="T0" y="T1"/>
                </a:cxn>
                <a:cxn ang="T7">
                  <a:pos x="T2" y="T3"/>
                </a:cxn>
                <a:cxn ang="T8">
                  <a:pos x="T4" y="T5"/>
                </a:cxn>
              </a:cxnLst>
              <a:rect l="T9" t="T10" r="T11" b="T12"/>
              <a:pathLst>
                <a:path w="50" h="48">
                  <a:moveTo>
                    <a:pt x="50" y="34"/>
                  </a:moveTo>
                  <a:lnTo>
                    <a:pt x="29" y="0"/>
                  </a:lnTo>
                  <a:lnTo>
                    <a:pt x="0" y="48"/>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8" name="Freeform 85">
              <a:extLst>
                <a:ext uri="{FF2B5EF4-FFF2-40B4-BE49-F238E27FC236}">
                  <a16:creationId xmlns:a16="http://schemas.microsoft.com/office/drawing/2014/main" id="{83599811-B2FD-18BD-04D1-937B94059723}"/>
                </a:ext>
              </a:extLst>
            </p:cNvPr>
            <p:cNvSpPr>
              <a:spLocks noChangeArrowheads="1"/>
            </p:cNvSpPr>
            <p:nvPr/>
          </p:nvSpPr>
          <p:spPr bwMode="auto">
            <a:xfrm>
              <a:off x="1552" y="2490"/>
              <a:ext cx="54" cy="56"/>
            </a:xfrm>
            <a:custGeom>
              <a:avLst/>
              <a:gdLst>
                <a:gd name="T0" fmla="*/ 0 w 54"/>
                <a:gd name="T1" fmla="*/ 56 h 56"/>
                <a:gd name="T2" fmla="*/ 25 w 54"/>
                <a:gd name="T3" fmla="*/ 48 h 56"/>
                <a:gd name="T4" fmla="*/ 54 w 54"/>
                <a:gd name="T5" fmla="*/ 0 h 56"/>
                <a:gd name="T6" fmla="*/ 0 60000 65536"/>
                <a:gd name="T7" fmla="*/ 0 60000 65536"/>
                <a:gd name="T8" fmla="*/ 0 60000 65536"/>
                <a:gd name="T9" fmla="*/ 0 w 54"/>
                <a:gd name="T10" fmla="*/ 0 h 56"/>
                <a:gd name="T11" fmla="*/ 54 w 54"/>
                <a:gd name="T12" fmla="*/ 56 h 56"/>
              </a:gdLst>
              <a:ahLst/>
              <a:cxnLst>
                <a:cxn ang="T6">
                  <a:pos x="T0" y="T1"/>
                </a:cxn>
                <a:cxn ang="T7">
                  <a:pos x="T2" y="T3"/>
                </a:cxn>
                <a:cxn ang="T8">
                  <a:pos x="T4" y="T5"/>
                </a:cxn>
              </a:cxnLst>
              <a:rect l="T9" t="T10" r="T11" b="T12"/>
              <a:pathLst>
                <a:path w="54" h="56">
                  <a:moveTo>
                    <a:pt x="0" y="56"/>
                  </a:moveTo>
                  <a:lnTo>
                    <a:pt x="25" y="48"/>
                  </a:lnTo>
                  <a:lnTo>
                    <a:pt x="54"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59" name="Freeform 86">
              <a:extLst>
                <a:ext uri="{FF2B5EF4-FFF2-40B4-BE49-F238E27FC236}">
                  <a16:creationId xmlns:a16="http://schemas.microsoft.com/office/drawing/2014/main" id="{3B713EF1-B4EC-7FAF-A9DB-F7E17681884B}"/>
                </a:ext>
              </a:extLst>
            </p:cNvPr>
            <p:cNvSpPr>
              <a:spLocks noChangeArrowheads="1"/>
            </p:cNvSpPr>
            <p:nvPr/>
          </p:nvSpPr>
          <p:spPr bwMode="auto">
            <a:xfrm>
              <a:off x="1606" y="2471"/>
              <a:ext cx="64" cy="53"/>
            </a:xfrm>
            <a:custGeom>
              <a:avLst/>
              <a:gdLst>
                <a:gd name="T0" fmla="*/ 64 w 64"/>
                <a:gd name="T1" fmla="*/ 12 h 53"/>
                <a:gd name="T2" fmla="*/ 21 w 64"/>
                <a:gd name="T3" fmla="*/ 53 h 53"/>
                <a:gd name="T4" fmla="*/ 0 w 64"/>
                <a:gd name="T5" fmla="*/ 19 h 53"/>
                <a:gd name="T6" fmla="*/ 30 w 64"/>
                <a:gd name="T7" fmla="*/ 0 h 53"/>
                <a:gd name="T8" fmla="*/ 0 60000 65536"/>
                <a:gd name="T9" fmla="*/ 0 60000 65536"/>
                <a:gd name="T10" fmla="*/ 0 60000 65536"/>
                <a:gd name="T11" fmla="*/ 0 60000 65536"/>
                <a:gd name="T12" fmla="*/ 0 w 64"/>
                <a:gd name="T13" fmla="*/ 0 h 53"/>
                <a:gd name="T14" fmla="*/ 64 w 64"/>
                <a:gd name="T15" fmla="*/ 53 h 53"/>
              </a:gdLst>
              <a:ahLst/>
              <a:cxnLst>
                <a:cxn ang="T8">
                  <a:pos x="T0" y="T1"/>
                </a:cxn>
                <a:cxn ang="T9">
                  <a:pos x="T2" y="T3"/>
                </a:cxn>
                <a:cxn ang="T10">
                  <a:pos x="T4" y="T5"/>
                </a:cxn>
                <a:cxn ang="T11">
                  <a:pos x="T6" y="T7"/>
                </a:cxn>
              </a:cxnLst>
              <a:rect l="T12" t="T13" r="T14" b="T15"/>
              <a:pathLst>
                <a:path w="64" h="53">
                  <a:moveTo>
                    <a:pt x="64" y="12"/>
                  </a:moveTo>
                  <a:lnTo>
                    <a:pt x="21" y="53"/>
                  </a:lnTo>
                  <a:lnTo>
                    <a:pt x="0" y="19"/>
                  </a:lnTo>
                  <a:lnTo>
                    <a:pt x="30"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0" name="Freeform 87">
              <a:extLst>
                <a:ext uri="{FF2B5EF4-FFF2-40B4-BE49-F238E27FC236}">
                  <a16:creationId xmlns:a16="http://schemas.microsoft.com/office/drawing/2014/main" id="{08DB1A95-5827-7758-8B67-4BD3C02E5304}"/>
                </a:ext>
              </a:extLst>
            </p:cNvPr>
            <p:cNvSpPr>
              <a:spLocks noChangeArrowheads="1"/>
            </p:cNvSpPr>
            <p:nvPr/>
          </p:nvSpPr>
          <p:spPr bwMode="auto">
            <a:xfrm>
              <a:off x="1636" y="2452"/>
              <a:ext cx="68" cy="31"/>
            </a:xfrm>
            <a:custGeom>
              <a:avLst/>
              <a:gdLst>
                <a:gd name="T0" fmla="*/ 68 w 68"/>
                <a:gd name="T1" fmla="*/ 0 h 31"/>
                <a:gd name="T2" fmla="*/ 34 w 68"/>
                <a:gd name="T3" fmla="*/ 31 h 31"/>
                <a:gd name="T4" fmla="*/ 0 w 68"/>
                <a:gd name="T5" fmla="*/ 19 h 31"/>
                <a:gd name="T6" fmla="*/ 0 60000 65536"/>
                <a:gd name="T7" fmla="*/ 0 60000 65536"/>
                <a:gd name="T8" fmla="*/ 0 60000 65536"/>
                <a:gd name="T9" fmla="*/ 0 w 68"/>
                <a:gd name="T10" fmla="*/ 0 h 31"/>
                <a:gd name="T11" fmla="*/ 68 w 68"/>
                <a:gd name="T12" fmla="*/ 31 h 31"/>
              </a:gdLst>
              <a:ahLst/>
              <a:cxnLst>
                <a:cxn ang="T6">
                  <a:pos x="T0" y="T1"/>
                </a:cxn>
                <a:cxn ang="T7">
                  <a:pos x="T2" y="T3"/>
                </a:cxn>
                <a:cxn ang="T8">
                  <a:pos x="T4" y="T5"/>
                </a:cxn>
              </a:cxnLst>
              <a:rect l="T9" t="T10" r="T11" b="T12"/>
              <a:pathLst>
                <a:path w="68" h="31">
                  <a:moveTo>
                    <a:pt x="68" y="0"/>
                  </a:moveTo>
                  <a:lnTo>
                    <a:pt x="34" y="31"/>
                  </a:lnTo>
                  <a:lnTo>
                    <a:pt x="0" y="19"/>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1" name="Freeform 88">
              <a:extLst>
                <a:ext uri="{FF2B5EF4-FFF2-40B4-BE49-F238E27FC236}">
                  <a16:creationId xmlns:a16="http://schemas.microsoft.com/office/drawing/2014/main" id="{7F6F215E-D7FA-992C-B4AE-17A60804A36B}"/>
                </a:ext>
              </a:extLst>
            </p:cNvPr>
            <p:cNvSpPr>
              <a:spLocks noChangeArrowheads="1"/>
            </p:cNvSpPr>
            <p:nvPr/>
          </p:nvSpPr>
          <p:spPr bwMode="auto">
            <a:xfrm>
              <a:off x="1627" y="2483"/>
              <a:ext cx="47" cy="41"/>
            </a:xfrm>
            <a:custGeom>
              <a:avLst/>
              <a:gdLst>
                <a:gd name="T0" fmla="*/ 43 w 47"/>
                <a:gd name="T1" fmla="*/ 0 h 41"/>
                <a:gd name="T2" fmla="*/ 47 w 47"/>
                <a:gd name="T3" fmla="*/ 29 h 41"/>
                <a:gd name="T4" fmla="*/ 0 w 47"/>
                <a:gd name="T5" fmla="*/ 41 h 41"/>
                <a:gd name="T6" fmla="*/ 0 60000 65536"/>
                <a:gd name="T7" fmla="*/ 0 60000 65536"/>
                <a:gd name="T8" fmla="*/ 0 60000 65536"/>
                <a:gd name="T9" fmla="*/ 0 w 47"/>
                <a:gd name="T10" fmla="*/ 0 h 41"/>
                <a:gd name="T11" fmla="*/ 47 w 47"/>
                <a:gd name="T12" fmla="*/ 41 h 41"/>
              </a:gdLst>
              <a:ahLst/>
              <a:cxnLst>
                <a:cxn ang="T6">
                  <a:pos x="T0" y="T1"/>
                </a:cxn>
                <a:cxn ang="T7">
                  <a:pos x="T2" y="T3"/>
                </a:cxn>
                <a:cxn ang="T8">
                  <a:pos x="T4" y="T5"/>
                </a:cxn>
              </a:cxnLst>
              <a:rect l="T9" t="T10" r="T11" b="T12"/>
              <a:pathLst>
                <a:path w="47" h="41">
                  <a:moveTo>
                    <a:pt x="43" y="0"/>
                  </a:moveTo>
                  <a:lnTo>
                    <a:pt x="47" y="29"/>
                  </a:lnTo>
                  <a:lnTo>
                    <a:pt x="0" y="41"/>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2" name="Freeform 89">
              <a:extLst>
                <a:ext uri="{FF2B5EF4-FFF2-40B4-BE49-F238E27FC236}">
                  <a16:creationId xmlns:a16="http://schemas.microsoft.com/office/drawing/2014/main" id="{050BB2F8-958A-BE03-1874-B22E1D08578F}"/>
                </a:ext>
              </a:extLst>
            </p:cNvPr>
            <p:cNvSpPr>
              <a:spLocks noChangeArrowheads="1"/>
            </p:cNvSpPr>
            <p:nvPr/>
          </p:nvSpPr>
          <p:spPr bwMode="auto">
            <a:xfrm>
              <a:off x="1670" y="2452"/>
              <a:ext cx="77" cy="49"/>
            </a:xfrm>
            <a:custGeom>
              <a:avLst/>
              <a:gdLst>
                <a:gd name="T0" fmla="*/ 77 w 77"/>
                <a:gd name="T1" fmla="*/ 11 h 49"/>
                <a:gd name="T2" fmla="*/ 47 w 77"/>
                <a:gd name="T3" fmla="*/ 49 h 49"/>
                <a:gd name="T4" fmla="*/ 0 w 77"/>
                <a:gd name="T5" fmla="*/ 31 h 49"/>
                <a:gd name="T6" fmla="*/ 34 w 77"/>
                <a:gd name="T7" fmla="*/ 0 h 49"/>
                <a:gd name="T8" fmla="*/ 0 60000 65536"/>
                <a:gd name="T9" fmla="*/ 0 60000 65536"/>
                <a:gd name="T10" fmla="*/ 0 60000 65536"/>
                <a:gd name="T11" fmla="*/ 0 60000 65536"/>
                <a:gd name="T12" fmla="*/ 0 w 77"/>
                <a:gd name="T13" fmla="*/ 0 h 49"/>
                <a:gd name="T14" fmla="*/ 77 w 77"/>
                <a:gd name="T15" fmla="*/ 49 h 49"/>
              </a:gdLst>
              <a:ahLst/>
              <a:cxnLst>
                <a:cxn ang="T8">
                  <a:pos x="T0" y="T1"/>
                </a:cxn>
                <a:cxn ang="T9">
                  <a:pos x="T2" y="T3"/>
                </a:cxn>
                <a:cxn ang="T10">
                  <a:pos x="T4" y="T5"/>
                </a:cxn>
                <a:cxn ang="T11">
                  <a:pos x="T6" y="T7"/>
                </a:cxn>
              </a:cxnLst>
              <a:rect l="T12" t="T13" r="T14" b="T15"/>
              <a:pathLst>
                <a:path w="77" h="49">
                  <a:moveTo>
                    <a:pt x="77" y="11"/>
                  </a:moveTo>
                  <a:lnTo>
                    <a:pt x="47" y="49"/>
                  </a:lnTo>
                  <a:lnTo>
                    <a:pt x="0" y="31"/>
                  </a:lnTo>
                  <a:lnTo>
                    <a:pt x="34"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3" name="Freeform 90">
              <a:extLst>
                <a:ext uri="{FF2B5EF4-FFF2-40B4-BE49-F238E27FC236}">
                  <a16:creationId xmlns:a16="http://schemas.microsoft.com/office/drawing/2014/main" id="{94B8DF52-0DA6-6E2C-8D50-C95DF02BF04A}"/>
                </a:ext>
              </a:extLst>
            </p:cNvPr>
            <p:cNvSpPr>
              <a:spLocks noChangeArrowheads="1"/>
            </p:cNvSpPr>
            <p:nvPr/>
          </p:nvSpPr>
          <p:spPr bwMode="auto">
            <a:xfrm>
              <a:off x="1670" y="2483"/>
              <a:ext cx="47" cy="29"/>
            </a:xfrm>
            <a:custGeom>
              <a:avLst/>
              <a:gdLst>
                <a:gd name="T0" fmla="*/ 47 w 47"/>
                <a:gd name="T1" fmla="*/ 18 h 29"/>
                <a:gd name="T2" fmla="*/ 4 w 47"/>
                <a:gd name="T3" fmla="*/ 29 h 29"/>
                <a:gd name="T4" fmla="*/ 0 w 47"/>
                <a:gd name="T5" fmla="*/ 0 h 29"/>
                <a:gd name="T6" fmla="*/ 0 60000 65536"/>
                <a:gd name="T7" fmla="*/ 0 60000 65536"/>
                <a:gd name="T8" fmla="*/ 0 60000 65536"/>
                <a:gd name="T9" fmla="*/ 0 w 47"/>
                <a:gd name="T10" fmla="*/ 0 h 29"/>
                <a:gd name="T11" fmla="*/ 47 w 47"/>
                <a:gd name="T12" fmla="*/ 29 h 29"/>
              </a:gdLst>
              <a:ahLst/>
              <a:cxnLst>
                <a:cxn ang="T6">
                  <a:pos x="T0" y="T1"/>
                </a:cxn>
                <a:cxn ang="T7">
                  <a:pos x="T2" y="T3"/>
                </a:cxn>
                <a:cxn ang="T8">
                  <a:pos x="T4" y="T5"/>
                </a:cxn>
              </a:cxnLst>
              <a:rect l="T9" t="T10" r="T11" b="T12"/>
              <a:pathLst>
                <a:path w="47" h="29">
                  <a:moveTo>
                    <a:pt x="47" y="18"/>
                  </a:moveTo>
                  <a:lnTo>
                    <a:pt x="4" y="29"/>
                  </a:lnTo>
                  <a:lnTo>
                    <a:pt x="0"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4" name="Freeform 91">
              <a:extLst>
                <a:ext uri="{FF2B5EF4-FFF2-40B4-BE49-F238E27FC236}">
                  <a16:creationId xmlns:a16="http://schemas.microsoft.com/office/drawing/2014/main" id="{87843C4D-08EC-D16B-1431-B00BC11550E7}"/>
                </a:ext>
              </a:extLst>
            </p:cNvPr>
            <p:cNvSpPr>
              <a:spLocks noChangeArrowheads="1"/>
            </p:cNvSpPr>
            <p:nvPr/>
          </p:nvSpPr>
          <p:spPr bwMode="auto">
            <a:xfrm>
              <a:off x="1704" y="2435"/>
              <a:ext cx="66" cy="28"/>
            </a:xfrm>
            <a:custGeom>
              <a:avLst/>
              <a:gdLst>
                <a:gd name="T0" fmla="*/ 43 w 66"/>
                <a:gd name="T1" fmla="*/ 28 h 28"/>
                <a:gd name="T2" fmla="*/ 66 w 66"/>
                <a:gd name="T3" fmla="*/ 0 h 28"/>
                <a:gd name="T4" fmla="*/ 0 w 66"/>
                <a:gd name="T5" fmla="*/ 17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43" y="28"/>
                  </a:moveTo>
                  <a:lnTo>
                    <a:pt x="66" y="0"/>
                  </a:lnTo>
                  <a:lnTo>
                    <a:pt x="0" y="17"/>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5" name="Freeform 92">
              <a:extLst>
                <a:ext uri="{FF2B5EF4-FFF2-40B4-BE49-F238E27FC236}">
                  <a16:creationId xmlns:a16="http://schemas.microsoft.com/office/drawing/2014/main" id="{80C27C81-9152-BB8F-AE74-4A15769E369D}"/>
                </a:ext>
              </a:extLst>
            </p:cNvPr>
            <p:cNvSpPr>
              <a:spLocks noChangeArrowheads="1"/>
            </p:cNvSpPr>
            <p:nvPr/>
          </p:nvSpPr>
          <p:spPr bwMode="auto">
            <a:xfrm>
              <a:off x="1717" y="2463"/>
              <a:ext cx="41" cy="38"/>
            </a:xfrm>
            <a:custGeom>
              <a:avLst/>
              <a:gdLst>
                <a:gd name="T0" fmla="*/ 41 w 41"/>
                <a:gd name="T1" fmla="*/ 26 h 38"/>
                <a:gd name="T2" fmla="*/ 30 w 41"/>
                <a:gd name="T3" fmla="*/ 0 h 38"/>
                <a:gd name="T4" fmla="*/ 0 w 41"/>
                <a:gd name="T5" fmla="*/ 38 h 38"/>
                <a:gd name="T6" fmla="*/ 0 60000 65536"/>
                <a:gd name="T7" fmla="*/ 0 60000 65536"/>
                <a:gd name="T8" fmla="*/ 0 60000 65536"/>
                <a:gd name="T9" fmla="*/ 0 w 41"/>
                <a:gd name="T10" fmla="*/ 0 h 38"/>
                <a:gd name="T11" fmla="*/ 41 w 41"/>
                <a:gd name="T12" fmla="*/ 38 h 38"/>
              </a:gdLst>
              <a:ahLst/>
              <a:cxnLst>
                <a:cxn ang="T6">
                  <a:pos x="T0" y="T1"/>
                </a:cxn>
                <a:cxn ang="T7">
                  <a:pos x="T2" y="T3"/>
                </a:cxn>
                <a:cxn ang="T8">
                  <a:pos x="T4" y="T5"/>
                </a:cxn>
              </a:cxnLst>
              <a:rect l="T9" t="T10" r="T11" b="T12"/>
              <a:pathLst>
                <a:path w="41" h="38">
                  <a:moveTo>
                    <a:pt x="41" y="26"/>
                  </a:moveTo>
                  <a:lnTo>
                    <a:pt x="30" y="0"/>
                  </a:lnTo>
                  <a:lnTo>
                    <a:pt x="0" y="38"/>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6" name="Freeform 93">
              <a:extLst>
                <a:ext uri="{FF2B5EF4-FFF2-40B4-BE49-F238E27FC236}">
                  <a16:creationId xmlns:a16="http://schemas.microsoft.com/office/drawing/2014/main" id="{E226E885-89D3-55D2-2383-15DC0244DE66}"/>
                </a:ext>
              </a:extLst>
            </p:cNvPr>
            <p:cNvSpPr>
              <a:spLocks noChangeArrowheads="1"/>
            </p:cNvSpPr>
            <p:nvPr/>
          </p:nvSpPr>
          <p:spPr bwMode="auto">
            <a:xfrm>
              <a:off x="1747" y="2463"/>
              <a:ext cx="59" cy="26"/>
            </a:xfrm>
            <a:custGeom>
              <a:avLst/>
              <a:gdLst>
                <a:gd name="T0" fmla="*/ 0 w 59"/>
                <a:gd name="T1" fmla="*/ 0 h 26"/>
                <a:gd name="T2" fmla="*/ 11 w 59"/>
                <a:gd name="T3" fmla="*/ 26 h 26"/>
                <a:gd name="T4" fmla="*/ 59 w 59"/>
                <a:gd name="T5" fmla="*/ 13 h 26"/>
                <a:gd name="T6" fmla="*/ 1 w 59"/>
                <a:gd name="T7" fmla="*/ 0 h 26"/>
                <a:gd name="T8" fmla="*/ 0 60000 65536"/>
                <a:gd name="T9" fmla="*/ 0 60000 65536"/>
                <a:gd name="T10" fmla="*/ 0 60000 65536"/>
                <a:gd name="T11" fmla="*/ 0 60000 65536"/>
                <a:gd name="T12" fmla="*/ 0 w 59"/>
                <a:gd name="T13" fmla="*/ 0 h 26"/>
                <a:gd name="T14" fmla="*/ 59 w 59"/>
                <a:gd name="T15" fmla="*/ 26 h 26"/>
              </a:gdLst>
              <a:ahLst/>
              <a:cxnLst>
                <a:cxn ang="T8">
                  <a:pos x="T0" y="T1"/>
                </a:cxn>
                <a:cxn ang="T9">
                  <a:pos x="T2" y="T3"/>
                </a:cxn>
                <a:cxn ang="T10">
                  <a:pos x="T4" y="T5"/>
                </a:cxn>
                <a:cxn ang="T11">
                  <a:pos x="T6" y="T7"/>
                </a:cxn>
              </a:cxnLst>
              <a:rect l="T12" t="T13" r="T14" b="T15"/>
              <a:pathLst>
                <a:path w="59" h="26">
                  <a:moveTo>
                    <a:pt x="0" y="0"/>
                  </a:moveTo>
                  <a:lnTo>
                    <a:pt x="11" y="26"/>
                  </a:lnTo>
                  <a:lnTo>
                    <a:pt x="59" y="13"/>
                  </a:lnTo>
                  <a:lnTo>
                    <a:pt x="1"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7" name="Freeform 94">
              <a:extLst>
                <a:ext uri="{FF2B5EF4-FFF2-40B4-BE49-F238E27FC236}">
                  <a16:creationId xmlns:a16="http://schemas.microsoft.com/office/drawing/2014/main" id="{0F73D74E-1945-7989-2C51-BA1B43CD991C}"/>
                </a:ext>
              </a:extLst>
            </p:cNvPr>
            <p:cNvSpPr>
              <a:spLocks noChangeArrowheads="1"/>
            </p:cNvSpPr>
            <p:nvPr/>
          </p:nvSpPr>
          <p:spPr bwMode="auto">
            <a:xfrm>
              <a:off x="1770" y="2430"/>
              <a:ext cx="37" cy="7"/>
            </a:xfrm>
            <a:custGeom>
              <a:avLst/>
              <a:gdLst>
                <a:gd name="T0" fmla="*/ 16 w 37"/>
                <a:gd name="T1" fmla="*/ 0 h 7"/>
                <a:gd name="T2" fmla="*/ 37 w 37"/>
                <a:gd name="T3" fmla="*/ 7 h 7"/>
                <a:gd name="T4" fmla="*/ 0 w 37"/>
                <a:gd name="T5" fmla="*/ 5 h 7"/>
                <a:gd name="T6" fmla="*/ 0 60000 65536"/>
                <a:gd name="T7" fmla="*/ 0 60000 65536"/>
                <a:gd name="T8" fmla="*/ 0 60000 65536"/>
                <a:gd name="T9" fmla="*/ 0 w 37"/>
                <a:gd name="T10" fmla="*/ 0 h 7"/>
                <a:gd name="T11" fmla="*/ 37 w 37"/>
                <a:gd name="T12" fmla="*/ 7 h 7"/>
              </a:gdLst>
              <a:ahLst/>
              <a:cxnLst>
                <a:cxn ang="T6">
                  <a:pos x="T0" y="T1"/>
                </a:cxn>
                <a:cxn ang="T7">
                  <a:pos x="T2" y="T3"/>
                </a:cxn>
                <a:cxn ang="T8">
                  <a:pos x="T4" y="T5"/>
                </a:cxn>
              </a:cxnLst>
              <a:rect l="T9" t="T10" r="T11" b="T12"/>
              <a:pathLst>
                <a:path w="37" h="7">
                  <a:moveTo>
                    <a:pt x="16" y="0"/>
                  </a:moveTo>
                  <a:lnTo>
                    <a:pt x="37" y="7"/>
                  </a:lnTo>
                  <a:lnTo>
                    <a:pt x="0" y="5"/>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8" name="Freeform 95">
              <a:extLst>
                <a:ext uri="{FF2B5EF4-FFF2-40B4-BE49-F238E27FC236}">
                  <a16:creationId xmlns:a16="http://schemas.microsoft.com/office/drawing/2014/main" id="{27656ED4-3F80-B6F3-F5BC-E42F81558305}"/>
                </a:ext>
              </a:extLst>
            </p:cNvPr>
            <p:cNvSpPr>
              <a:spLocks noChangeArrowheads="1"/>
            </p:cNvSpPr>
            <p:nvPr/>
          </p:nvSpPr>
          <p:spPr bwMode="auto">
            <a:xfrm>
              <a:off x="1747" y="2435"/>
              <a:ext cx="60" cy="42"/>
            </a:xfrm>
            <a:custGeom>
              <a:avLst/>
              <a:gdLst>
                <a:gd name="T0" fmla="*/ 60 w 60"/>
                <a:gd name="T1" fmla="*/ 2 h 41"/>
                <a:gd name="T2" fmla="*/ 59 w 60"/>
                <a:gd name="T3" fmla="*/ 51 h 41"/>
                <a:gd name="T4" fmla="*/ 0 w 60"/>
                <a:gd name="T5" fmla="*/ 38 h 41"/>
                <a:gd name="T6" fmla="*/ 23 w 60"/>
                <a:gd name="T7" fmla="*/ 0 h 41"/>
                <a:gd name="T8" fmla="*/ 0 60000 65536"/>
                <a:gd name="T9" fmla="*/ 0 60000 65536"/>
                <a:gd name="T10" fmla="*/ 0 60000 65536"/>
                <a:gd name="T11" fmla="*/ 0 60000 65536"/>
                <a:gd name="T12" fmla="*/ 0 w 60"/>
                <a:gd name="T13" fmla="*/ 0 h 41"/>
                <a:gd name="T14" fmla="*/ 60 w 60"/>
                <a:gd name="T15" fmla="*/ 41 h 41"/>
              </a:gdLst>
              <a:ahLst/>
              <a:cxnLst>
                <a:cxn ang="T8">
                  <a:pos x="T0" y="T1"/>
                </a:cxn>
                <a:cxn ang="T9">
                  <a:pos x="T2" y="T3"/>
                </a:cxn>
                <a:cxn ang="T10">
                  <a:pos x="T4" y="T5"/>
                </a:cxn>
                <a:cxn ang="T11">
                  <a:pos x="T6" y="T7"/>
                </a:cxn>
              </a:cxnLst>
              <a:rect l="T12" t="T13" r="T14" b="T15"/>
              <a:pathLst>
                <a:path w="60" h="41">
                  <a:moveTo>
                    <a:pt x="60" y="2"/>
                  </a:moveTo>
                  <a:lnTo>
                    <a:pt x="59" y="41"/>
                  </a:lnTo>
                  <a:lnTo>
                    <a:pt x="0" y="28"/>
                  </a:lnTo>
                  <a:lnTo>
                    <a:pt x="23"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69" name="Freeform 96">
              <a:extLst>
                <a:ext uri="{FF2B5EF4-FFF2-40B4-BE49-F238E27FC236}">
                  <a16:creationId xmlns:a16="http://schemas.microsoft.com/office/drawing/2014/main" id="{11D81BD7-B184-6BD1-21DE-C4E24F35A062}"/>
                </a:ext>
              </a:extLst>
            </p:cNvPr>
            <p:cNvSpPr>
              <a:spLocks noChangeArrowheads="1"/>
            </p:cNvSpPr>
            <p:nvPr/>
          </p:nvSpPr>
          <p:spPr bwMode="auto">
            <a:xfrm>
              <a:off x="1806" y="2437"/>
              <a:ext cx="50" cy="40"/>
            </a:xfrm>
            <a:custGeom>
              <a:avLst/>
              <a:gdLst>
                <a:gd name="T0" fmla="*/ 0 w 50"/>
                <a:gd name="T1" fmla="*/ 49 h 39"/>
                <a:gd name="T2" fmla="*/ 50 w 50"/>
                <a:gd name="T3" fmla="*/ 36 h 39"/>
                <a:gd name="T4" fmla="*/ 1 w 50"/>
                <a:gd name="T5" fmla="*/ 0 h 39"/>
                <a:gd name="T6" fmla="*/ 0 60000 65536"/>
                <a:gd name="T7" fmla="*/ 0 60000 65536"/>
                <a:gd name="T8" fmla="*/ 0 60000 65536"/>
                <a:gd name="T9" fmla="*/ 0 w 50"/>
                <a:gd name="T10" fmla="*/ 0 h 39"/>
                <a:gd name="T11" fmla="*/ 50 w 50"/>
                <a:gd name="T12" fmla="*/ 39 h 39"/>
              </a:gdLst>
              <a:ahLst/>
              <a:cxnLst>
                <a:cxn ang="T6">
                  <a:pos x="T0" y="T1"/>
                </a:cxn>
                <a:cxn ang="T7">
                  <a:pos x="T2" y="T3"/>
                </a:cxn>
                <a:cxn ang="T8">
                  <a:pos x="T4" y="T5"/>
                </a:cxn>
              </a:cxnLst>
              <a:rect l="T9" t="T10" r="T11" b="T12"/>
              <a:pathLst>
                <a:path w="50" h="39">
                  <a:moveTo>
                    <a:pt x="0" y="39"/>
                  </a:moveTo>
                  <a:lnTo>
                    <a:pt x="50" y="26"/>
                  </a:lnTo>
                  <a:lnTo>
                    <a:pt x="1"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0" name="Freeform 97">
              <a:extLst>
                <a:ext uri="{FF2B5EF4-FFF2-40B4-BE49-F238E27FC236}">
                  <a16:creationId xmlns:a16="http://schemas.microsoft.com/office/drawing/2014/main" id="{DDDEEC3D-3C1E-C8C6-D059-D1D6DD6EAAC1}"/>
                </a:ext>
              </a:extLst>
            </p:cNvPr>
            <p:cNvSpPr>
              <a:spLocks noChangeArrowheads="1"/>
            </p:cNvSpPr>
            <p:nvPr/>
          </p:nvSpPr>
          <p:spPr bwMode="auto">
            <a:xfrm>
              <a:off x="1807" y="2437"/>
              <a:ext cx="74" cy="26"/>
            </a:xfrm>
            <a:custGeom>
              <a:avLst/>
              <a:gdLst>
                <a:gd name="T0" fmla="*/ 49 w 74"/>
                <a:gd name="T1" fmla="*/ 26 h 26"/>
                <a:gd name="T2" fmla="*/ 74 w 74"/>
                <a:gd name="T3" fmla="*/ 19 h 26"/>
                <a:gd name="T4" fmla="*/ 0 w 74"/>
                <a:gd name="T5" fmla="*/ 0 h 26"/>
                <a:gd name="T6" fmla="*/ 0 60000 65536"/>
                <a:gd name="T7" fmla="*/ 0 60000 65536"/>
                <a:gd name="T8" fmla="*/ 0 60000 65536"/>
                <a:gd name="T9" fmla="*/ 0 w 74"/>
                <a:gd name="T10" fmla="*/ 0 h 26"/>
                <a:gd name="T11" fmla="*/ 74 w 74"/>
                <a:gd name="T12" fmla="*/ 26 h 26"/>
              </a:gdLst>
              <a:ahLst/>
              <a:cxnLst>
                <a:cxn ang="T6">
                  <a:pos x="T0" y="T1"/>
                </a:cxn>
                <a:cxn ang="T7">
                  <a:pos x="T2" y="T3"/>
                </a:cxn>
                <a:cxn ang="T8">
                  <a:pos x="T4" y="T5"/>
                </a:cxn>
              </a:cxnLst>
              <a:rect l="T9" t="T10" r="T11" b="T12"/>
              <a:pathLst>
                <a:path w="74" h="26">
                  <a:moveTo>
                    <a:pt x="49" y="26"/>
                  </a:moveTo>
                  <a:lnTo>
                    <a:pt x="74" y="19"/>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1" name="Freeform 98">
              <a:extLst>
                <a:ext uri="{FF2B5EF4-FFF2-40B4-BE49-F238E27FC236}">
                  <a16:creationId xmlns:a16="http://schemas.microsoft.com/office/drawing/2014/main" id="{D0DC6EFE-D0E5-FA9C-9950-5714FEE78DE5}"/>
                </a:ext>
              </a:extLst>
            </p:cNvPr>
            <p:cNvSpPr>
              <a:spLocks noChangeArrowheads="1"/>
            </p:cNvSpPr>
            <p:nvPr/>
          </p:nvSpPr>
          <p:spPr bwMode="auto">
            <a:xfrm>
              <a:off x="1627" y="2512"/>
              <a:ext cx="101" cy="88"/>
            </a:xfrm>
            <a:custGeom>
              <a:avLst/>
              <a:gdLst>
                <a:gd name="T0" fmla="*/ 47 w 101"/>
                <a:gd name="T1" fmla="*/ 0 h 88"/>
                <a:gd name="T2" fmla="*/ 101 w 101"/>
                <a:gd name="T3" fmla="*/ 88 h 88"/>
                <a:gd name="T4" fmla="*/ 0 w 101"/>
                <a:gd name="T5" fmla="*/ 12 h 88"/>
                <a:gd name="T6" fmla="*/ 0 60000 65536"/>
                <a:gd name="T7" fmla="*/ 0 60000 65536"/>
                <a:gd name="T8" fmla="*/ 0 60000 65536"/>
                <a:gd name="T9" fmla="*/ 0 w 101"/>
                <a:gd name="T10" fmla="*/ 0 h 88"/>
                <a:gd name="T11" fmla="*/ 101 w 101"/>
                <a:gd name="T12" fmla="*/ 88 h 88"/>
              </a:gdLst>
              <a:ahLst/>
              <a:cxnLst>
                <a:cxn ang="T6">
                  <a:pos x="T0" y="T1"/>
                </a:cxn>
                <a:cxn ang="T7">
                  <a:pos x="T2" y="T3"/>
                </a:cxn>
                <a:cxn ang="T8">
                  <a:pos x="T4" y="T5"/>
                </a:cxn>
              </a:cxnLst>
              <a:rect l="T9" t="T10" r="T11" b="T12"/>
              <a:pathLst>
                <a:path w="101" h="88">
                  <a:moveTo>
                    <a:pt x="47" y="0"/>
                  </a:moveTo>
                  <a:lnTo>
                    <a:pt x="101" y="88"/>
                  </a:lnTo>
                  <a:lnTo>
                    <a:pt x="0" y="12"/>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2" name="Freeform 99">
              <a:extLst>
                <a:ext uri="{FF2B5EF4-FFF2-40B4-BE49-F238E27FC236}">
                  <a16:creationId xmlns:a16="http://schemas.microsoft.com/office/drawing/2014/main" id="{AEE28F9F-069C-16FB-57F4-A6FD12992DD6}"/>
                </a:ext>
              </a:extLst>
            </p:cNvPr>
            <p:cNvSpPr>
              <a:spLocks noChangeArrowheads="1"/>
            </p:cNvSpPr>
            <p:nvPr/>
          </p:nvSpPr>
          <p:spPr bwMode="auto">
            <a:xfrm>
              <a:off x="1552" y="2538"/>
              <a:ext cx="152" cy="77"/>
            </a:xfrm>
            <a:custGeom>
              <a:avLst/>
              <a:gdLst>
                <a:gd name="T0" fmla="*/ 25 w 152"/>
                <a:gd name="T1" fmla="*/ 0 h 77"/>
                <a:gd name="T2" fmla="*/ 152 w 152"/>
                <a:gd name="T3" fmla="*/ 77 h 77"/>
                <a:gd name="T4" fmla="*/ 0 w 152"/>
                <a:gd name="T5" fmla="*/ 8 h 77"/>
                <a:gd name="T6" fmla="*/ 0 60000 65536"/>
                <a:gd name="T7" fmla="*/ 0 60000 65536"/>
                <a:gd name="T8" fmla="*/ 0 60000 65536"/>
                <a:gd name="T9" fmla="*/ 0 w 152"/>
                <a:gd name="T10" fmla="*/ 0 h 77"/>
                <a:gd name="T11" fmla="*/ 152 w 152"/>
                <a:gd name="T12" fmla="*/ 77 h 77"/>
              </a:gdLst>
              <a:ahLst/>
              <a:cxnLst>
                <a:cxn ang="T6">
                  <a:pos x="T0" y="T1"/>
                </a:cxn>
                <a:cxn ang="T7">
                  <a:pos x="T2" y="T3"/>
                </a:cxn>
                <a:cxn ang="T8">
                  <a:pos x="T4" y="T5"/>
                </a:cxn>
              </a:cxnLst>
              <a:rect l="T9" t="T10" r="T11" b="T12"/>
              <a:pathLst>
                <a:path w="152" h="77">
                  <a:moveTo>
                    <a:pt x="25" y="0"/>
                  </a:moveTo>
                  <a:lnTo>
                    <a:pt x="152" y="77"/>
                  </a:lnTo>
                  <a:lnTo>
                    <a:pt x="0" y="8"/>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3" name="Freeform 100">
              <a:extLst>
                <a:ext uri="{FF2B5EF4-FFF2-40B4-BE49-F238E27FC236}">
                  <a16:creationId xmlns:a16="http://schemas.microsoft.com/office/drawing/2014/main" id="{DF71DB2F-82C2-D784-2EC3-10001B4B7D42}"/>
                </a:ext>
              </a:extLst>
            </p:cNvPr>
            <p:cNvSpPr>
              <a:spLocks noChangeArrowheads="1"/>
            </p:cNvSpPr>
            <p:nvPr/>
          </p:nvSpPr>
          <p:spPr bwMode="auto">
            <a:xfrm>
              <a:off x="1577" y="2524"/>
              <a:ext cx="124" cy="90"/>
            </a:xfrm>
            <a:custGeom>
              <a:avLst/>
              <a:gdLst>
                <a:gd name="T0" fmla="*/ 50 w 124"/>
                <a:gd name="T1" fmla="*/ 0 h 90"/>
                <a:gd name="T2" fmla="*/ 124 w 124"/>
                <a:gd name="T3" fmla="*/ 90 h 90"/>
                <a:gd name="T4" fmla="*/ 0 w 124"/>
                <a:gd name="T5" fmla="*/ 14 h 90"/>
                <a:gd name="T6" fmla="*/ 0 60000 65536"/>
                <a:gd name="T7" fmla="*/ 0 60000 65536"/>
                <a:gd name="T8" fmla="*/ 0 60000 65536"/>
                <a:gd name="T9" fmla="*/ 0 w 124"/>
                <a:gd name="T10" fmla="*/ 0 h 90"/>
                <a:gd name="T11" fmla="*/ 124 w 124"/>
                <a:gd name="T12" fmla="*/ 90 h 90"/>
              </a:gdLst>
              <a:ahLst/>
              <a:cxnLst>
                <a:cxn ang="T6">
                  <a:pos x="T0" y="T1"/>
                </a:cxn>
                <a:cxn ang="T7">
                  <a:pos x="T2" y="T3"/>
                </a:cxn>
                <a:cxn ang="T8">
                  <a:pos x="T4" y="T5"/>
                </a:cxn>
              </a:cxnLst>
              <a:rect l="T9" t="T10" r="T11" b="T12"/>
              <a:pathLst>
                <a:path w="124" h="90">
                  <a:moveTo>
                    <a:pt x="50" y="0"/>
                  </a:moveTo>
                  <a:lnTo>
                    <a:pt x="124" y="90"/>
                  </a:lnTo>
                  <a:lnTo>
                    <a:pt x="0" y="14"/>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4" name="Freeform 101">
              <a:extLst>
                <a:ext uri="{FF2B5EF4-FFF2-40B4-BE49-F238E27FC236}">
                  <a16:creationId xmlns:a16="http://schemas.microsoft.com/office/drawing/2014/main" id="{AEC13B4F-812D-D45D-E5F4-690F4A1AD9B4}"/>
                </a:ext>
              </a:extLst>
            </p:cNvPr>
            <p:cNvSpPr>
              <a:spLocks noChangeArrowheads="1"/>
            </p:cNvSpPr>
            <p:nvPr/>
          </p:nvSpPr>
          <p:spPr bwMode="auto">
            <a:xfrm>
              <a:off x="1674" y="2501"/>
              <a:ext cx="54" cy="100"/>
            </a:xfrm>
            <a:custGeom>
              <a:avLst/>
              <a:gdLst>
                <a:gd name="T0" fmla="*/ 42 w 54"/>
                <a:gd name="T1" fmla="*/ 0 h 100"/>
                <a:gd name="T2" fmla="*/ 54 w 54"/>
                <a:gd name="T3" fmla="*/ 100 h 100"/>
                <a:gd name="T4" fmla="*/ 0 w 54"/>
                <a:gd name="T5" fmla="*/ 11 h 100"/>
                <a:gd name="T6" fmla="*/ 0 60000 65536"/>
                <a:gd name="T7" fmla="*/ 0 60000 65536"/>
                <a:gd name="T8" fmla="*/ 0 60000 65536"/>
                <a:gd name="T9" fmla="*/ 0 w 54"/>
                <a:gd name="T10" fmla="*/ 0 h 100"/>
                <a:gd name="T11" fmla="*/ 54 w 54"/>
                <a:gd name="T12" fmla="*/ 100 h 100"/>
              </a:gdLst>
              <a:ahLst/>
              <a:cxnLst>
                <a:cxn ang="T6">
                  <a:pos x="T0" y="T1"/>
                </a:cxn>
                <a:cxn ang="T7">
                  <a:pos x="T2" y="T3"/>
                </a:cxn>
                <a:cxn ang="T8">
                  <a:pos x="T4" y="T5"/>
                </a:cxn>
              </a:cxnLst>
              <a:rect l="T9" t="T10" r="T11" b="T12"/>
              <a:pathLst>
                <a:path w="54" h="100">
                  <a:moveTo>
                    <a:pt x="42" y="0"/>
                  </a:moveTo>
                  <a:lnTo>
                    <a:pt x="54" y="100"/>
                  </a:lnTo>
                  <a:lnTo>
                    <a:pt x="0" y="11"/>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5" name="Freeform 102">
              <a:extLst>
                <a:ext uri="{FF2B5EF4-FFF2-40B4-BE49-F238E27FC236}">
                  <a16:creationId xmlns:a16="http://schemas.microsoft.com/office/drawing/2014/main" id="{8D969ABC-8C83-2E54-8F80-FAB5A18D2E2D}"/>
                </a:ext>
              </a:extLst>
            </p:cNvPr>
            <p:cNvSpPr>
              <a:spLocks noChangeArrowheads="1"/>
            </p:cNvSpPr>
            <p:nvPr/>
          </p:nvSpPr>
          <p:spPr bwMode="auto">
            <a:xfrm>
              <a:off x="1716" y="2489"/>
              <a:ext cx="42" cy="104"/>
            </a:xfrm>
            <a:custGeom>
              <a:avLst/>
              <a:gdLst>
                <a:gd name="T0" fmla="*/ 42 w 42"/>
                <a:gd name="T1" fmla="*/ 0 h 104"/>
                <a:gd name="T2" fmla="*/ 41 w 42"/>
                <a:gd name="T3" fmla="*/ 104 h 104"/>
                <a:gd name="T4" fmla="*/ 0 w 42"/>
                <a:gd name="T5" fmla="*/ 12 h 104"/>
                <a:gd name="T6" fmla="*/ 0 60000 65536"/>
                <a:gd name="T7" fmla="*/ 0 60000 65536"/>
                <a:gd name="T8" fmla="*/ 0 60000 65536"/>
                <a:gd name="T9" fmla="*/ 0 w 42"/>
                <a:gd name="T10" fmla="*/ 0 h 104"/>
                <a:gd name="T11" fmla="*/ 42 w 42"/>
                <a:gd name="T12" fmla="*/ 104 h 104"/>
              </a:gdLst>
              <a:ahLst/>
              <a:cxnLst>
                <a:cxn ang="T6">
                  <a:pos x="T0" y="T1"/>
                </a:cxn>
                <a:cxn ang="T7">
                  <a:pos x="T2" y="T3"/>
                </a:cxn>
                <a:cxn ang="T8">
                  <a:pos x="T4" y="T5"/>
                </a:cxn>
              </a:cxnLst>
              <a:rect l="T9" t="T10" r="T11" b="T12"/>
              <a:pathLst>
                <a:path w="42" h="104">
                  <a:moveTo>
                    <a:pt x="42" y="0"/>
                  </a:moveTo>
                  <a:lnTo>
                    <a:pt x="41" y="104"/>
                  </a:lnTo>
                  <a:lnTo>
                    <a:pt x="0" y="12"/>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6" name="Freeform 103">
              <a:extLst>
                <a:ext uri="{FF2B5EF4-FFF2-40B4-BE49-F238E27FC236}">
                  <a16:creationId xmlns:a16="http://schemas.microsoft.com/office/drawing/2014/main" id="{0D429F1C-1664-B893-0586-62771DD6AE8D}"/>
                </a:ext>
              </a:extLst>
            </p:cNvPr>
            <p:cNvSpPr>
              <a:spLocks noChangeArrowheads="1"/>
            </p:cNvSpPr>
            <p:nvPr/>
          </p:nvSpPr>
          <p:spPr bwMode="auto">
            <a:xfrm>
              <a:off x="1757" y="2477"/>
              <a:ext cx="49" cy="116"/>
            </a:xfrm>
            <a:custGeom>
              <a:avLst/>
              <a:gdLst>
                <a:gd name="T0" fmla="*/ 49 w 49"/>
                <a:gd name="T1" fmla="*/ 0 h 117"/>
                <a:gd name="T2" fmla="*/ 0 w 49"/>
                <a:gd name="T3" fmla="*/ 107 h 117"/>
                <a:gd name="T4" fmla="*/ 1 w 49"/>
                <a:gd name="T5" fmla="*/ 13 h 117"/>
                <a:gd name="T6" fmla="*/ 0 60000 65536"/>
                <a:gd name="T7" fmla="*/ 0 60000 65536"/>
                <a:gd name="T8" fmla="*/ 0 60000 65536"/>
                <a:gd name="T9" fmla="*/ 0 w 49"/>
                <a:gd name="T10" fmla="*/ 0 h 117"/>
                <a:gd name="T11" fmla="*/ 49 w 49"/>
                <a:gd name="T12" fmla="*/ 117 h 117"/>
              </a:gdLst>
              <a:ahLst/>
              <a:cxnLst>
                <a:cxn ang="T6">
                  <a:pos x="T0" y="T1"/>
                </a:cxn>
                <a:cxn ang="T7">
                  <a:pos x="T2" y="T3"/>
                </a:cxn>
                <a:cxn ang="T8">
                  <a:pos x="T4" y="T5"/>
                </a:cxn>
              </a:cxnLst>
              <a:rect l="T9" t="T10" r="T11" b="T12"/>
              <a:pathLst>
                <a:path w="49" h="117">
                  <a:moveTo>
                    <a:pt x="49" y="0"/>
                  </a:moveTo>
                  <a:lnTo>
                    <a:pt x="0" y="117"/>
                  </a:lnTo>
                  <a:lnTo>
                    <a:pt x="1"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7" name="Freeform 104">
              <a:extLst>
                <a:ext uri="{FF2B5EF4-FFF2-40B4-BE49-F238E27FC236}">
                  <a16:creationId xmlns:a16="http://schemas.microsoft.com/office/drawing/2014/main" id="{1F17899D-36EA-3338-A2CD-6A711A2BA23C}"/>
                </a:ext>
              </a:extLst>
            </p:cNvPr>
            <p:cNvSpPr>
              <a:spLocks noChangeArrowheads="1"/>
            </p:cNvSpPr>
            <p:nvPr/>
          </p:nvSpPr>
          <p:spPr bwMode="auto">
            <a:xfrm>
              <a:off x="1786" y="2456"/>
              <a:ext cx="95" cy="137"/>
            </a:xfrm>
            <a:custGeom>
              <a:avLst/>
              <a:gdLst>
                <a:gd name="T0" fmla="*/ 95 w 95"/>
                <a:gd name="T1" fmla="*/ 0 h 137"/>
                <a:gd name="T2" fmla="*/ 0 w 95"/>
                <a:gd name="T3" fmla="*/ 137 h 137"/>
                <a:gd name="T4" fmla="*/ 70 w 95"/>
                <a:gd name="T5" fmla="*/ 7 h 137"/>
                <a:gd name="T6" fmla="*/ 0 60000 65536"/>
                <a:gd name="T7" fmla="*/ 0 60000 65536"/>
                <a:gd name="T8" fmla="*/ 0 60000 65536"/>
                <a:gd name="T9" fmla="*/ 0 w 95"/>
                <a:gd name="T10" fmla="*/ 0 h 137"/>
                <a:gd name="T11" fmla="*/ 95 w 95"/>
                <a:gd name="T12" fmla="*/ 137 h 137"/>
              </a:gdLst>
              <a:ahLst/>
              <a:cxnLst>
                <a:cxn ang="T6">
                  <a:pos x="T0" y="T1"/>
                </a:cxn>
                <a:cxn ang="T7">
                  <a:pos x="T2" y="T3"/>
                </a:cxn>
                <a:cxn ang="T8">
                  <a:pos x="T4" y="T5"/>
                </a:cxn>
              </a:cxnLst>
              <a:rect l="T9" t="T10" r="T11" b="T12"/>
              <a:pathLst>
                <a:path w="95" h="137">
                  <a:moveTo>
                    <a:pt x="95" y="0"/>
                  </a:moveTo>
                  <a:lnTo>
                    <a:pt x="0" y="137"/>
                  </a:lnTo>
                  <a:lnTo>
                    <a:pt x="70" y="7"/>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8" name="Freeform 105">
              <a:extLst>
                <a:ext uri="{FF2B5EF4-FFF2-40B4-BE49-F238E27FC236}">
                  <a16:creationId xmlns:a16="http://schemas.microsoft.com/office/drawing/2014/main" id="{BFD1DE7A-AA81-9CF5-96EA-D5CB4D3C7041}"/>
                </a:ext>
              </a:extLst>
            </p:cNvPr>
            <p:cNvSpPr>
              <a:spLocks noChangeArrowheads="1"/>
            </p:cNvSpPr>
            <p:nvPr/>
          </p:nvSpPr>
          <p:spPr bwMode="auto">
            <a:xfrm>
              <a:off x="1787" y="2463"/>
              <a:ext cx="69" cy="128"/>
            </a:xfrm>
            <a:custGeom>
              <a:avLst/>
              <a:gdLst>
                <a:gd name="T0" fmla="*/ 69 w 69"/>
                <a:gd name="T1" fmla="*/ 0 h 128"/>
                <a:gd name="T2" fmla="*/ 0 w 69"/>
                <a:gd name="T3" fmla="*/ 128 h 128"/>
                <a:gd name="T4" fmla="*/ 19 w 69"/>
                <a:gd name="T5" fmla="*/ 13 h 128"/>
                <a:gd name="T6" fmla="*/ 0 60000 65536"/>
                <a:gd name="T7" fmla="*/ 0 60000 65536"/>
                <a:gd name="T8" fmla="*/ 0 60000 65536"/>
                <a:gd name="T9" fmla="*/ 0 w 69"/>
                <a:gd name="T10" fmla="*/ 0 h 128"/>
                <a:gd name="T11" fmla="*/ 69 w 69"/>
                <a:gd name="T12" fmla="*/ 128 h 128"/>
              </a:gdLst>
              <a:ahLst/>
              <a:cxnLst>
                <a:cxn ang="T6">
                  <a:pos x="T0" y="T1"/>
                </a:cxn>
                <a:cxn ang="T7">
                  <a:pos x="T2" y="T3"/>
                </a:cxn>
                <a:cxn ang="T8">
                  <a:pos x="T4" y="T5"/>
                </a:cxn>
              </a:cxnLst>
              <a:rect l="T9" t="T10" r="T11" b="T12"/>
              <a:pathLst>
                <a:path w="69" h="128">
                  <a:moveTo>
                    <a:pt x="69" y="0"/>
                  </a:moveTo>
                  <a:lnTo>
                    <a:pt x="0" y="128"/>
                  </a:lnTo>
                  <a:lnTo>
                    <a:pt x="19"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79" name="Freeform 106">
              <a:extLst>
                <a:ext uri="{FF2B5EF4-FFF2-40B4-BE49-F238E27FC236}">
                  <a16:creationId xmlns:a16="http://schemas.microsoft.com/office/drawing/2014/main" id="{A1FFBE08-3B09-9DAB-DC91-B685C7DC0E08}"/>
                </a:ext>
              </a:extLst>
            </p:cNvPr>
            <p:cNvSpPr>
              <a:spLocks noChangeArrowheads="1"/>
            </p:cNvSpPr>
            <p:nvPr/>
          </p:nvSpPr>
          <p:spPr bwMode="auto">
            <a:xfrm>
              <a:off x="1627" y="2524"/>
              <a:ext cx="130" cy="124"/>
            </a:xfrm>
            <a:custGeom>
              <a:avLst/>
              <a:gdLst>
                <a:gd name="T0" fmla="*/ 74 w 130"/>
                <a:gd name="T1" fmla="*/ 90 h 124"/>
                <a:gd name="T2" fmla="*/ 130 w 130"/>
                <a:gd name="T3" fmla="*/ 124 h 124"/>
                <a:gd name="T4" fmla="*/ 101 w 130"/>
                <a:gd name="T5" fmla="*/ 77 h 124"/>
                <a:gd name="T6" fmla="*/ 0 w 130"/>
                <a:gd name="T7" fmla="*/ 0 h 124"/>
                <a:gd name="T8" fmla="*/ 0 60000 65536"/>
                <a:gd name="T9" fmla="*/ 0 60000 65536"/>
                <a:gd name="T10" fmla="*/ 0 60000 65536"/>
                <a:gd name="T11" fmla="*/ 0 60000 65536"/>
                <a:gd name="T12" fmla="*/ 0 w 130"/>
                <a:gd name="T13" fmla="*/ 0 h 124"/>
                <a:gd name="T14" fmla="*/ 130 w 130"/>
                <a:gd name="T15" fmla="*/ 124 h 124"/>
              </a:gdLst>
              <a:ahLst/>
              <a:cxnLst>
                <a:cxn ang="T8">
                  <a:pos x="T0" y="T1"/>
                </a:cxn>
                <a:cxn ang="T9">
                  <a:pos x="T2" y="T3"/>
                </a:cxn>
                <a:cxn ang="T10">
                  <a:pos x="T4" y="T5"/>
                </a:cxn>
                <a:cxn ang="T11">
                  <a:pos x="T6" y="T7"/>
                </a:cxn>
              </a:cxnLst>
              <a:rect l="T12" t="T13" r="T14" b="T15"/>
              <a:pathLst>
                <a:path w="130" h="124">
                  <a:moveTo>
                    <a:pt x="74" y="90"/>
                  </a:moveTo>
                  <a:lnTo>
                    <a:pt x="130" y="124"/>
                  </a:lnTo>
                  <a:lnTo>
                    <a:pt x="101" y="77"/>
                  </a:lnTo>
                  <a:lnTo>
                    <a:pt x="0" y="0"/>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0" name="Freeform 107">
              <a:extLst>
                <a:ext uri="{FF2B5EF4-FFF2-40B4-BE49-F238E27FC236}">
                  <a16:creationId xmlns:a16="http://schemas.microsoft.com/office/drawing/2014/main" id="{94E84993-F0D9-E5AA-B454-C29CE0ECD879}"/>
                </a:ext>
              </a:extLst>
            </p:cNvPr>
            <p:cNvSpPr>
              <a:spLocks noChangeArrowheads="1"/>
            </p:cNvSpPr>
            <p:nvPr/>
          </p:nvSpPr>
          <p:spPr bwMode="auto">
            <a:xfrm>
              <a:off x="1552" y="2546"/>
              <a:ext cx="203" cy="102"/>
            </a:xfrm>
            <a:custGeom>
              <a:avLst/>
              <a:gdLst>
                <a:gd name="T0" fmla="*/ 194 w 204"/>
                <a:gd name="T1" fmla="*/ 102 h 102"/>
                <a:gd name="T2" fmla="*/ 139 w 204"/>
                <a:gd name="T3" fmla="*/ 68 h 102"/>
                <a:gd name="T4" fmla="*/ 0 w 204"/>
                <a:gd name="T5" fmla="*/ 0 h 102"/>
                <a:gd name="T6" fmla="*/ 0 60000 65536"/>
                <a:gd name="T7" fmla="*/ 0 60000 65536"/>
                <a:gd name="T8" fmla="*/ 0 60000 65536"/>
                <a:gd name="T9" fmla="*/ 0 w 204"/>
                <a:gd name="T10" fmla="*/ 0 h 102"/>
                <a:gd name="T11" fmla="*/ 204 w 204"/>
                <a:gd name="T12" fmla="*/ 102 h 102"/>
              </a:gdLst>
              <a:ahLst/>
              <a:cxnLst>
                <a:cxn ang="T6">
                  <a:pos x="T0" y="T1"/>
                </a:cxn>
                <a:cxn ang="T7">
                  <a:pos x="T2" y="T3"/>
                </a:cxn>
                <a:cxn ang="T8">
                  <a:pos x="T4" y="T5"/>
                </a:cxn>
              </a:cxnLst>
              <a:rect l="T9" t="T10" r="T11" b="T12"/>
              <a:pathLst>
                <a:path w="204" h="102">
                  <a:moveTo>
                    <a:pt x="204" y="102"/>
                  </a:moveTo>
                  <a:lnTo>
                    <a:pt x="149" y="68"/>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1" name="Freeform 108">
              <a:extLst>
                <a:ext uri="{FF2B5EF4-FFF2-40B4-BE49-F238E27FC236}">
                  <a16:creationId xmlns:a16="http://schemas.microsoft.com/office/drawing/2014/main" id="{07FDFBA6-EE20-C257-6D37-B32108C5CFF3}"/>
                </a:ext>
              </a:extLst>
            </p:cNvPr>
            <p:cNvSpPr>
              <a:spLocks noChangeArrowheads="1"/>
            </p:cNvSpPr>
            <p:nvPr/>
          </p:nvSpPr>
          <p:spPr bwMode="auto">
            <a:xfrm>
              <a:off x="1716" y="2500"/>
              <a:ext cx="41" cy="148"/>
            </a:xfrm>
            <a:custGeom>
              <a:avLst/>
              <a:gdLst>
                <a:gd name="T0" fmla="*/ 12 w 41"/>
                <a:gd name="T1" fmla="*/ 100 h 148"/>
                <a:gd name="T2" fmla="*/ 41 w 41"/>
                <a:gd name="T3" fmla="*/ 148 h 148"/>
                <a:gd name="T4" fmla="*/ 41 w 41"/>
                <a:gd name="T5" fmla="*/ 93 h 148"/>
                <a:gd name="T6" fmla="*/ 0 w 41"/>
                <a:gd name="T7" fmla="*/ 0 h 148"/>
                <a:gd name="T8" fmla="*/ 0 60000 65536"/>
                <a:gd name="T9" fmla="*/ 0 60000 65536"/>
                <a:gd name="T10" fmla="*/ 0 60000 65536"/>
                <a:gd name="T11" fmla="*/ 0 60000 65536"/>
                <a:gd name="T12" fmla="*/ 0 w 41"/>
                <a:gd name="T13" fmla="*/ 0 h 148"/>
                <a:gd name="T14" fmla="*/ 41 w 41"/>
                <a:gd name="T15" fmla="*/ 148 h 148"/>
              </a:gdLst>
              <a:ahLst/>
              <a:cxnLst>
                <a:cxn ang="T8">
                  <a:pos x="T0" y="T1"/>
                </a:cxn>
                <a:cxn ang="T9">
                  <a:pos x="T2" y="T3"/>
                </a:cxn>
                <a:cxn ang="T10">
                  <a:pos x="T4" y="T5"/>
                </a:cxn>
                <a:cxn ang="T11">
                  <a:pos x="T6" y="T7"/>
                </a:cxn>
              </a:cxnLst>
              <a:rect l="T12" t="T13" r="T14" b="T15"/>
              <a:pathLst>
                <a:path w="41" h="148">
                  <a:moveTo>
                    <a:pt x="12" y="100"/>
                  </a:moveTo>
                  <a:lnTo>
                    <a:pt x="41" y="148"/>
                  </a:lnTo>
                  <a:lnTo>
                    <a:pt x="41" y="93"/>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2" name="Freeform 109">
              <a:extLst>
                <a:ext uri="{FF2B5EF4-FFF2-40B4-BE49-F238E27FC236}">
                  <a16:creationId xmlns:a16="http://schemas.microsoft.com/office/drawing/2014/main" id="{E98DC786-D17D-879A-6287-53EA7C624449}"/>
                </a:ext>
              </a:extLst>
            </p:cNvPr>
            <p:cNvSpPr>
              <a:spLocks noChangeArrowheads="1"/>
            </p:cNvSpPr>
            <p:nvPr/>
          </p:nvSpPr>
          <p:spPr bwMode="auto">
            <a:xfrm>
              <a:off x="1757" y="2456"/>
              <a:ext cx="124" cy="194"/>
            </a:xfrm>
            <a:custGeom>
              <a:avLst/>
              <a:gdLst>
                <a:gd name="T0" fmla="*/ 0 w 124"/>
                <a:gd name="T1" fmla="*/ 203 h 193"/>
                <a:gd name="T2" fmla="*/ 30 w 124"/>
                <a:gd name="T3" fmla="*/ 145 h 193"/>
                <a:gd name="T4" fmla="*/ 124 w 124"/>
                <a:gd name="T5" fmla="*/ 0 h 193"/>
                <a:gd name="T6" fmla="*/ 0 60000 65536"/>
                <a:gd name="T7" fmla="*/ 0 60000 65536"/>
                <a:gd name="T8" fmla="*/ 0 60000 65536"/>
                <a:gd name="T9" fmla="*/ 0 w 124"/>
                <a:gd name="T10" fmla="*/ 0 h 193"/>
                <a:gd name="T11" fmla="*/ 124 w 124"/>
                <a:gd name="T12" fmla="*/ 193 h 193"/>
              </a:gdLst>
              <a:ahLst/>
              <a:cxnLst>
                <a:cxn ang="T6">
                  <a:pos x="T0" y="T1"/>
                </a:cxn>
                <a:cxn ang="T7">
                  <a:pos x="T2" y="T3"/>
                </a:cxn>
                <a:cxn ang="T8">
                  <a:pos x="T4" y="T5"/>
                </a:cxn>
              </a:cxnLst>
              <a:rect l="T9" t="T10" r="T11" b="T12"/>
              <a:pathLst>
                <a:path w="124" h="193">
                  <a:moveTo>
                    <a:pt x="0" y="193"/>
                  </a:moveTo>
                  <a:lnTo>
                    <a:pt x="30" y="135"/>
                  </a:lnTo>
                  <a:lnTo>
                    <a:pt x="124"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3" name="Freeform 110">
              <a:extLst>
                <a:ext uri="{FF2B5EF4-FFF2-40B4-BE49-F238E27FC236}">
                  <a16:creationId xmlns:a16="http://schemas.microsoft.com/office/drawing/2014/main" id="{E43E8502-5D74-0476-31C3-5D5CA10790DB}"/>
                </a:ext>
              </a:extLst>
            </p:cNvPr>
            <p:cNvSpPr>
              <a:spLocks noChangeArrowheads="1"/>
            </p:cNvSpPr>
            <p:nvPr/>
          </p:nvSpPr>
          <p:spPr bwMode="auto">
            <a:xfrm>
              <a:off x="1757" y="2477"/>
              <a:ext cx="49" cy="171"/>
            </a:xfrm>
            <a:custGeom>
              <a:avLst/>
              <a:gdLst>
                <a:gd name="T0" fmla="*/ 0 w 49"/>
                <a:gd name="T1" fmla="*/ 107 h 172"/>
                <a:gd name="T2" fmla="*/ 0 w 49"/>
                <a:gd name="T3" fmla="*/ 162 h 172"/>
                <a:gd name="T4" fmla="*/ 30 w 49"/>
                <a:gd name="T5" fmla="*/ 105 h 172"/>
                <a:gd name="T6" fmla="*/ 49 w 49"/>
                <a:gd name="T7" fmla="*/ 0 h 172"/>
                <a:gd name="T8" fmla="*/ 0 60000 65536"/>
                <a:gd name="T9" fmla="*/ 0 60000 65536"/>
                <a:gd name="T10" fmla="*/ 0 60000 65536"/>
                <a:gd name="T11" fmla="*/ 0 60000 65536"/>
                <a:gd name="T12" fmla="*/ 0 w 49"/>
                <a:gd name="T13" fmla="*/ 0 h 172"/>
                <a:gd name="T14" fmla="*/ 49 w 49"/>
                <a:gd name="T15" fmla="*/ 172 h 172"/>
              </a:gdLst>
              <a:ahLst/>
              <a:cxnLst>
                <a:cxn ang="T8">
                  <a:pos x="T0" y="T1"/>
                </a:cxn>
                <a:cxn ang="T9">
                  <a:pos x="T2" y="T3"/>
                </a:cxn>
                <a:cxn ang="T10">
                  <a:pos x="T4" y="T5"/>
                </a:cxn>
                <a:cxn ang="T11">
                  <a:pos x="T6" y="T7"/>
                </a:cxn>
              </a:cxnLst>
              <a:rect l="T12" t="T13" r="T14" b="T15"/>
              <a:pathLst>
                <a:path w="49" h="172">
                  <a:moveTo>
                    <a:pt x="0" y="117"/>
                  </a:moveTo>
                  <a:lnTo>
                    <a:pt x="0" y="172"/>
                  </a:lnTo>
                  <a:lnTo>
                    <a:pt x="30" y="115"/>
                  </a:lnTo>
                  <a:lnTo>
                    <a:pt x="49" y="0"/>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4" name="Freeform 111">
              <a:extLst>
                <a:ext uri="{FF2B5EF4-FFF2-40B4-BE49-F238E27FC236}">
                  <a16:creationId xmlns:a16="http://schemas.microsoft.com/office/drawing/2014/main" id="{855C00D7-CAA2-D4CB-AE6B-2D44489010F0}"/>
                </a:ext>
              </a:extLst>
            </p:cNvPr>
            <p:cNvSpPr>
              <a:spLocks noChangeArrowheads="1"/>
            </p:cNvSpPr>
            <p:nvPr/>
          </p:nvSpPr>
          <p:spPr bwMode="auto">
            <a:xfrm>
              <a:off x="4313" y="2426"/>
              <a:ext cx="533" cy="413"/>
            </a:xfrm>
            <a:custGeom>
              <a:avLst/>
              <a:gdLst>
                <a:gd name="T0" fmla="*/ 258 w 533"/>
                <a:gd name="T1" fmla="*/ 96 h 413"/>
                <a:gd name="T2" fmla="*/ 277 w 533"/>
                <a:gd name="T3" fmla="*/ 22 h 413"/>
                <a:gd name="T4" fmla="*/ 305 w 533"/>
                <a:gd name="T5" fmla="*/ 91 h 413"/>
                <a:gd name="T6" fmla="*/ 351 w 533"/>
                <a:gd name="T7" fmla="*/ 3 h 413"/>
                <a:gd name="T8" fmla="*/ 355 w 533"/>
                <a:gd name="T9" fmla="*/ 92 h 413"/>
                <a:gd name="T10" fmla="*/ 426 w 533"/>
                <a:gd name="T11" fmla="*/ 50 h 413"/>
                <a:gd name="T12" fmla="*/ 399 w 533"/>
                <a:gd name="T13" fmla="*/ 117 h 413"/>
                <a:gd name="T14" fmla="*/ 510 w 533"/>
                <a:gd name="T15" fmla="*/ 115 h 413"/>
                <a:gd name="T16" fmla="*/ 428 w 533"/>
                <a:gd name="T17" fmla="*/ 172 h 413"/>
                <a:gd name="T18" fmla="*/ 533 w 533"/>
                <a:gd name="T19" fmla="*/ 212 h 413"/>
                <a:gd name="T20" fmla="*/ 419 w 533"/>
                <a:gd name="T21" fmla="*/ 223 h 413"/>
                <a:gd name="T22" fmla="*/ 472 w 533"/>
                <a:gd name="T23" fmla="*/ 267 h 413"/>
                <a:gd name="T24" fmla="*/ 392 w 533"/>
                <a:gd name="T25" fmla="*/ 262 h 413"/>
                <a:gd name="T26" fmla="*/ 428 w 533"/>
                <a:gd name="T27" fmla="*/ 338 h 413"/>
                <a:gd name="T28" fmla="*/ 357 w 533"/>
                <a:gd name="T29" fmla="*/ 312 h 413"/>
                <a:gd name="T30" fmla="*/ 372 w 533"/>
                <a:gd name="T31" fmla="*/ 411 h 413"/>
                <a:gd name="T32" fmla="*/ 309 w 533"/>
                <a:gd name="T33" fmla="*/ 347 h 413"/>
                <a:gd name="T34" fmla="*/ 273 w 533"/>
                <a:gd name="T35" fmla="*/ 413 h 413"/>
                <a:gd name="T36" fmla="*/ 256 w 533"/>
                <a:gd name="T37" fmla="*/ 338 h 413"/>
                <a:gd name="T38" fmla="*/ 179 w 533"/>
                <a:gd name="T39" fmla="*/ 409 h 413"/>
                <a:gd name="T40" fmla="*/ 192 w 533"/>
                <a:gd name="T41" fmla="*/ 321 h 413"/>
                <a:gd name="T42" fmla="*/ 66 w 533"/>
                <a:gd name="T43" fmla="*/ 381 h 413"/>
                <a:gd name="T44" fmla="*/ 115 w 533"/>
                <a:gd name="T45" fmla="*/ 286 h 413"/>
                <a:gd name="T46" fmla="*/ 15 w 533"/>
                <a:gd name="T47" fmla="*/ 277 h 413"/>
                <a:gd name="T48" fmla="*/ 85 w 533"/>
                <a:gd name="T49" fmla="*/ 232 h 413"/>
                <a:gd name="T50" fmla="*/ 0 w 533"/>
                <a:gd name="T51" fmla="*/ 191 h 413"/>
                <a:gd name="T52" fmla="*/ 119 w 533"/>
                <a:gd name="T53" fmla="*/ 189 h 413"/>
                <a:gd name="T54" fmla="*/ 52 w 533"/>
                <a:gd name="T55" fmla="*/ 84 h 413"/>
                <a:gd name="T56" fmla="*/ 155 w 533"/>
                <a:gd name="T57" fmla="*/ 148 h 413"/>
                <a:gd name="T58" fmla="*/ 143 w 533"/>
                <a:gd name="T59" fmla="*/ 76 h 413"/>
                <a:gd name="T60" fmla="*/ 212 w 533"/>
                <a:gd name="T61" fmla="*/ 126 h 413"/>
                <a:gd name="T62" fmla="*/ 187 w 533"/>
                <a:gd name="T63" fmla="*/ 0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3"/>
                <a:gd name="T97" fmla="*/ 0 h 413"/>
                <a:gd name="T98" fmla="*/ 533 w 533"/>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3" h="413">
                  <a:moveTo>
                    <a:pt x="258" y="96"/>
                  </a:moveTo>
                  <a:lnTo>
                    <a:pt x="277" y="22"/>
                  </a:lnTo>
                  <a:lnTo>
                    <a:pt x="305" y="91"/>
                  </a:lnTo>
                  <a:lnTo>
                    <a:pt x="351" y="3"/>
                  </a:lnTo>
                  <a:lnTo>
                    <a:pt x="355" y="92"/>
                  </a:lnTo>
                  <a:lnTo>
                    <a:pt x="426" y="50"/>
                  </a:lnTo>
                  <a:lnTo>
                    <a:pt x="399" y="117"/>
                  </a:lnTo>
                  <a:lnTo>
                    <a:pt x="510" y="115"/>
                  </a:lnTo>
                  <a:lnTo>
                    <a:pt x="428" y="172"/>
                  </a:lnTo>
                  <a:lnTo>
                    <a:pt x="533" y="212"/>
                  </a:lnTo>
                  <a:lnTo>
                    <a:pt x="419" y="223"/>
                  </a:lnTo>
                  <a:lnTo>
                    <a:pt x="472" y="267"/>
                  </a:lnTo>
                  <a:lnTo>
                    <a:pt x="392" y="262"/>
                  </a:lnTo>
                  <a:lnTo>
                    <a:pt x="428" y="338"/>
                  </a:lnTo>
                  <a:lnTo>
                    <a:pt x="357" y="312"/>
                  </a:lnTo>
                  <a:lnTo>
                    <a:pt x="372" y="411"/>
                  </a:lnTo>
                  <a:lnTo>
                    <a:pt x="309" y="347"/>
                  </a:lnTo>
                  <a:lnTo>
                    <a:pt x="273" y="413"/>
                  </a:lnTo>
                  <a:lnTo>
                    <a:pt x="256" y="338"/>
                  </a:lnTo>
                  <a:lnTo>
                    <a:pt x="179" y="409"/>
                  </a:lnTo>
                  <a:lnTo>
                    <a:pt x="192" y="321"/>
                  </a:lnTo>
                  <a:lnTo>
                    <a:pt x="66" y="381"/>
                  </a:lnTo>
                  <a:lnTo>
                    <a:pt x="115" y="286"/>
                  </a:lnTo>
                  <a:lnTo>
                    <a:pt x="15" y="277"/>
                  </a:lnTo>
                  <a:lnTo>
                    <a:pt x="85" y="232"/>
                  </a:lnTo>
                  <a:lnTo>
                    <a:pt x="0" y="191"/>
                  </a:lnTo>
                  <a:lnTo>
                    <a:pt x="119" y="189"/>
                  </a:lnTo>
                  <a:lnTo>
                    <a:pt x="52" y="84"/>
                  </a:lnTo>
                  <a:lnTo>
                    <a:pt x="155" y="148"/>
                  </a:lnTo>
                  <a:lnTo>
                    <a:pt x="143" y="76"/>
                  </a:lnTo>
                  <a:lnTo>
                    <a:pt x="212" y="126"/>
                  </a:lnTo>
                  <a:lnTo>
                    <a:pt x="187" y="0"/>
                  </a:lnTo>
                  <a:close/>
                </a:path>
              </a:pathLst>
            </a:custGeom>
            <a:gradFill rotWithShape="0">
              <a:gsLst>
                <a:gs pos="0">
                  <a:srgbClr val="0000FF"/>
                </a:gs>
                <a:gs pos="100000">
                  <a:srgbClr val="FFFFFF"/>
                </a:gs>
              </a:gsLst>
              <a:path path="rect">
                <a:fillToRect l="50000" t="50000" r="50000" b="50000"/>
              </a:path>
            </a:gradFill>
            <a:ln w="12700">
              <a:solidFill>
                <a:srgbClr val="FFFFFF"/>
              </a:solidFill>
              <a:round/>
              <a:headEnd/>
              <a:tailEnd/>
            </a:ln>
          </p:spPr>
          <p:txBody>
            <a:bodyPr wrap="none"/>
            <a:lstStyle/>
            <a:p>
              <a:endParaRPr lang="en-US" sz="2805"/>
            </a:p>
          </p:txBody>
        </p:sp>
        <p:sp>
          <p:nvSpPr>
            <p:cNvPr id="79985" name="Freeform 112">
              <a:extLst>
                <a:ext uri="{FF2B5EF4-FFF2-40B4-BE49-F238E27FC236}">
                  <a16:creationId xmlns:a16="http://schemas.microsoft.com/office/drawing/2014/main" id="{DF431CD6-4DD4-6125-7BD4-0979FAA5960C}"/>
                </a:ext>
              </a:extLst>
            </p:cNvPr>
            <p:cNvSpPr>
              <a:spLocks noChangeArrowheads="1"/>
            </p:cNvSpPr>
            <p:nvPr/>
          </p:nvSpPr>
          <p:spPr bwMode="auto">
            <a:xfrm>
              <a:off x="4468" y="2585"/>
              <a:ext cx="29" cy="20"/>
            </a:xfrm>
            <a:custGeom>
              <a:avLst/>
              <a:gdLst>
                <a:gd name="T0" fmla="*/ 0 w 29"/>
                <a:gd name="T1" fmla="*/ 29 h 19"/>
                <a:gd name="T2" fmla="*/ 29 w 29"/>
                <a:gd name="T3" fmla="*/ 0 h 19"/>
                <a:gd name="T4" fmla="*/ 15 w 29"/>
                <a:gd name="T5" fmla="*/ 4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19"/>
                  </a:moveTo>
                  <a:lnTo>
                    <a:pt x="29" y="0"/>
                  </a:lnTo>
                  <a:lnTo>
                    <a:pt x="15" y="4"/>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6" name="Freeform 113">
              <a:extLst>
                <a:ext uri="{FF2B5EF4-FFF2-40B4-BE49-F238E27FC236}">
                  <a16:creationId xmlns:a16="http://schemas.microsoft.com/office/drawing/2014/main" id="{9A86E1E1-F5EE-BD4D-1199-DBB3C8430E07}"/>
                </a:ext>
              </a:extLst>
            </p:cNvPr>
            <p:cNvSpPr>
              <a:spLocks noChangeArrowheads="1"/>
            </p:cNvSpPr>
            <p:nvPr/>
          </p:nvSpPr>
          <p:spPr bwMode="auto">
            <a:xfrm>
              <a:off x="4439" y="2605"/>
              <a:ext cx="49" cy="48"/>
            </a:xfrm>
            <a:custGeom>
              <a:avLst/>
              <a:gdLst>
                <a:gd name="T0" fmla="*/ 49 w 49"/>
                <a:gd name="T1" fmla="*/ 35 h 48"/>
                <a:gd name="T2" fmla="*/ 29 w 49"/>
                <a:gd name="T3" fmla="*/ 0 h 48"/>
                <a:gd name="T4" fmla="*/ 0 w 49"/>
                <a:gd name="T5" fmla="*/ 48 h 48"/>
                <a:gd name="T6" fmla="*/ 0 60000 65536"/>
                <a:gd name="T7" fmla="*/ 0 60000 65536"/>
                <a:gd name="T8" fmla="*/ 0 60000 65536"/>
                <a:gd name="T9" fmla="*/ 0 w 49"/>
                <a:gd name="T10" fmla="*/ 0 h 48"/>
                <a:gd name="T11" fmla="*/ 49 w 49"/>
                <a:gd name="T12" fmla="*/ 48 h 48"/>
              </a:gdLst>
              <a:ahLst/>
              <a:cxnLst>
                <a:cxn ang="T6">
                  <a:pos x="T0" y="T1"/>
                </a:cxn>
                <a:cxn ang="T7">
                  <a:pos x="T2" y="T3"/>
                </a:cxn>
                <a:cxn ang="T8">
                  <a:pos x="T4" y="T5"/>
                </a:cxn>
              </a:cxnLst>
              <a:rect l="T9" t="T10" r="T11" b="T12"/>
              <a:pathLst>
                <a:path w="49" h="48">
                  <a:moveTo>
                    <a:pt x="49" y="35"/>
                  </a:moveTo>
                  <a:lnTo>
                    <a:pt x="29" y="0"/>
                  </a:lnTo>
                  <a:lnTo>
                    <a:pt x="0" y="48"/>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7" name="Freeform 114">
              <a:extLst>
                <a:ext uri="{FF2B5EF4-FFF2-40B4-BE49-F238E27FC236}">
                  <a16:creationId xmlns:a16="http://schemas.microsoft.com/office/drawing/2014/main" id="{884B4B8B-E593-5A28-8C66-9A7ECE31653A}"/>
                </a:ext>
              </a:extLst>
            </p:cNvPr>
            <p:cNvSpPr>
              <a:spLocks noChangeArrowheads="1"/>
            </p:cNvSpPr>
            <p:nvPr/>
          </p:nvSpPr>
          <p:spPr bwMode="auto">
            <a:xfrm>
              <a:off x="4413" y="2605"/>
              <a:ext cx="55" cy="55"/>
            </a:xfrm>
            <a:custGeom>
              <a:avLst/>
              <a:gdLst>
                <a:gd name="T0" fmla="*/ 0 w 55"/>
                <a:gd name="T1" fmla="*/ 55 h 55"/>
                <a:gd name="T2" fmla="*/ 26 w 55"/>
                <a:gd name="T3" fmla="*/ 48 h 55"/>
                <a:gd name="T4" fmla="*/ 55 w 55"/>
                <a:gd name="T5" fmla="*/ 0 h 55"/>
                <a:gd name="T6" fmla="*/ 0 60000 65536"/>
                <a:gd name="T7" fmla="*/ 0 60000 65536"/>
                <a:gd name="T8" fmla="*/ 0 60000 65536"/>
                <a:gd name="T9" fmla="*/ 0 w 55"/>
                <a:gd name="T10" fmla="*/ 0 h 55"/>
                <a:gd name="T11" fmla="*/ 55 w 55"/>
                <a:gd name="T12" fmla="*/ 55 h 55"/>
              </a:gdLst>
              <a:ahLst/>
              <a:cxnLst>
                <a:cxn ang="T6">
                  <a:pos x="T0" y="T1"/>
                </a:cxn>
                <a:cxn ang="T7">
                  <a:pos x="T2" y="T3"/>
                </a:cxn>
                <a:cxn ang="T8">
                  <a:pos x="T4" y="T5"/>
                </a:cxn>
              </a:cxnLst>
              <a:rect l="T9" t="T10" r="T11" b="T12"/>
              <a:pathLst>
                <a:path w="55" h="55">
                  <a:moveTo>
                    <a:pt x="0" y="55"/>
                  </a:moveTo>
                  <a:lnTo>
                    <a:pt x="26" y="48"/>
                  </a:lnTo>
                  <a:lnTo>
                    <a:pt x="55"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8" name="Freeform 115">
              <a:extLst>
                <a:ext uri="{FF2B5EF4-FFF2-40B4-BE49-F238E27FC236}">
                  <a16:creationId xmlns:a16="http://schemas.microsoft.com/office/drawing/2014/main" id="{EE82C1AE-DD7B-B34B-8B9D-E733DC93524A}"/>
                </a:ext>
              </a:extLst>
            </p:cNvPr>
            <p:cNvSpPr>
              <a:spLocks noChangeArrowheads="1"/>
            </p:cNvSpPr>
            <p:nvPr/>
          </p:nvSpPr>
          <p:spPr bwMode="auto">
            <a:xfrm>
              <a:off x="4468" y="2585"/>
              <a:ext cx="63" cy="56"/>
            </a:xfrm>
            <a:custGeom>
              <a:avLst/>
              <a:gdLst>
                <a:gd name="T0" fmla="*/ 63 w 63"/>
                <a:gd name="T1" fmla="*/ 12 h 54"/>
                <a:gd name="T2" fmla="*/ 20 w 63"/>
                <a:gd name="T3" fmla="*/ 77 h 54"/>
                <a:gd name="T4" fmla="*/ 0 w 63"/>
                <a:gd name="T5" fmla="*/ 29 h 54"/>
                <a:gd name="T6" fmla="*/ 29 w 63"/>
                <a:gd name="T7" fmla="*/ 0 h 54"/>
                <a:gd name="T8" fmla="*/ 0 60000 65536"/>
                <a:gd name="T9" fmla="*/ 0 60000 65536"/>
                <a:gd name="T10" fmla="*/ 0 60000 65536"/>
                <a:gd name="T11" fmla="*/ 0 60000 65536"/>
                <a:gd name="T12" fmla="*/ 0 w 63"/>
                <a:gd name="T13" fmla="*/ 0 h 54"/>
                <a:gd name="T14" fmla="*/ 63 w 63"/>
                <a:gd name="T15" fmla="*/ 54 h 54"/>
              </a:gdLst>
              <a:ahLst/>
              <a:cxnLst>
                <a:cxn ang="T8">
                  <a:pos x="T0" y="T1"/>
                </a:cxn>
                <a:cxn ang="T9">
                  <a:pos x="T2" y="T3"/>
                </a:cxn>
                <a:cxn ang="T10">
                  <a:pos x="T4" y="T5"/>
                </a:cxn>
                <a:cxn ang="T11">
                  <a:pos x="T6" y="T7"/>
                </a:cxn>
              </a:cxnLst>
              <a:rect l="T12" t="T13" r="T14" b="T15"/>
              <a:pathLst>
                <a:path w="63" h="54">
                  <a:moveTo>
                    <a:pt x="63" y="12"/>
                  </a:moveTo>
                  <a:lnTo>
                    <a:pt x="20" y="54"/>
                  </a:lnTo>
                  <a:lnTo>
                    <a:pt x="0" y="19"/>
                  </a:lnTo>
                  <a:lnTo>
                    <a:pt x="29"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89" name="Freeform 116">
              <a:extLst>
                <a:ext uri="{FF2B5EF4-FFF2-40B4-BE49-F238E27FC236}">
                  <a16:creationId xmlns:a16="http://schemas.microsoft.com/office/drawing/2014/main" id="{81C05BF5-2C48-F58F-82A7-1E13703400C7}"/>
                </a:ext>
              </a:extLst>
            </p:cNvPr>
            <p:cNvSpPr>
              <a:spLocks noChangeArrowheads="1"/>
            </p:cNvSpPr>
            <p:nvPr/>
          </p:nvSpPr>
          <p:spPr bwMode="auto">
            <a:xfrm>
              <a:off x="4497" y="2568"/>
              <a:ext cx="68" cy="30"/>
            </a:xfrm>
            <a:custGeom>
              <a:avLst/>
              <a:gdLst>
                <a:gd name="T0" fmla="*/ 68 w 68"/>
                <a:gd name="T1" fmla="*/ 0 h 30"/>
                <a:gd name="T2" fmla="*/ 34 w 68"/>
                <a:gd name="T3" fmla="*/ 30 h 30"/>
                <a:gd name="T4" fmla="*/ 0 w 68"/>
                <a:gd name="T5" fmla="*/ 18 h 30"/>
                <a:gd name="T6" fmla="*/ 0 60000 65536"/>
                <a:gd name="T7" fmla="*/ 0 60000 65536"/>
                <a:gd name="T8" fmla="*/ 0 60000 65536"/>
                <a:gd name="T9" fmla="*/ 0 w 68"/>
                <a:gd name="T10" fmla="*/ 0 h 30"/>
                <a:gd name="T11" fmla="*/ 68 w 68"/>
                <a:gd name="T12" fmla="*/ 30 h 30"/>
              </a:gdLst>
              <a:ahLst/>
              <a:cxnLst>
                <a:cxn ang="T6">
                  <a:pos x="T0" y="T1"/>
                </a:cxn>
                <a:cxn ang="T7">
                  <a:pos x="T2" y="T3"/>
                </a:cxn>
                <a:cxn ang="T8">
                  <a:pos x="T4" y="T5"/>
                </a:cxn>
              </a:cxnLst>
              <a:rect l="T9" t="T10" r="T11" b="T12"/>
              <a:pathLst>
                <a:path w="68" h="30">
                  <a:moveTo>
                    <a:pt x="68" y="0"/>
                  </a:moveTo>
                  <a:lnTo>
                    <a:pt x="34" y="30"/>
                  </a:lnTo>
                  <a:lnTo>
                    <a:pt x="0" y="18"/>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0" name="Freeform 117">
              <a:extLst>
                <a:ext uri="{FF2B5EF4-FFF2-40B4-BE49-F238E27FC236}">
                  <a16:creationId xmlns:a16="http://schemas.microsoft.com/office/drawing/2014/main" id="{49AED5B9-8EB3-9094-EC47-6ECE0E7B9742}"/>
                </a:ext>
              </a:extLst>
            </p:cNvPr>
            <p:cNvSpPr>
              <a:spLocks noChangeArrowheads="1"/>
            </p:cNvSpPr>
            <p:nvPr/>
          </p:nvSpPr>
          <p:spPr bwMode="auto">
            <a:xfrm>
              <a:off x="4488" y="2598"/>
              <a:ext cx="48" cy="43"/>
            </a:xfrm>
            <a:custGeom>
              <a:avLst/>
              <a:gdLst>
                <a:gd name="T0" fmla="*/ 43 w 48"/>
                <a:gd name="T1" fmla="*/ 0 h 42"/>
                <a:gd name="T2" fmla="*/ 48 w 48"/>
                <a:gd name="T3" fmla="*/ 39 h 42"/>
                <a:gd name="T4" fmla="*/ 0 w 48"/>
                <a:gd name="T5" fmla="*/ 52 h 42"/>
                <a:gd name="T6" fmla="*/ 0 60000 65536"/>
                <a:gd name="T7" fmla="*/ 0 60000 65536"/>
                <a:gd name="T8" fmla="*/ 0 60000 65536"/>
                <a:gd name="T9" fmla="*/ 0 w 48"/>
                <a:gd name="T10" fmla="*/ 0 h 42"/>
                <a:gd name="T11" fmla="*/ 48 w 48"/>
                <a:gd name="T12" fmla="*/ 42 h 42"/>
              </a:gdLst>
              <a:ahLst/>
              <a:cxnLst>
                <a:cxn ang="T6">
                  <a:pos x="T0" y="T1"/>
                </a:cxn>
                <a:cxn ang="T7">
                  <a:pos x="T2" y="T3"/>
                </a:cxn>
                <a:cxn ang="T8">
                  <a:pos x="T4" y="T5"/>
                </a:cxn>
              </a:cxnLst>
              <a:rect l="T9" t="T10" r="T11" b="T12"/>
              <a:pathLst>
                <a:path w="48" h="42">
                  <a:moveTo>
                    <a:pt x="43" y="0"/>
                  </a:moveTo>
                  <a:lnTo>
                    <a:pt x="48" y="29"/>
                  </a:lnTo>
                  <a:lnTo>
                    <a:pt x="0" y="42"/>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1" name="Freeform 118">
              <a:extLst>
                <a:ext uri="{FF2B5EF4-FFF2-40B4-BE49-F238E27FC236}">
                  <a16:creationId xmlns:a16="http://schemas.microsoft.com/office/drawing/2014/main" id="{8CD0396A-2283-CAB6-3EA5-7A0B4B186643}"/>
                </a:ext>
              </a:extLst>
            </p:cNvPr>
            <p:cNvSpPr>
              <a:spLocks noChangeArrowheads="1"/>
            </p:cNvSpPr>
            <p:nvPr/>
          </p:nvSpPr>
          <p:spPr bwMode="auto">
            <a:xfrm>
              <a:off x="4531" y="2568"/>
              <a:ext cx="78" cy="48"/>
            </a:xfrm>
            <a:custGeom>
              <a:avLst/>
              <a:gdLst>
                <a:gd name="T0" fmla="*/ 78 w 78"/>
                <a:gd name="T1" fmla="*/ 10 h 48"/>
                <a:gd name="T2" fmla="*/ 48 w 78"/>
                <a:gd name="T3" fmla="*/ 48 h 48"/>
                <a:gd name="T4" fmla="*/ 0 w 78"/>
                <a:gd name="T5" fmla="*/ 30 h 48"/>
                <a:gd name="T6" fmla="*/ 34 w 78"/>
                <a:gd name="T7" fmla="*/ 0 h 48"/>
                <a:gd name="T8" fmla="*/ 0 60000 65536"/>
                <a:gd name="T9" fmla="*/ 0 60000 65536"/>
                <a:gd name="T10" fmla="*/ 0 60000 65536"/>
                <a:gd name="T11" fmla="*/ 0 60000 65536"/>
                <a:gd name="T12" fmla="*/ 0 w 78"/>
                <a:gd name="T13" fmla="*/ 0 h 48"/>
                <a:gd name="T14" fmla="*/ 78 w 78"/>
                <a:gd name="T15" fmla="*/ 48 h 48"/>
              </a:gdLst>
              <a:ahLst/>
              <a:cxnLst>
                <a:cxn ang="T8">
                  <a:pos x="T0" y="T1"/>
                </a:cxn>
                <a:cxn ang="T9">
                  <a:pos x="T2" y="T3"/>
                </a:cxn>
                <a:cxn ang="T10">
                  <a:pos x="T4" y="T5"/>
                </a:cxn>
                <a:cxn ang="T11">
                  <a:pos x="T6" y="T7"/>
                </a:cxn>
              </a:cxnLst>
              <a:rect l="T12" t="T13" r="T14" b="T15"/>
              <a:pathLst>
                <a:path w="78" h="48">
                  <a:moveTo>
                    <a:pt x="78" y="10"/>
                  </a:moveTo>
                  <a:lnTo>
                    <a:pt x="48" y="48"/>
                  </a:lnTo>
                  <a:lnTo>
                    <a:pt x="0" y="30"/>
                  </a:lnTo>
                  <a:lnTo>
                    <a:pt x="34"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2" name="Freeform 119">
              <a:extLst>
                <a:ext uri="{FF2B5EF4-FFF2-40B4-BE49-F238E27FC236}">
                  <a16:creationId xmlns:a16="http://schemas.microsoft.com/office/drawing/2014/main" id="{FA7B56E6-D7B3-2B6C-864D-F0713DBFD926}"/>
                </a:ext>
              </a:extLst>
            </p:cNvPr>
            <p:cNvSpPr>
              <a:spLocks noChangeArrowheads="1"/>
            </p:cNvSpPr>
            <p:nvPr/>
          </p:nvSpPr>
          <p:spPr bwMode="auto">
            <a:xfrm>
              <a:off x="4531" y="2598"/>
              <a:ext cx="48" cy="29"/>
            </a:xfrm>
            <a:custGeom>
              <a:avLst/>
              <a:gdLst>
                <a:gd name="T0" fmla="*/ 48 w 48"/>
                <a:gd name="T1" fmla="*/ 18 h 29"/>
                <a:gd name="T2" fmla="*/ 5 w 48"/>
                <a:gd name="T3" fmla="*/ 29 h 29"/>
                <a:gd name="T4" fmla="*/ 0 w 48"/>
                <a:gd name="T5" fmla="*/ 0 h 29"/>
                <a:gd name="T6" fmla="*/ 0 60000 65536"/>
                <a:gd name="T7" fmla="*/ 0 60000 65536"/>
                <a:gd name="T8" fmla="*/ 0 60000 65536"/>
                <a:gd name="T9" fmla="*/ 0 w 48"/>
                <a:gd name="T10" fmla="*/ 0 h 29"/>
                <a:gd name="T11" fmla="*/ 48 w 48"/>
                <a:gd name="T12" fmla="*/ 29 h 29"/>
              </a:gdLst>
              <a:ahLst/>
              <a:cxnLst>
                <a:cxn ang="T6">
                  <a:pos x="T0" y="T1"/>
                </a:cxn>
                <a:cxn ang="T7">
                  <a:pos x="T2" y="T3"/>
                </a:cxn>
                <a:cxn ang="T8">
                  <a:pos x="T4" y="T5"/>
                </a:cxn>
              </a:cxnLst>
              <a:rect l="T9" t="T10" r="T11" b="T12"/>
              <a:pathLst>
                <a:path w="48" h="29">
                  <a:moveTo>
                    <a:pt x="48" y="18"/>
                  </a:moveTo>
                  <a:lnTo>
                    <a:pt x="5" y="29"/>
                  </a:lnTo>
                  <a:lnTo>
                    <a:pt x="0"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3" name="Freeform 120">
              <a:extLst>
                <a:ext uri="{FF2B5EF4-FFF2-40B4-BE49-F238E27FC236}">
                  <a16:creationId xmlns:a16="http://schemas.microsoft.com/office/drawing/2014/main" id="{5907FA71-4C14-CBAF-5C40-0BDD317CFC4B}"/>
                </a:ext>
              </a:extLst>
            </p:cNvPr>
            <p:cNvSpPr>
              <a:spLocks noChangeArrowheads="1"/>
            </p:cNvSpPr>
            <p:nvPr/>
          </p:nvSpPr>
          <p:spPr bwMode="auto">
            <a:xfrm>
              <a:off x="4565" y="2550"/>
              <a:ext cx="67" cy="28"/>
            </a:xfrm>
            <a:custGeom>
              <a:avLst/>
              <a:gdLst>
                <a:gd name="T0" fmla="*/ 44 w 67"/>
                <a:gd name="T1" fmla="*/ 28 h 28"/>
                <a:gd name="T2" fmla="*/ 67 w 67"/>
                <a:gd name="T3" fmla="*/ 0 h 28"/>
                <a:gd name="T4" fmla="*/ 0 w 67"/>
                <a:gd name="T5" fmla="*/ 18 h 28"/>
                <a:gd name="T6" fmla="*/ 0 60000 65536"/>
                <a:gd name="T7" fmla="*/ 0 60000 65536"/>
                <a:gd name="T8" fmla="*/ 0 60000 65536"/>
                <a:gd name="T9" fmla="*/ 0 w 67"/>
                <a:gd name="T10" fmla="*/ 0 h 28"/>
                <a:gd name="T11" fmla="*/ 67 w 67"/>
                <a:gd name="T12" fmla="*/ 28 h 28"/>
              </a:gdLst>
              <a:ahLst/>
              <a:cxnLst>
                <a:cxn ang="T6">
                  <a:pos x="T0" y="T1"/>
                </a:cxn>
                <a:cxn ang="T7">
                  <a:pos x="T2" y="T3"/>
                </a:cxn>
                <a:cxn ang="T8">
                  <a:pos x="T4" y="T5"/>
                </a:cxn>
              </a:cxnLst>
              <a:rect l="T9" t="T10" r="T11" b="T12"/>
              <a:pathLst>
                <a:path w="67" h="28">
                  <a:moveTo>
                    <a:pt x="44" y="28"/>
                  </a:moveTo>
                  <a:lnTo>
                    <a:pt x="67" y="0"/>
                  </a:lnTo>
                  <a:lnTo>
                    <a:pt x="0" y="18"/>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4" name="Freeform 121">
              <a:extLst>
                <a:ext uri="{FF2B5EF4-FFF2-40B4-BE49-F238E27FC236}">
                  <a16:creationId xmlns:a16="http://schemas.microsoft.com/office/drawing/2014/main" id="{212B67C4-DEBA-0E33-D2D1-5336ACFF4C95}"/>
                </a:ext>
              </a:extLst>
            </p:cNvPr>
            <p:cNvSpPr>
              <a:spLocks noChangeArrowheads="1"/>
            </p:cNvSpPr>
            <p:nvPr/>
          </p:nvSpPr>
          <p:spPr bwMode="auto">
            <a:xfrm>
              <a:off x="4579" y="2578"/>
              <a:ext cx="41" cy="38"/>
            </a:xfrm>
            <a:custGeom>
              <a:avLst/>
              <a:gdLst>
                <a:gd name="T0" fmla="*/ 41 w 41"/>
                <a:gd name="T1" fmla="*/ 26 h 38"/>
                <a:gd name="T2" fmla="*/ 30 w 41"/>
                <a:gd name="T3" fmla="*/ 0 h 38"/>
                <a:gd name="T4" fmla="*/ 0 w 41"/>
                <a:gd name="T5" fmla="*/ 38 h 38"/>
                <a:gd name="T6" fmla="*/ 0 60000 65536"/>
                <a:gd name="T7" fmla="*/ 0 60000 65536"/>
                <a:gd name="T8" fmla="*/ 0 60000 65536"/>
                <a:gd name="T9" fmla="*/ 0 w 41"/>
                <a:gd name="T10" fmla="*/ 0 h 38"/>
                <a:gd name="T11" fmla="*/ 41 w 41"/>
                <a:gd name="T12" fmla="*/ 38 h 38"/>
              </a:gdLst>
              <a:ahLst/>
              <a:cxnLst>
                <a:cxn ang="T6">
                  <a:pos x="T0" y="T1"/>
                </a:cxn>
                <a:cxn ang="T7">
                  <a:pos x="T2" y="T3"/>
                </a:cxn>
                <a:cxn ang="T8">
                  <a:pos x="T4" y="T5"/>
                </a:cxn>
              </a:cxnLst>
              <a:rect l="T9" t="T10" r="T11" b="T12"/>
              <a:pathLst>
                <a:path w="41" h="38">
                  <a:moveTo>
                    <a:pt x="41" y="26"/>
                  </a:moveTo>
                  <a:lnTo>
                    <a:pt x="30" y="0"/>
                  </a:lnTo>
                  <a:lnTo>
                    <a:pt x="0" y="38"/>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5" name="Freeform 122">
              <a:extLst>
                <a:ext uri="{FF2B5EF4-FFF2-40B4-BE49-F238E27FC236}">
                  <a16:creationId xmlns:a16="http://schemas.microsoft.com/office/drawing/2014/main" id="{B03EB562-4023-6644-C4A3-E6F19FEC2F6B}"/>
                </a:ext>
              </a:extLst>
            </p:cNvPr>
            <p:cNvSpPr>
              <a:spLocks noChangeArrowheads="1"/>
            </p:cNvSpPr>
            <p:nvPr/>
          </p:nvSpPr>
          <p:spPr bwMode="auto">
            <a:xfrm>
              <a:off x="4609" y="2578"/>
              <a:ext cx="58" cy="25"/>
            </a:xfrm>
            <a:custGeom>
              <a:avLst/>
              <a:gdLst>
                <a:gd name="T0" fmla="*/ 0 w 58"/>
                <a:gd name="T1" fmla="*/ 0 h 26"/>
                <a:gd name="T2" fmla="*/ 11 w 58"/>
                <a:gd name="T3" fmla="*/ 16 h 26"/>
                <a:gd name="T4" fmla="*/ 58 w 58"/>
                <a:gd name="T5" fmla="*/ 13 h 26"/>
                <a:gd name="T6" fmla="*/ 1 w 58"/>
                <a:gd name="T7" fmla="*/ 0 h 26"/>
                <a:gd name="T8" fmla="*/ 0 60000 65536"/>
                <a:gd name="T9" fmla="*/ 0 60000 65536"/>
                <a:gd name="T10" fmla="*/ 0 60000 65536"/>
                <a:gd name="T11" fmla="*/ 0 60000 65536"/>
                <a:gd name="T12" fmla="*/ 0 w 58"/>
                <a:gd name="T13" fmla="*/ 0 h 26"/>
                <a:gd name="T14" fmla="*/ 58 w 58"/>
                <a:gd name="T15" fmla="*/ 26 h 26"/>
              </a:gdLst>
              <a:ahLst/>
              <a:cxnLst>
                <a:cxn ang="T8">
                  <a:pos x="T0" y="T1"/>
                </a:cxn>
                <a:cxn ang="T9">
                  <a:pos x="T2" y="T3"/>
                </a:cxn>
                <a:cxn ang="T10">
                  <a:pos x="T4" y="T5"/>
                </a:cxn>
                <a:cxn ang="T11">
                  <a:pos x="T6" y="T7"/>
                </a:cxn>
              </a:cxnLst>
              <a:rect l="T12" t="T13" r="T14" b="T15"/>
              <a:pathLst>
                <a:path w="58" h="26">
                  <a:moveTo>
                    <a:pt x="0" y="0"/>
                  </a:moveTo>
                  <a:lnTo>
                    <a:pt x="11" y="26"/>
                  </a:lnTo>
                  <a:lnTo>
                    <a:pt x="58" y="14"/>
                  </a:lnTo>
                  <a:lnTo>
                    <a:pt x="1"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6" name="Freeform 123">
              <a:extLst>
                <a:ext uri="{FF2B5EF4-FFF2-40B4-BE49-F238E27FC236}">
                  <a16:creationId xmlns:a16="http://schemas.microsoft.com/office/drawing/2014/main" id="{A36E5CD5-6CE7-BCAC-0BEE-BCF6FAAC7B09}"/>
                </a:ext>
              </a:extLst>
            </p:cNvPr>
            <p:cNvSpPr>
              <a:spLocks noChangeArrowheads="1"/>
            </p:cNvSpPr>
            <p:nvPr/>
          </p:nvSpPr>
          <p:spPr bwMode="auto">
            <a:xfrm>
              <a:off x="4632" y="2546"/>
              <a:ext cx="37" cy="5"/>
            </a:xfrm>
            <a:custGeom>
              <a:avLst/>
              <a:gdLst>
                <a:gd name="T0" fmla="*/ 15 w 37"/>
                <a:gd name="T1" fmla="*/ 0 h 5"/>
                <a:gd name="T2" fmla="*/ 37 w 37"/>
                <a:gd name="T3" fmla="*/ 5 h 5"/>
                <a:gd name="T4" fmla="*/ 0 w 37"/>
                <a:gd name="T5" fmla="*/ 4 h 5"/>
                <a:gd name="T6" fmla="*/ 0 60000 65536"/>
                <a:gd name="T7" fmla="*/ 0 60000 65536"/>
                <a:gd name="T8" fmla="*/ 0 60000 65536"/>
                <a:gd name="T9" fmla="*/ 0 w 37"/>
                <a:gd name="T10" fmla="*/ 0 h 5"/>
                <a:gd name="T11" fmla="*/ 37 w 37"/>
                <a:gd name="T12" fmla="*/ 5 h 5"/>
              </a:gdLst>
              <a:ahLst/>
              <a:cxnLst>
                <a:cxn ang="T6">
                  <a:pos x="T0" y="T1"/>
                </a:cxn>
                <a:cxn ang="T7">
                  <a:pos x="T2" y="T3"/>
                </a:cxn>
                <a:cxn ang="T8">
                  <a:pos x="T4" y="T5"/>
                </a:cxn>
              </a:cxnLst>
              <a:rect l="T9" t="T10" r="T11" b="T12"/>
              <a:pathLst>
                <a:path w="37" h="5">
                  <a:moveTo>
                    <a:pt x="15" y="0"/>
                  </a:moveTo>
                  <a:lnTo>
                    <a:pt x="37" y="5"/>
                  </a:lnTo>
                  <a:lnTo>
                    <a:pt x="0" y="4"/>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7" name="Freeform 124">
              <a:extLst>
                <a:ext uri="{FF2B5EF4-FFF2-40B4-BE49-F238E27FC236}">
                  <a16:creationId xmlns:a16="http://schemas.microsoft.com/office/drawing/2014/main" id="{88E7FC39-4662-2013-EC28-8D85F1A20D54}"/>
                </a:ext>
              </a:extLst>
            </p:cNvPr>
            <p:cNvSpPr>
              <a:spLocks noChangeArrowheads="1"/>
            </p:cNvSpPr>
            <p:nvPr/>
          </p:nvSpPr>
          <p:spPr bwMode="auto">
            <a:xfrm>
              <a:off x="4609" y="2550"/>
              <a:ext cx="60" cy="42"/>
            </a:xfrm>
            <a:custGeom>
              <a:avLst/>
              <a:gdLst>
                <a:gd name="T0" fmla="*/ 60 w 60"/>
                <a:gd name="T1" fmla="*/ 1 h 42"/>
                <a:gd name="T2" fmla="*/ 58 w 60"/>
                <a:gd name="T3" fmla="*/ 42 h 42"/>
                <a:gd name="T4" fmla="*/ 0 w 60"/>
                <a:gd name="T5" fmla="*/ 28 h 42"/>
                <a:gd name="T6" fmla="*/ 23 w 60"/>
                <a:gd name="T7" fmla="*/ 0 h 42"/>
                <a:gd name="T8" fmla="*/ 0 60000 65536"/>
                <a:gd name="T9" fmla="*/ 0 60000 65536"/>
                <a:gd name="T10" fmla="*/ 0 60000 65536"/>
                <a:gd name="T11" fmla="*/ 0 60000 65536"/>
                <a:gd name="T12" fmla="*/ 0 w 60"/>
                <a:gd name="T13" fmla="*/ 0 h 42"/>
                <a:gd name="T14" fmla="*/ 60 w 60"/>
                <a:gd name="T15" fmla="*/ 42 h 42"/>
              </a:gdLst>
              <a:ahLst/>
              <a:cxnLst>
                <a:cxn ang="T8">
                  <a:pos x="T0" y="T1"/>
                </a:cxn>
                <a:cxn ang="T9">
                  <a:pos x="T2" y="T3"/>
                </a:cxn>
                <a:cxn ang="T10">
                  <a:pos x="T4" y="T5"/>
                </a:cxn>
                <a:cxn ang="T11">
                  <a:pos x="T6" y="T7"/>
                </a:cxn>
              </a:cxnLst>
              <a:rect l="T12" t="T13" r="T14" b="T15"/>
              <a:pathLst>
                <a:path w="60" h="42">
                  <a:moveTo>
                    <a:pt x="60" y="1"/>
                  </a:moveTo>
                  <a:lnTo>
                    <a:pt x="58" y="42"/>
                  </a:lnTo>
                  <a:lnTo>
                    <a:pt x="0" y="28"/>
                  </a:lnTo>
                  <a:lnTo>
                    <a:pt x="23"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8" name="Freeform 125">
              <a:extLst>
                <a:ext uri="{FF2B5EF4-FFF2-40B4-BE49-F238E27FC236}">
                  <a16:creationId xmlns:a16="http://schemas.microsoft.com/office/drawing/2014/main" id="{BFE8028C-1266-6582-1C8B-DB17139194A8}"/>
                </a:ext>
              </a:extLst>
            </p:cNvPr>
            <p:cNvSpPr>
              <a:spLocks noChangeArrowheads="1"/>
            </p:cNvSpPr>
            <p:nvPr/>
          </p:nvSpPr>
          <p:spPr bwMode="auto">
            <a:xfrm>
              <a:off x="4667" y="2551"/>
              <a:ext cx="51" cy="41"/>
            </a:xfrm>
            <a:custGeom>
              <a:avLst/>
              <a:gdLst>
                <a:gd name="T0" fmla="*/ 0 w 51"/>
                <a:gd name="T1" fmla="*/ 41 h 41"/>
                <a:gd name="T2" fmla="*/ 51 w 51"/>
                <a:gd name="T3" fmla="*/ 27 h 41"/>
                <a:gd name="T4" fmla="*/ 2 w 51"/>
                <a:gd name="T5" fmla="*/ 0 h 41"/>
                <a:gd name="T6" fmla="*/ 0 60000 65536"/>
                <a:gd name="T7" fmla="*/ 0 60000 65536"/>
                <a:gd name="T8" fmla="*/ 0 60000 65536"/>
                <a:gd name="T9" fmla="*/ 0 w 51"/>
                <a:gd name="T10" fmla="*/ 0 h 41"/>
                <a:gd name="T11" fmla="*/ 51 w 51"/>
                <a:gd name="T12" fmla="*/ 41 h 41"/>
              </a:gdLst>
              <a:ahLst/>
              <a:cxnLst>
                <a:cxn ang="T6">
                  <a:pos x="T0" y="T1"/>
                </a:cxn>
                <a:cxn ang="T7">
                  <a:pos x="T2" y="T3"/>
                </a:cxn>
                <a:cxn ang="T8">
                  <a:pos x="T4" y="T5"/>
                </a:cxn>
              </a:cxnLst>
              <a:rect l="T9" t="T10" r="T11" b="T12"/>
              <a:pathLst>
                <a:path w="51" h="41">
                  <a:moveTo>
                    <a:pt x="0" y="41"/>
                  </a:moveTo>
                  <a:lnTo>
                    <a:pt x="51" y="27"/>
                  </a:lnTo>
                  <a:lnTo>
                    <a:pt x="2"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79999" name="Freeform 126">
              <a:extLst>
                <a:ext uri="{FF2B5EF4-FFF2-40B4-BE49-F238E27FC236}">
                  <a16:creationId xmlns:a16="http://schemas.microsoft.com/office/drawing/2014/main" id="{2E8F26F1-837A-BD51-F2C6-50A49396FA31}"/>
                </a:ext>
              </a:extLst>
            </p:cNvPr>
            <p:cNvSpPr>
              <a:spLocks noChangeArrowheads="1"/>
            </p:cNvSpPr>
            <p:nvPr/>
          </p:nvSpPr>
          <p:spPr bwMode="auto">
            <a:xfrm>
              <a:off x="4669" y="2551"/>
              <a:ext cx="74" cy="27"/>
            </a:xfrm>
            <a:custGeom>
              <a:avLst/>
              <a:gdLst>
                <a:gd name="T0" fmla="*/ 49 w 74"/>
                <a:gd name="T1" fmla="*/ 27 h 27"/>
                <a:gd name="T2" fmla="*/ 74 w 74"/>
                <a:gd name="T3" fmla="*/ 20 h 27"/>
                <a:gd name="T4" fmla="*/ 0 w 74"/>
                <a:gd name="T5" fmla="*/ 0 h 27"/>
                <a:gd name="T6" fmla="*/ 0 60000 65536"/>
                <a:gd name="T7" fmla="*/ 0 60000 65536"/>
                <a:gd name="T8" fmla="*/ 0 60000 65536"/>
                <a:gd name="T9" fmla="*/ 0 w 74"/>
                <a:gd name="T10" fmla="*/ 0 h 27"/>
                <a:gd name="T11" fmla="*/ 74 w 74"/>
                <a:gd name="T12" fmla="*/ 27 h 27"/>
              </a:gdLst>
              <a:ahLst/>
              <a:cxnLst>
                <a:cxn ang="T6">
                  <a:pos x="T0" y="T1"/>
                </a:cxn>
                <a:cxn ang="T7">
                  <a:pos x="T2" y="T3"/>
                </a:cxn>
                <a:cxn ang="T8">
                  <a:pos x="T4" y="T5"/>
                </a:cxn>
              </a:cxnLst>
              <a:rect l="T9" t="T10" r="T11" b="T12"/>
              <a:pathLst>
                <a:path w="74" h="27">
                  <a:moveTo>
                    <a:pt x="49" y="27"/>
                  </a:moveTo>
                  <a:lnTo>
                    <a:pt x="74" y="20"/>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0" name="Freeform 127">
              <a:extLst>
                <a:ext uri="{FF2B5EF4-FFF2-40B4-BE49-F238E27FC236}">
                  <a16:creationId xmlns:a16="http://schemas.microsoft.com/office/drawing/2014/main" id="{40A4A1A1-1E61-EB4D-94F7-1EDC3E0B1378}"/>
                </a:ext>
              </a:extLst>
            </p:cNvPr>
            <p:cNvSpPr>
              <a:spLocks noChangeArrowheads="1"/>
            </p:cNvSpPr>
            <p:nvPr/>
          </p:nvSpPr>
          <p:spPr bwMode="auto">
            <a:xfrm>
              <a:off x="4488" y="2627"/>
              <a:ext cx="101" cy="88"/>
            </a:xfrm>
            <a:custGeom>
              <a:avLst/>
              <a:gdLst>
                <a:gd name="T0" fmla="*/ 48 w 101"/>
                <a:gd name="T1" fmla="*/ 0 h 88"/>
                <a:gd name="T2" fmla="*/ 101 w 101"/>
                <a:gd name="T3" fmla="*/ 88 h 88"/>
                <a:gd name="T4" fmla="*/ 0 w 101"/>
                <a:gd name="T5" fmla="*/ 13 h 88"/>
                <a:gd name="T6" fmla="*/ 0 60000 65536"/>
                <a:gd name="T7" fmla="*/ 0 60000 65536"/>
                <a:gd name="T8" fmla="*/ 0 60000 65536"/>
                <a:gd name="T9" fmla="*/ 0 w 101"/>
                <a:gd name="T10" fmla="*/ 0 h 88"/>
                <a:gd name="T11" fmla="*/ 101 w 101"/>
                <a:gd name="T12" fmla="*/ 88 h 88"/>
              </a:gdLst>
              <a:ahLst/>
              <a:cxnLst>
                <a:cxn ang="T6">
                  <a:pos x="T0" y="T1"/>
                </a:cxn>
                <a:cxn ang="T7">
                  <a:pos x="T2" y="T3"/>
                </a:cxn>
                <a:cxn ang="T8">
                  <a:pos x="T4" y="T5"/>
                </a:cxn>
              </a:cxnLst>
              <a:rect l="T9" t="T10" r="T11" b="T12"/>
              <a:pathLst>
                <a:path w="101" h="88">
                  <a:moveTo>
                    <a:pt x="48" y="0"/>
                  </a:moveTo>
                  <a:lnTo>
                    <a:pt x="101" y="88"/>
                  </a:lnTo>
                  <a:lnTo>
                    <a:pt x="0"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1" name="Freeform 128">
              <a:extLst>
                <a:ext uri="{FF2B5EF4-FFF2-40B4-BE49-F238E27FC236}">
                  <a16:creationId xmlns:a16="http://schemas.microsoft.com/office/drawing/2014/main" id="{5BD15F4D-FB32-6C65-AB12-BBEF888E5F44}"/>
                </a:ext>
              </a:extLst>
            </p:cNvPr>
            <p:cNvSpPr>
              <a:spLocks noChangeArrowheads="1"/>
            </p:cNvSpPr>
            <p:nvPr/>
          </p:nvSpPr>
          <p:spPr bwMode="auto">
            <a:xfrm>
              <a:off x="4413" y="2653"/>
              <a:ext cx="152" cy="78"/>
            </a:xfrm>
            <a:custGeom>
              <a:avLst/>
              <a:gdLst>
                <a:gd name="T0" fmla="*/ 26 w 152"/>
                <a:gd name="T1" fmla="*/ 0 h 78"/>
                <a:gd name="T2" fmla="*/ 152 w 152"/>
                <a:gd name="T3" fmla="*/ 78 h 78"/>
                <a:gd name="T4" fmla="*/ 0 w 152"/>
                <a:gd name="T5" fmla="*/ 7 h 78"/>
                <a:gd name="T6" fmla="*/ 0 60000 65536"/>
                <a:gd name="T7" fmla="*/ 0 60000 65536"/>
                <a:gd name="T8" fmla="*/ 0 60000 65536"/>
                <a:gd name="T9" fmla="*/ 0 w 152"/>
                <a:gd name="T10" fmla="*/ 0 h 78"/>
                <a:gd name="T11" fmla="*/ 152 w 152"/>
                <a:gd name="T12" fmla="*/ 78 h 78"/>
              </a:gdLst>
              <a:ahLst/>
              <a:cxnLst>
                <a:cxn ang="T6">
                  <a:pos x="T0" y="T1"/>
                </a:cxn>
                <a:cxn ang="T7">
                  <a:pos x="T2" y="T3"/>
                </a:cxn>
                <a:cxn ang="T8">
                  <a:pos x="T4" y="T5"/>
                </a:cxn>
              </a:cxnLst>
              <a:rect l="T9" t="T10" r="T11" b="T12"/>
              <a:pathLst>
                <a:path w="152" h="78">
                  <a:moveTo>
                    <a:pt x="26" y="0"/>
                  </a:moveTo>
                  <a:lnTo>
                    <a:pt x="152" y="78"/>
                  </a:lnTo>
                  <a:lnTo>
                    <a:pt x="0" y="7"/>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2" name="Freeform 129">
              <a:extLst>
                <a:ext uri="{FF2B5EF4-FFF2-40B4-BE49-F238E27FC236}">
                  <a16:creationId xmlns:a16="http://schemas.microsoft.com/office/drawing/2014/main" id="{636A84C6-402F-1E11-4A2B-9EF1FCDA6C4C}"/>
                </a:ext>
              </a:extLst>
            </p:cNvPr>
            <p:cNvSpPr>
              <a:spLocks noChangeArrowheads="1"/>
            </p:cNvSpPr>
            <p:nvPr/>
          </p:nvSpPr>
          <p:spPr bwMode="auto">
            <a:xfrm>
              <a:off x="4439" y="2641"/>
              <a:ext cx="124" cy="88"/>
            </a:xfrm>
            <a:custGeom>
              <a:avLst/>
              <a:gdLst>
                <a:gd name="T0" fmla="*/ 49 w 124"/>
                <a:gd name="T1" fmla="*/ 0 h 89"/>
                <a:gd name="T2" fmla="*/ 124 w 124"/>
                <a:gd name="T3" fmla="*/ 79 h 89"/>
                <a:gd name="T4" fmla="*/ 0 w 124"/>
                <a:gd name="T5" fmla="*/ 13 h 89"/>
                <a:gd name="T6" fmla="*/ 0 60000 65536"/>
                <a:gd name="T7" fmla="*/ 0 60000 65536"/>
                <a:gd name="T8" fmla="*/ 0 60000 65536"/>
                <a:gd name="T9" fmla="*/ 0 w 124"/>
                <a:gd name="T10" fmla="*/ 0 h 89"/>
                <a:gd name="T11" fmla="*/ 124 w 124"/>
                <a:gd name="T12" fmla="*/ 89 h 89"/>
              </a:gdLst>
              <a:ahLst/>
              <a:cxnLst>
                <a:cxn ang="T6">
                  <a:pos x="T0" y="T1"/>
                </a:cxn>
                <a:cxn ang="T7">
                  <a:pos x="T2" y="T3"/>
                </a:cxn>
                <a:cxn ang="T8">
                  <a:pos x="T4" y="T5"/>
                </a:cxn>
              </a:cxnLst>
              <a:rect l="T9" t="T10" r="T11" b="T12"/>
              <a:pathLst>
                <a:path w="124" h="89">
                  <a:moveTo>
                    <a:pt x="49" y="0"/>
                  </a:moveTo>
                  <a:lnTo>
                    <a:pt x="124" y="89"/>
                  </a:lnTo>
                  <a:lnTo>
                    <a:pt x="0"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3" name="Freeform 130">
              <a:extLst>
                <a:ext uri="{FF2B5EF4-FFF2-40B4-BE49-F238E27FC236}">
                  <a16:creationId xmlns:a16="http://schemas.microsoft.com/office/drawing/2014/main" id="{40290D89-B49B-7EBE-FB9E-A013E45121C9}"/>
                </a:ext>
              </a:extLst>
            </p:cNvPr>
            <p:cNvSpPr>
              <a:spLocks noChangeArrowheads="1"/>
            </p:cNvSpPr>
            <p:nvPr/>
          </p:nvSpPr>
          <p:spPr bwMode="auto">
            <a:xfrm>
              <a:off x="4536" y="2616"/>
              <a:ext cx="53" cy="100"/>
            </a:xfrm>
            <a:custGeom>
              <a:avLst/>
              <a:gdLst>
                <a:gd name="T0" fmla="*/ 42 w 53"/>
                <a:gd name="T1" fmla="*/ 0 h 100"/>
                <a:gd name="T2" fmla="*/ 53 w 53"/>
                <a:gd name="T3" fmla="*/ 100 h 100"/>
                <a:gd name="T4" fmla="*/ 0 w 53"/>
                <a:gd name="T5" fmla="*/ 11 h 100"/>
                <a:gd name="T6" fmla="*/ 0 60000 65536"/>
                <a:gd name="T7" fmla="*/ 0 60000 65536"/>
                <a:gd name="T8" fmla="*/ 0 60000 65536"/>
                <a:gd name="T9" fmla="*/ 0 w 53"/>
                <a:gd name="T10" fmla="*/ 0 h 100"/>
                <a:gd name="T11" fmla="*/ 53 w 53"/>
                <a:gd name="T12" fmla="*/ 100 h 100"/>
              </a:gdLst>
              <a:ahLst/>
              <a:cxnLst>
                <a:cxn ang="T6">
                  <a:pos x="T0" y="T1"/>
                </a:cxn>
                <a:cxn ang="T7">
                  <a:pos x="T2" y="T3"/>
                </a:cxn>
                <a:cxn ang="T8">
                  <a:pos x="T4" y="T5"/>
                </a:cxn>
              </a:cxnLst>
              <a:rect l="T9" t="T10" r="T11" b="T12"/>
              <a:pathLst>
                <a:path w="53" h="100">
                  <a:moveTo>
                    <a:pt x="42" y="0"/>
                  </a:moveTo>
                  <a:lnTo>
                    <a:pt x="53" y="100"/>
                  </a:lnTo>
                  <a:lnTo>
                    <a:pt x="0" y="11"/>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4" name="Freeform 131">
              <a:extLst>
                <a:ext uri="{FF2B5EF4-FFF2-40B4-BE49-F238E27FC236}">
                  <a16:creationId xmlns:a16="http://schemas.microsoft.com/office/drawing/2014/main" id="{03028702-A3BF-921A-59F5-773EEB0D0227}"/>
                </a:ext>
              </a:extLst>
            </p:cNvPr>
            <p:cNvSpPr>
              <a:spLocks noChangeArrowheads="1"/>
            </p:cNvSpPr>
            <p:nvPr/>
          </p:nvSpPr>
          <p:spPr bwMode="auto">
            <a:xfrm>
              <a:off x="4578" y="2605"/>
              <a:ext cx="42" cy="104"/>
            </a:xfrm>
            <a:custGeom>
              <a:avLst/>
              <a:gdLst>
                <a:gd name="T0" fmla="*/ 42 w 42"/>
                <a:gd name="T1" fmla="*/ 0 h 104"/>
                <a:gd name="T2" fmla="*/ 40 w 42"/>
                <a:gd name="T3" fmla="*/ 104 h 104"/>
                <a:gd name="T4" fmla="*/ 0 w 42"/>
                <a:gd name="T5" fmla="*/ 11 h 104"/>
                <a:gd name="T6" fmla="*/ 0 60000 65536"/>
                <a:gd name="T7" fmla="*/ 0 60000 65536"/>
                <a:gd name="T8" fmla="*/ 0 60000 65536"/>
                <a:gd name="T9" fmla="*/ 0 w 42"/>
                <a:gd name="T10" fmla="*/ 0 h 104"/>
                <a:gd name="T11" fmla="*/ 42 w 42"/>
                <a:gd name="T12" fmla="*/ 104 h 104"/>
              </a:gdLst>
              <a:ahLst/>
              <a:cxnLst>
                <a:cxn ang="T6">
                  <a:pos x="T0" y="T1"/>
                </a:cxn>
                <a:cxn ang="T7">
                  <a:pos x="T2" y="T3"/>
                </a:cxn>
                <a:cxn ang="T8">
                  <a:pos x="T4" y="T5"/>
                </a:cxn>
              </a:cxnLst>
              <a:rect l="T9" t="T10" r="T11" b="T12"/>
              <a:pathLst>
                <a:path w="42" h="104">
                  <a:moveTo>
                    <a:pt x="42" y="0"/>
                  </a:moveTo>
                  <a:lnTo>
                    <a:pt x="40" y="104"/>
                  </a:lnTo>
                  <a:lnTo>
                    <a:pt x="0" y="11"/>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5" name="Freeform 132">
              <a:extLst>
                <a:ext uri="{FF2B5EF4-FFF2-40B4-BE49-F238E27FC236}">
                  <a16:creationId xmlns:a16="http://schemas.microsoft.com/office/drawing/2014/main" id="{25E9C976-6C13-4336-0031-3DF95D645C32}"/>
                </a:ext>
              </a:extLst>
            </p:cNvPr>
            <p:cNvSpPr>
              <a:spLocks noChangeArrowheads="1"/>
            </p:cNvSpPr>
            <p:nvPr/>
          </p:nvSpPr>
          <p:spPr bwMode="auto">
            <a:xfrm>
              <a:off x="4617" y="2592"/>
              <a:ext cx="50" cy="116"/>
            </a:xfrm>
            <a:custGeom>
              <a:avLst/>
              <a:gdLst>
                <a:gd name="T0" fmla="*/ 59 w 49"/>
                <a:gd name="T1" fmla="*/ 0 h 116"/>
                <a:gd name="T2" fmla="*/ 0 w 49"/>
                <a:gd name="T3" fmla="*/ 116 h 116"/>
                <a:gd name="T4" fmla="*/ 2 w 49"/>
                <a:gd name="T5" fmla="*/ 13 h 116"/>
                <a:gd name="T6" fmla="*/ 0 60000 65536"/>
                <a:gd name="T7" fmla="*/ 0 60000 65536"/>
                <a:gd name="T8" fmla="*/ 0 60000 65536"/>
                <a:gd name="T9" fmla="*/ 0 w 49"/>
                <a:gd name="T10" fmla="*/ 0 h 116"/>
                <a:gd name="T11" fmla="*/ 49 w 49"/>
                <a:gd name="T12" fmla="*/ 116 h 116"/>
              </a:gdLst>
              <a:ahLst/>
              <a:cxnLst>
                <a:cxn ang="T6">
                  <a:pos x="T0" y="T1"/>
                </a:cxn>
                <a:cxn ang="T7">
                  <a:pos x="T2" y="T3"/>
                </a:cxn>
                <a:cxn ang="T8">
                  <a:pos x="T4" y="T5"/>
                </a:cxn>
              </a:cxnLst>
              <a:rect l="T9" t="T10" r="T11" b="T12"/>
              <a:pathLst>
                <a:path w="49" h="116">
                  <a:moveTo>
                    <a:pt x="49" y="0"/>
                  </a:moveTo>
                  <a:lnTo>
                    <a:pt x="0" y="116"/>
                  </a:lnTo>
                  <a:lnTo>
                    <a:pt x="2"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6" name="Freeform 133">
              <a:extLst>
                <a:ext uri="{FF2B5EF4-FFF2-40B4-BE49-F238E27FC236}">
                  <a16:creationId xmlns:a16="http://schemas.microsoft.com/office/drawing/2014/main" id="{BCCDA818-0DFC-F05B-8A77-E7A69C1D3D6D}"/>
                </a:ext>
              </a:extLst>
            </p:cNvPr>
            <p:cNvSpPr>
              <a:spLocks noChangeArrowheads="1"/>
            </p:cNvSpPr>
            <p:nvPr/>
          </p:nvSpPr>
          <p:spPr bwMode="auto">
            <a:xfrm>
              <a:off x="4648" y="2571"/>
              <a:ext cx="95" cy="137"/>
            </a:xfrm>
            <a:custGeom>
              <a:avLst/>
              <a:gdLst>
                <a:gd name="T0" fmla="*/ 95 w 95"/>
                <a:gd name="T1" fmla="*/ 0 h 137"/>
                <a:gd name="T2" fmla="*/ 0 w 95"/>
                <a:gd name="T3" fmla="*/ 137 h 137"/>
                <a:gd name="T4" fmla="*/ 69 w 95"/>
                <a:gd name="T5" fmla="*/ 7 h 137"/>
                <a:gd name="T6" fmla="*/ 0 60000 65536"/>
                <a:gd name="T7" fmla="*/ 0 60000 65536"/>
                <a:gd name="T8" fmla="*/ 0 60000 65536"/>
                <a:gd name="T9" fmla="*/ 0 w 95"/>
                <a:gd name="T10" fmla="*/ 0 h 137"/>
                <a:gd name="T11" fmla="*/ 95 w 95"/>
                <a:gd name="T12" fmla="*/ 137 h 137"/>
              </a:gdLst>
              <a:ahLst/>
              <a:cxnLst>
                <a:cxn ang="T6">
                  <a:pos x="T0" y="T1"/>
                </a:cxn>
                <a:cxn ang="T7">
                  <a:pos x="T2" y="T3"/>
                </a:cxn>
                <a:cxn ang="T8">
                  <a:pos x="T4" y="T5"/>
                </a:cxn>
              </a:cxnLst>
              <a:rect l="T9" t="T10" r="T11" b="T12"/>
              <a:pathLst>
                <a:path w="95" h="137">
                  <a:moveTo>
                    <a:pt x="95" y="0"/>
                  </a:moveTo>
                  <a:lnTo>
                    <a:pt x="0" y="137"/>
                  </a:lnTo>
                  <a:lnTo>
                    <a:pt x="69" y="7"/>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7" name="Freeform 134">
              <a:extLst>
                <a:ext uri="{FF2B5EF4-FFF2-40B4-BE49-F238E27FC236}">
                  <a16:creationId xmlns:a16="http://schemas.microsoft.com/office/drawing/2014/main" id="{CC71606D-1AE2-C115-6940-17AB87470252}"/>
                </a:ext>
              </a:extLst>
            </p:cNvPr>
            <p:cNvSpPr>
              <a:spLocks noChangeArrowheads="1"/>
            </p:cNvSpPr>
            <p:nvPr/>
          </p:nvSpPr>
          <p:spPr bwMode="auto">
            <a:xfrm>
              <a:off x="4649" y="2578"/>
              <a:ext cx="68" cy="128"/>
            </a:xfrm>
            <a:custGeom>
              <a:avLst/>
              <a:gdLst>
                <a:gd name="T0" fmla="*/ 68 w 68"/>
                <a:gd name="T1" fmla="*/ 0 h 128"/>
                <a:gd name="T2" fmla="*/ 0 w 68"/>
                <a:gd name="T3" fmla="*/ 128 h 128"/>
                <a:gd name="T4" fmla="*/ 18 w 68"/>
                <a:gd name="T5" fmla="*/ 14 h 128"/>
                <a:gd name="T6" fmla="*/ 0 60000 65536"/>
                <a:gd name="T7" fmla="*/ 0 60000 65536"/>
                <a:gd name="T8" fmla="*/ 0 60000 65536"/>
                <a:gd name="T9" fmla="*/ 0 w 68"/>
                <a:gd name="T10" fmla="*/ 0 h 128"/>
                <a:gd name="T11" fmla="*/ 68 w 68"/>
                <a:gd name="T12" fmla="*/ 128 h 128"/>
              </a:gdLst>
              <a:ahLst/>
              <a:cxnLst>
                <a:cxn ang="T6">
                  <a:pos x="T0" y="T1"/>
                </a:cxn>
                <a:cxn ang="T7">
                  <a:pos x="T2" y="T3"/>
                </a:cxn>
                <a:cxn ang="T8">
                  <a:pos x="T4" y="T5"/>
                </a:cxn>
              </a:cxnLst>
              <a:rect l="T9" t="T10" r="T11" b="T12"/>
              <a:pathLst>
                <a:path w="68" h="128">
                  <a:moveTo>
                    <a:pt x="68" y="0"/>
                  </a:moveTo>
                  <a:lnTo>
                    <a:pt x="0" y="128"/>
                  </a:lnTo>
                  <a:lnTo>
                    <a:pt x="18" y="14"/>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8" name="Freeform 135">
              <a:extLst>
                <a:ext uri="{FF2B5EF4-FFF2-40B4-BE49-F238E27FC236}">
                  <a16:creationId xmlns:a16="http://schemas.microsoft.com/office/drawing/2014/main" id="{4274C965-8F1B-D8E0-5804-74F1E4DAD90C}"/>
                </a:ext>
              </a:extLst>
            </p:cNvPr>
            <p:cNvSpPr>
              <a:spLocks noChangeArrowheads="1"/>
            </p:cNvSpPr>
            <p:nvPr/>
          </p:nvSpPr>
          <p:spPr bwMode="auto">
            <a:xfrm>
              <a:off x="4488" y="2641"/>
              <a:ext cx="129" cy="122"/>
            </a:xfrm>
            <a:custGeom>
              <a:avLst/>
              <a:gdLst>
                <a:gd name="T0" fmla="*/ 65 w 130"/>
                <a:gd name="T1" fmla="*/ 79 h 123"/>
                <a:gd name="T2" fmla="*/ 120 w 130"/>
                <a:gd name="T3" fmla="*/ 113 h 123"/>
                <a:gd name="T4" fmla="*/ 92 w 130"/>
                <a:gd name="T5" fmla="*/ 66 h 123"/>
                <a:gd name="T6" fmla="*/ 0 w 130"/>
                <a:gd name="T7" fmla="*/ 0 h 123"/>
                <a:gd name="T8" fmla="*/ 0 60000 65536"/>
                <a:gd name="T9" fmla="*/ 0 60000 65536"/>
                <a:gd name="T10" fmla="*/ 0 60000 65536"/>
                <a:gd name="T11" fmla="*/ 0 60000 65536"/>
                <a:gd name="T12" fmla="*/ 0 w 130"/>
                <a:gd name="T13" fmla="*/ 0 h 123"/>
                <a:gd name="T14" fmla="*/ 130 w 130"/>
                <a:gd name="T15" fmla="*/ 123 h 123"/>
              </a:gdLst>
              <a:ahLst/>
              <a:cxnLst>
                <a:cxn ang="T8">
                  <a:pos x="T0" y="T1"/>
                </a:cxn>
                <a:cxn ang="T9">
                  <a:pos x="T2" y="T3"/>
                </a:cxn>
                <a:cxn ang="T10">
                  <a:pos x="T4" y="T5"/>
                </a:cxn>
                <a:cxn ang="T11">
                  <a:pos x="T6" y="T7"/>
                </a:cxn>
              </a:cxnLst>
              <a:rect l="T12" t="T13" r="T14" b="T15"/>
              <a:pathLst>
                <a:path w="130" h="123">
                  <a:moveTo>
                    <a:pt x="75" y="89"/>
                  </a:moveTo>
                  <a:lnTo>
                    <a:pt x="130" y="123"/>
                  </a:lnTo>
                  <a:lnTo>
                    <a:pt x="102" y="76"/>
                  </a:lnTo>
                  <a:lnTo>
                    <a:pt x="0" y="0"/>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09" name="Freeform 136">
              <a:extLst>
                <a:ext uri="{FF2B5EF4-FFF2-40B4-BE49-F238E27FC236}">
                  <a16:creationId xmlns:a16="http://schemas.microsoft.com/office/drawing/2014/main" id="{4802C4B7-F2B9-56D6-75B7-73D423C226B5}"/>
                </a:ext>
              </a:extLst>
            </p:cNvPr>
            <p:cNvSpPr>
              <a:spLocks noChangeArrowheads="1"/>
            </p:cNvSpPr>
            <p:nvPr/>
          </p:nvSpPr>
          <p:spPr bwMode="auto">
            <a:xfrm>
              <a:off x="4413" y="2660"/>
              <a:ext cx="204" cy="103"/>
            </a:xfrm>
            <a:custGeom>
              <a:avLst/>
              <a:gdLst>
                <a:gd name="T0" fmla="*/ 204 w 204"/>
                <a:gd name="T1" fmla="*/ 103 h 103"/>
                <a:gd name="T2" fmla="*/ 150 w 204"/>
                <a:gd name="T3" fmla="*/ 69 h 103"/>
                <a:gd name="T4" fmla="*/ 0 w 204"/>
                <a:gd name="T5" fmla="*/ 0 h 103"/>
                <a:gd name="T6" fmla="*/ 0 60000 65536"/>
                <a:gd name="T7" fmla="*/ 0 60000 65536"/>
                <a:gd name="T8" fmla="*/ 0 60000 65536"/>
                <a:gd name="T9" fmla="*/ 0 w 204"/>
                <a:gd name="T10" fmla="*/ 0 h 103"/>
                <a:gd name="T11" fmla="*/ 204 w 204"/>
                <a:gd name="T12" fmla="*/ 103 h 103"/>
              </a:gdLst>
              <a:ahLst/>
              <a:cxnLst>
                <a:cxn ang="T6">
                  <a:pos x="T0" y="T1"/>
                </a:cxn>
                <a:cxn ang="T7">
                  <a:pos x="T2" y="T3"/>
                </a:cxn>
                <a:cxn ang="T8">
                  <a:pos x="T4" y="T5"/>
                </a:cxn>
              </a:cxnLst>
              <a:rect l="T9" t="T10" r="T11" b="T12"/>
              <a:pathLst>
                <a:path w="204" h="103">
                  <a:moveTo>
                    <a:pt x="204" y="103"/>
                  </a:moveTo>
                  <a:lnTo>
                    <a:pt x="150" y="69"/>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0" name="Freeform 137">
              <a:extLst>
                <a:ext uri="{FF2B5EF4-FFF2-40B4-BE49-F238E27FC236}">
                  <a16:creationId xmlns:a16="http://schemas.microsoft.com/office/drawing/2014/main" id="{ACE10874-F34B-77C2-D632-1F1F5C4FDCF7}"/>
                </a:ext>
              </a:extLst>
            </p:cNvPr>
            <p:cNvSpPr>
              <a:spLocks noChangeArrowheads="1"/>
            </p:cNvSpPr>
            <p:nvPr/>
          </p:nvSpPr>
          <p:spPr bwMode="auto">
            <a:xfrm>
              <a:off x="4578" y="2615"/>
              <a:ext cx="39" cy="148"/>
            </a:xfrm>
            <a:custGeom>
              <a:avLst/>
              <a:gdLst>
                <a:gd name="T0" fmla="*/ 11 w 40"/>
                <a:gd name="T1" fmla="*/ 100 h 148"/>
                <a:gd name="T2" fmla="*/ 30 w 40"/>
                <a:gd name="T3" fmla="*/ 148 h 148"/>
                <a:gd name="T4" fmla="*/ 30 w 40"/>
                <a:gd name="T5" fmla="*/ 94 h 148"/>
                <a:gd name="T6" fmla="*/ 0 w 40"/>
                <a:gd name="T7" fmla="*/ 0 h 148"/>
                <a:gd name="T8" fmla="*/ 0 60000 65536"/>
                <a:gd name="T9" fmla="*/ 0 60000 65536"/>
                <a:gd name="T10" fmla="*/ 0 60000 65536"/>
                <a:gd name="T11" fmla="*/ 0 60000 65536"/>
                <a:gd name="T12" fmla="*/ 0 w 40"/>
                <a:gd name="T13" fmla="*/ 0 h 148"/>
                <a:gd name="T14" fmla="*/ 40 w 40"/>
                <a:gd name="T15" fmla="*/ 148 h 148"/>
              </a:gdLst>
              <a:ahLst/>
              <a:cxnLst>
                <a:cxn ang="T8">
                  <a:pos x="T0" y="T1"/>
                </a:cxn>
                <a:cxn ang="T9">
                  <a:pos x="T2" y="T3"/>
                </a:cxn>
                <a:cxn ang="T10">
                  <a:pos x="T4" y="T5"/>
                </a:cxn>
                <a:cxn ang="T11">
                  <a:pos x="T6" y="T7"/>
                </a:cxn>
              </a:cxnLst>
              <a:rect l="T12" t="T13" r="T14" b="T15"/>
              <a:pathLst>
                <a:path w="40" h="148">
                  <a:moveTo>
                    <a:pt x="11" y="100"/>
                  </a:moveTo>
                  <a:lnTo>
                    <a:pt x="40" y="148"/>
                  </a:lnTo>
                  <a:lnTo>
                    <a:pt x="40" y="94"/>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1" name="Freeform 138">
              <a:extLst>
                <a:ext uri="{FF2B5EF4-FFF2-40B4-BE49-F238E27FC236}">
                  <a16:creationId xmlns:a16="http://schemas.microsoft.com/office/drawing/2014/main" id="{DA51F382-98E8-ABFB-784B-90783BC1561B}"/>
                </a:ext>
              </a:extLst>
            </p:cNvPr>
            <p:cNvSpPr>
              <a:spLocks noChangeArrowheads="1"/>
            </p:cNvSpPr>
            <p:nvPr/>
          </p:nvSpPr>
          <p:spPr bwMode="auto">
            <a:xfrm>
              <a:off x="4617" y="2571"/>
              <a:ext cx="126" cy="192"/>
            </a:xfrm>
            <a:custGeom>
              <a:avLst/>
              <a:gdLst>
                <a:gd name="T0" fmla="*/ 0 w 125"/>
                <a:gd name="T1" fmla="*/ 192 h 192"/>
                <a:gd name="T2" fmla="*/ 31 w 125"/>
                <a:gd name="T3" fmla="*/ 135 h 192"/>
                <a:gd name="T4" fmla="*/ 135 w 125"/>
                <a:gd name="T5" fmla="*/ 0 h 192"/>
                <a:gd name="T6" fmla="*/ 0 60000 65536"/>
                <a:gd name="T7" fmla="*/ 0 60000 65536"/>
                <a:gd name="T8" fmla="*/ 0 60000 65536"/>
                <a:gd name="T9" fmla="*/ 0 w 125"/>
                <a:gd name="T10" fmla="*/ 0 h 192"/>
                <a:gd name="T11" fmla="*/ 125 w 125"/>
                <a:gd name="T12" fmla="*/ 192 h 192"/>
              </a:gdLst>
              <a:ahLst/>
              <a:cxnLst>
                <a:cxn ang="T6">
                  <a:pos x="T0" y="T1"/>
                </a:cxn>
                <a:cxn ang="T7">
                  <a:pos x="T2" y="T3"/>
                </a:cxn>
                <a:cxn ang="T8">
                  <a:pos x="T4" y="T5"/>
                </a:cxn>
              </a:cxnLst>
              <a:rect l="T9" t="T10" r="T11" b="T12"/>
              <a:pathLst>
                <a:path w="125" h="192">
                  <a:moveTo>
                    <a:pt x="0" y="192"/>
                  </a:moveTo>
                  <a:lnTo>
                    <a:pt x="31" y="135"/>
                  </a:lnTo>
                  <a:lnTo>
                    <a:pt x="125"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2" name="Freeform 139">
              <a:extLst>
                <a:ext uri="{FF2B5EF4-FFF2-40B4-BE49-F238E27FC236}">
                  <a16:creationId xmlns:a16="http://schemas.microsoft.com/office/drawing/2014/main" id="{342FE4E4-91CC-94F2-4397-740CD0F68543}"/>
                </a:ext>
              </a:extLst>
            </p:cNvPr>
            <p:cNvSpPr>
              <a:spLocks noChangeArrowheads="1"/>
            </p:cNvSpPr>
            <p:nvPr/>
          </p:nvSpPr>
          <p:spPr bwMode="auto">
            <a:xfrm>
              <a:off x="4617" y="2592"/>
              <a:ext cx="50" cy="171"/>
            </a:xfrm>
            <a:custGeom>
              <a:avLst/>
              <a:gdLst>
                <a:gd name="T0" fmla="*/ 0 w 49"/>
                <a:gd name="T1" fmla="*/ 117 h 171"/>
                <a:gd name="T2" fmla="*/ 0 w 49"/>
                <a:gd name="T3" fmla="*/ 171 h 171"/>
                <a:gd name="T4" fmla="*/ 41 w 49"/>
                <a:gd name="T5" fmla="*/ 114 h 171"/>
                <a:gd name="T6" fmla="*/ 59 w 49"/>
                <a:gd name="T7" fmla="*/ 0 h 171"/>
                <a:gd name="T8" fmla="*/ 0 60000 65536"/>
                <a:gd name="T9" fmla="*/ 0 60000 65536"/>
                <a:gd name="T10" fmla="*/ 0 60000 65536"/>
                <a:gd name="T11" fmla="*/ 0 60000 65536"/>
                <a:gd name="T12" fmla="*/ 0 w 49"/>
                <a:gd name="T13" fmla="*/ 0 h 171"/>
                <a:gd name="T14" fmla="*/ 49 w 49"/>
                <a:gd name="T15" fmla="*/ 171 h 171"/>
              </a:gdLst>
              <a:ahLst/>
              <a:cxnLst>
                <a:cxn ang="T8">
                  <a:pos x="T0" y="T1"/>
                </a:cxn>
                <a:cxn ang="T9">
                  <a:pos x="T2" y="T3"/>
                </a:cxn>
                <a:cxn ang="T10">
                  <a:pos x="T4" y="T5"/>
                </a:cxn>
                <a:cxn ang="T11">
                  <a:pos x="T6" y="T7"/>
                </a:cxn>
              </a:cxnLst>
              <a:rect l="T12" t="T13" r="T14" b="T15"/>
              <a:pathLst>
                <a:path w="49" h="171">
                  <a:moveTo>
                    <a:pt x="0" y="117"/>
                  </a:moveTo>
                  <a:lnTo>
                    <a:pt x="0" y="171"/>
                  </a:lnTo>
                  <a:lnTo>
                    <a:pt x="31" y="114"/>
                  </a:lnTo>
                  <a:lnTo>
                    <a:pt x="49" y="0"/>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3" name="Freeform 140">
              <a:extLst>
                <a:ext uri="{FF2B5EF4-FFF2-40B4-BE49-F238E27FC236}">
                  <a16:creationId xmlns:a16="http://schemas.microsoft.com/office/drawing/2014/main" id="{2DD5E8AE-B50F-19D5-048E-E6C2B701688E}"/>
                </a:ext>
              </a:extLst>
            </p:cNvPr>
            <p:cNvSpPr>
              <a:spLocks noChangeArrowheads="1"/>
            </p:cNvSpPr>
            <p:nvPr/>
          </p:nvSpPr>
          <p:spPr bwMode="auto">
            <a:xfrm>
              <a:off x="3465" y="2240"/>
              <a:ext cx="534" cy="413"/>
            </a:xfrm>
            <a:custGeom>
              <a:avLst/>
              <a:gdLst>
                <a:gd name="T0" fmla="*/ 258 w 534"/>
                <a:gd name="T1" fmla="*/ 96 h 413"/>
                <a:gd name="T2" fmla="*/ 277 w 534"/>
                <a:gd name="T3" fmla="*/ 22 h 413"/>
                <a:gd name="T4" fmla="*/ 305 w 534"/>
                <a:gd name="T5" fmla="*/ 91 h 413"/>
                <a:gd name="T6" fmla="*/ 351 w 534"/>
                <a:gd name="T7" fmla="*/ 3 h 413"/>
                <a:gd name="T8" fmla="*/ 355 w 534"/>
                <a:gd name="T9" fmla="*/ 93 h 413"/>
                <a:gd name="T10" fmla="*/ 426 w 534"/>
                <a:gd name="T11" fmla="*/ 50 h 413"/>
                <a:gd name="T12" fmla="*/ 400 w 534"/>
                <a:gd name="T13" fmla="*/ 117 h 413"/>
                <a:gd name="T14" fmla="*/ 510 w 534"/>
                <a:gd name="T15" fmla="*/ 115 h 413"/>
                <a:gd name="T16" fmla="*/ 428 w 534"/>
                <a:gd name="T17" fmla="*/ 173 h 413"/>
                <a:gd name="T18" fmla="*/ 534 w 534"/>
                <a:gd name="T19" fmla="*/ 212 h 413"/>
                <a:gd name="T20" fmla="*/ 418 w 534"/>
                <a:gd name="T21" fmla="*/ 223 h 413"/>
                <a:gd name="T22" fmla="*/ 472 w 534"/>
                <a:gd name="T23" fmla="*/ 268 h 413"/>
                <a:gd name="T24" fmla="*/ 392 w 534"/>
                <a:gd name="T25" fmla="*/ 262 h 413"/>
                <a:gd name="T26" fmla="*/ 428 w 534"/>
                <a:gd name="T27" fmla="*/ 338 h 413"/>
                <a:gd name="T28" fmla="*/ 357 w 534"/>
                <a:gd name="T29" fmla="*/ 312 h 413"/>
                <a:gd name="T30" fmla="*/ 371 w 534"/>
                <a:gd name="T31" fmla="*/ 411 h 413"/>
                <a:gd name="T32" fmla="*/ 309 w 534"/>
                <a:gd name="T33" fmla="*/ 348 h 413"/>
                <a:gd name="T34" fmla="*/ 273 w 534"/>
                <a:gd name="T35" fmla="*/ 413 h 413"/>
                <a:gd name="T36" fmla="*/ 257 w 534"/>
                <a:gd name="T37" fmla="*/ 338 h 413"/>
                <a:gd name="T38" fmla="*/ 179 w 534"/>
                <a:gd name="T39" fmla="*/ 409 h 413"/>
                <a:gd name="T40" fmla="*/ 191 w 534"/>
                <a:gd name="T41" fmla="*/ 321 h 413"/>
                <a:gd name="T42" fmla="*/ 66 w 534"/>
                <a:gd name="T43" fmla="*/ 381 h 413"/>
                <a:gd name="T44" fmla="*/ 115 w 534"/>
                <a:gd name="T45" fmla="*/ 286 h 413"/>
                <a:gd name="T46" fmla="*/ 15 w 534"/>
                <a:gd name="T47" fmla="*/ 277 h 413"/>
                <a:gd name="T48" fmla="*/ 85 w 534"/>
                <a:gd name="T49" fmla="*/ 232 h 413"/>
                <a:gd name="T50" fmla="*/ 0 w 534"/>
                <a:gd name="T51" fmla="*/ 192 h 413"/>
                <a:gd name="T52" fmla="*/ 119 w 534"/>
                <a:gd name="T53" fmla="*/ 189 h 413"/>
                <a:gd name="T54" fmla="*/ 52 w 534"/>
                <a:gd name="T55" fmla="*/ 83 h 413"/>
                <a:gd name="T56" fmla="*/ 155 w 534"/>
                <a:gd name="T57" fmla="*/ 149 h 413"/>
                <a:gd name="T58" fmla="*/ 143 w 534"/>
                <a:gd name="T59" fmla="*/ 76 h 413"/>
                <a:gd name="T60" fmla="*/ 212 w 534"/>
                <a:gd name="T61" fmla="*/ 126 h 413"/>
                <a:gd name="T62" fmla="*/ 188 w 534"/>
                <a:gd name="T63" fmla="*/ 0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413"/>
                <a:gd name="T98" fmla="*/ 534 w 534"/>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413">
                  <a:moveTo>
                    <a:pt x="258" y="96"/>
                  </a:moveTo>
                  <a:lnTo>
                    <a:pt x="277" y="22"/>
                  </a:lnTo>
                  <a:lnTo>
                    <a:pt x="305" y="91"/>
                  </a:lnTo>
                  <a:lnTo>
                    <a:pt x="351" y="3"/>
                  </a:lnTo>
                  <a:lnTo>
                    <a:pt x="355" y="93"/>
                  </a:lnTo>
                  <a:lnTo>
                    <a:pt x="426" y="50"/>
                  </a:lnTo>
                  <a:lnTo>
                    <a:pt x="400" y="117"/>
                  </a:lnTo>
                  <a:lnTo>
                    <a:pt x="510" y="115"/>
                  </a:lnTo>
                  <a:lnTo>
                    <a:pt x="428" y="173"/>
                  </a:lnTo>
                  <a:lnTo>
                    <a:pt x="534" y="212"/>
                  </a:lnTo>
                  <a:lnTo>
                    <a:pt x="418" y="223"/>
                  </a:lnTo>
                  <a:lnTo>
                    <a:pt x="472" y="268"/>
                  </a:lnTo>
                  <a:lnTo>
                    <a:pt x="392" y="262"/>
                  </a:lnTo>
                  <a:lnTo>
                    <a:pt x="428" y="338"/>
                  </a:lnTo>
                  <a:lnTo>
                    <a:pt x="357" y="312"/>
                  </a:lnTo>
                  <a:lnTo>
                    <a:pt x="371" y="411"/>
                  </a:lnTo>
                  <a:lnTo>
                    <a:pt x="309" y="348"/>
                  </a:lnTo>
                  <a:lnTo>
                    <a:pt x="273" y="413"/>
                  </a:lnTo>
                  <a:lnTo>
                    <a:pt x="257" y="338"/>
                  </a:lnTo>
                  <a:lnTo>
                    <a:pt x="179" y="409"/>
                  </a:lnTo>
                  <a:lnTo>
                    <a:pt x="191" y="321"/>
                  </a:lnTo>
                  <a:lnTo>
                    <a:pt x="66" y="381"/>
                  </a:lnTo>
                  <a:lnTo>
                    <a:pt x="115" y="286"/>
                  </a:lnTo>
                  <a:lnTo>
                    <a:pt x="15" y="277"/>
                  </a:lnTo>
                  <a:lnTo>
                    <a:pt x="85" y="232"/>
                  </a:lnTo>
                  <a:lnTo>
                    <a:pt x="0" y="192"/>
                  </a:lnTo>
                  <a:lnTo>
                    <a:pt x="119" y="189"/>
                  </a:lnTo>
                  <a:lnTo>
                    <a:pt x="52" y="83"/>
                  </a:lnTo>
                  <a:lnTo>
                    <a:pt x="155" y="149"/>
                  </a:lnTo>
                  <a:lnTo>
                    <a:pt x="143" y="76"/>
                  </a:lnTo>
                  <a:lnTo>
                    <a:pt x="212" y="126"/>
                  </a:lnTo>
                  <a:lnTo>
                    <a:pt x="188" y="0"/>
                  </a:lnTo>
                  <a:close/>
                </a:path>
              </a:pathLst>
            </a:custGeom>
            <a:gradFill rotWithShape="0">
              <a:gsLst>
                <a:gs pos="0">
                  <a:srgbClr val="0000FF"/>
                </a:gs>
                <a:gs pos="100000">
                  <a:srgbClr val="FFFFFF"/>
                </a:gs>
              </a:gsLst>
              <a:path path="rect">
                <a:fillToRect l="50000" t="50000" r="50000" b="50000"/>
              </a:path>
            </a:gradFill>
            <a:ln w="12700">
              <a:solidFill>
                <a:srgbClr val="FFFFFF"/>
              </a:solidFill>
              <a:round/>
              <a:headEnd/>
              <a:tailEnd/>
            </a:ln>
          </p:spPr>
          <p:txBody>
            <a:bodyPr wrap="none"/>
            <a:lstStyle/>
            <a:p>
              <a:endParaRPr lang="en-US" sz="2805"/>
            </a:p>
          </p:txBody>
        </p:sp>
        <p:sp>
          <p:nvSpPr>
            <p:cNvPr id="80014" name="Freeform 141">
              <a:extLst>
                <a:ext uri="{FF2B5EF4-FFF2-40B4-BE49-F238E27FC236}">
                  <a16:creationId xmlns:a16="http://schemas.microsoft.com/office/drawing/2014/main" id="{5F753CB0-EE88-D5F8-EEFA-3CDB8671C598}"/>
                </a:ext>
              </a:extLst>
            </p:cNvPr>
            <p:cNvSpPr>
              <a:spLocks noChangeArrowheads="1"/>
            </p:cNvSpPr>
            <p:nvPr/>
          </p:nvSpPr>
          <p:spPr bwMode="auto">
            <a:xfrm>
              <a:off x="3620" y="2400"/>
              <a:ext cx="29" cy="19"/>
            </a:xfrm>
            <a:custGeom>
              <a:avLst/>
              <a:gdLst>
                <a:gd name="T0" fmla="*/ 0 w 29"/>
                <a:gd name="T1" fmla="*/ 19 h 19"/>
                <a:gd name="T2" fmla="*/ 29 w 29"/>
                <a:gd name="T3" fmla="*/ 0 h 19"/>
                <a:gd name="T4" fmla="*/ 14 w 29"/>
                <a:gd name="T5" fmla="*/ 4 h 19"/>
                <a:gd name="T6" fmla="*/ 0 60000 65536"/>
                <a:gd name="T7" fmla="*/ 0 60000 65536"/>
                <a:gd name="T8" fmla="*/ 0 60000 65536"/>
                <a:gd name="T9" fmla="*/ 0 w 29"/>
                <a:gd name="T10" fmla="*/ 0 h 19"/>
                <a:gd name="T11" fmla="*/ 29 w 29"/>
                <a:gd name="T12" fmla="*/ 19 h 19"/>
              </a:gdLst>
              <a:ahLst/>
              <a:cxnLst>
                <a:cxn ang="T6">
                  <a:pos x="T0" y="T1"/>
                </a:cxn>
                <a:cxn ang="T7">
                  <a:pos x="T2" y="T3"/>
                </a:cxn>
                <a:cxn ang="T8">
                  <a:pos x="T4" y="T5"/>
                </a:cxn>
              </a:cxnLst>
              <a:rect l="T9" t="T10" r="T11" b="T12"/>
              <a:pathLst>
                <a:path w="29" h="19">
                  <a:moveTo>
                    <a:pt x="0" y="19"/>
                  </a:moveTo>
                  <a:lnTo>
                    <a:pt x="29" y="0"/>
                  </a:lnTo>
                  <a:lnTo>
                    <a:pt x="14" y="4"/>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5" name="Freeform 142">
              <a:extLst>
                <a:ext uri="{FF2B5EF4-FFF2-40B4-BE49-F238E27FC236}">
                  <a16:creationId xmlns:a16="http://schemas.microsoft.com/office/drawing/2014/main" id="{0EBDEACE-262A-7871-D641-816B82306A7F}"/>
                </a:ext>
              </a:extLst>
            </p:cNvPr>
            <p:cNvSpPr>
              <a:spLocks noChangeArrowheads="1"/>
            </p:cNvSpPr>
            <p:nvPr/>
          </p:nvSpPr>
          <p:spPr bwMode="auto">
            <a:xfrm>
              <a:off x="3591" y="2419"/>
              <a:ext cx="49" cy="49"/>
            </a:xfrm>
            <a:custGeom>
              <a:avLst/>
              <a:gdLst>
                <a:gd name="T0" fmla="*/ 49 w 49"/>
                <a:gd name="T1" fmla="*/ 45 h 48"/>
                <a:gd name="T2" fmla="*/ 29 w 49"/>
                <a:gd name="T3" fmla="*/ 0 h 48"/>
                <a:gd name="T4" fmla="*/ 0 w 49"/>
                <a:gd name="T5" fmla="*/ 58 h 48"/>
                <a:gd name="T6" fmla="*/ 0 60000 65536"/>
                <a:gd name="T7" fmla="*/ 0 60000 65536"/>
                <a:gd name="T8" fmla="*/ 0 60000 65536"/>
                <a:gd name="T9" fmla="*/ 0 w 49"/>
                <a:gd name="T10" fmla="*/ 0 h 48"/>
                <a:gd name="T11" fmla="*/ 49 w 49"/>
                <a:gd name="T12" fmla="*/ 48 h 48"/>
              </a:gdLst>
              <a:ahLst/>
              <a:cxnLst>
                <a:cxn ang="T6">
                  <a:pos x="T0" y="T1"/>
                </a:cxn>
                <a:cxn ang="T7">
                  <a:pos x="T2" y="T3"/>
                </a:cxn>
                <a:cxn ang="T8">
                  <a:pos x="T4" y="T5"/>
                </a:cxn>
              </a:cxnLst>
              <a:rect l="T9" t="T10" r="T11" b="T12"/>
              <a:pathLst>
                <a:path w="49" h="48">
                  <a:moveTo>
                    <a:pt x="49" y="35"/>
                  </a:moveTo>
                  <a:lnTo>
                    <a:pt x="29" y="0"/>
                  </a:lnTo>
                  <a:lnTo>
                    <a:pt x="0" y="48"/>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6" name="Freeform 143">
              <a:extLst>
                <a:ext uri="{FF2B5EF4-FFF2-40B4-BE49-F238E27FC236}">
                  <a16:creationId xmlns:a16="http://schemas.microsoft.com/office/drawing/2014/main" id="{C658C327-CB57-471B-9459-13948C451C92}"/>
                </a:ext>
              </a:extLst>
            </p:cNvPr>
            <p:cNvSpPr>
              <a:spLocks noChangeArrowheads="1"/>
            </p:cNvSpPr>
            <p:nvPr/>
          </p:nvSpPr>
          <p:spPr bwMode="auto">
            <a:xfrm>
              <a:off x="3565" y="2419"/>
              <a:ext cx="55" cy="55"/>
            </a:xfrm>
            <a:custGeom>
              <a:avLst/>
              <a:gdLst>
                <a:gd name="T0" fmla="*/ 0 w 55"/>
                <a:gd name="T1" fmla="*/ 55 h 55"/>
                <a:gd name="T2" fmla="*/ 26 w 55"/>
                <a:gd name="T3" fmla="*/ 48 h 55"/>
                <a:gd name="T4" fmla="*/ 55 w 55"/>
                <a:gd name="T5" fmla="*/ 0 h 55"/>
                <a:gd name="T6" fmla="*/ 0 60000 65536"/>
                <a:gd name="T7" fmla="*/ 0 60000 65536"/>
                <a:gd name="T8" fmla="*/ 0 60000 65536"/>
                <a:gd name="T9" fmla="*/ 0 w 55"/>
                <a:gd name="T10" fmla="*/ 0 h 55"/>
                <a:gd name="T11" fmla="*/ 55 w 55"/>
                <a:gd name="T12" fmla="*/ 55 h 55"/>
              </a:gdLst>
              <a:ahLst/>
              <a:cxnLst>
                <a:cxn ang="T6">
                  <a:pos x="T0" y="T1"/>
                </a:cxn>
                <a:cxn ang="T7">
                  <a:pos x="T2" y="T3"/>
                </a:cxn>
                <a:cxn ang="T8">
                  <a:pos x="T4" y="T5"/>
                </a:cxn>
              </a:cxnLst>
              <a:rect l="T9" t="T10" r="T11" b="T12"/>
              <a:pathLst>
                <a:path w="55" h="55">
                  <a:moveTo>
                    <a:pt x="0" y="55"/>
                  </a:moveTo>
                  <a:lnTo>
                    <a:pt x="26" y="48"/>
                  </a:lnTo>
                  <a:lnTo>
                    <a:pt x="55"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7" name="Freeform 144">
              <a:extLst>
                <a:ext uri="{FF2B5EF4-FFF2-40B4-BE49-F238E27FC236}">
                  <a16:creationId xmlns:a16="http://schemas.microsoft.com/office/drawing/2014/main" id="{0D1CE340-F902-8CBF-9961-5141FE0FB018}"/>
                </a:ext>
              </a:extLst>
            </p:cNvPr>
            <p:cNvSpPr>
              <a:spLocks noChangeArrowheads="1"/>
            </p:cNvSpPr>
            <p:nvPr/>
          </p:nvSpPr>
          <p:spPr bwMode="auto">
            <a:xfrm>
              <a:off x="3620" y="2400"/>
              <a:ext cx="64" cy="54"/>
            </a:xfrm>
            <a:custGeom>
              <a:avLst/>
              <a:gdLst>
                <a:gd name="T0" fmla="*/ 64 w 64"/>
                <a:gd name="T1" fmla="*/ 13 h 54"/>
                <a:gd name="T2" fmla="*/ 20 w 64"/>
                <a:gd name="T3" fmla="*/ 54 h 54"/>
                <a:gd name="T4" fmla="*/ 0 w 64"/>
                <a:gd name="T5" fmla="*/ 19 h 54"/>
                <a:gd name="T6" fmla="*/ 29 w 64"/>
                <a:gd name="T7" fmla="*/ 0 h 54"/>
                <a:gd name="T8" fmla="*/ 0 60000 65536"/>
                <a:gd name="T9" fmla="*/ 0 60000 65536"/>
                <a:gd name="T10" fmla="*/ 0 60000 65536"/>
                <a:gd name="T11" fmla="*/ 0 60000 65536"/>
                <a:gd name="T12" fmla="*/ 0 w 64"/>
                <a:gd name="T13" fmla="*/ 0 h 54"/>
                <a:gd name="T14" fmla="*/ 64 w 64"/>
                <a:gd name="T15" fmla="*/ 54 h 54"/>
              </a:gdLst>
              <a:ahLst/>
              <a:cxnLst>
                <a:cxn ang="T8">
                  <a:pos x="T0" y="T1"/>
                </a:cxn>
                <a:cxn ang="T9">
                  <a:pos x="T2" y="T3"/>
                </a:cxn>
                <a:cxn ang="T10">
                  <a:pos x="T4" y="T5"/>
                </a:cxn>
                <a:cxn ang="T11">
                  <a:pos x="T6" y="T7"/>
                </a:cxn>
              </a:cxnLst>
              <a:rect l="T12" t="T13" r="T14" b="T15"/>
              <a:pathLst>
                <a:path w="64" h="54">
                  <a:moveTo>
                    <a:pt x="64" y="13"/>
                  </a:moveTo>
                  <a:lnTo>
                    <a:pt x="20" y="54"/>
                  </a:lnTo>
                  <a:lnTo>
                    <a:pt x="0" y="19"/>
                  </a:lnTo>
                  <a:lnTo>
                    <a:pt x="29"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8" name="Freeform 145">
              <a:extLst>
                <a:ext uri="{FF2B5EF4-FFF2-40B4-BE49-F238E27FC236}">
                  <a16:creationId xmlns:a16="http://schemas.microsoft.com/office/drawing/2014/main" id="{3A2BE71B-CC94-C91C-4237-8439FC3B29C5}"/>
                </a:ext>
              </a:extLst>
            </p:cNvPr>
            <p:cNvSpPr>
              <a:spLocks noChangeArrowheads="1"/>
            </p:cNvSpPr>
            <p:nvPr/>
          </p:nvSpPr>
          <p:spPr bwMode="auto">
            <a:xfrm>
              <a:off x="3649" y="2381"/>
              <a:ext cx="68" cy="32"/>
            </a:xfrm>
            <a:custGeom>
              <a:avLst/>
              <a:gdLst>
                <a:gd name="T0" fmla="*/ 68 w 68"/>
                <a:gd name="T1" fmla="*/ 0 h 32"/>
                <a:gd name="T2" fmla="*/ 35 w 68"/>
                <a:gd name="T3" fmla="*/ 32 h 32"/>
                <a:gd name="T4" fmla="*/ 0 w 68"/>
                <a:gd name="T5" fmla="*/ 19 h 32"/>
                <a:gd name="T6" fmla="*/ 0 60000 65536"/>
                <a:gd name="T7" fmla="*/ 0 60000 65536"/>
                <a:gd name="T8" fmla="*/ 0 60000 65536"/>
                <a:gd name="T9" fmla="*/ 0 w 68"/>
                <a:gd name="T10" fmla="*/ 0 h 32"/>
                <a:gd name="T11" fmla="*/ 68 w 68"/>
                <a:gd name="T12" fmla="*/ 32 h 32"/>
              </a:gdLst>
              <a:ahLst/>
              <a:cxnLst>
                <a:cxn ang="T6">
                  <a:pos x="T0" y="T1"/>
                </a:cxn>
                <a:cxn ang="T7">
                  <a:pos x="T2" y="T3"/>
                </a:cxn>
                <a:cxn ang="T8">
                  <a:pos x="T4" y="T5"/>
                </a:cxn>
              </a:cxnLst>
              <a:rect l="T9" t="T10" r="T11" b="T12"/>
              <a:pathLst>
                <a:path w="68" h="32">
                  <a:moveTo>
                    <a:pt x="68" y="0"/>
                  </a:moveTo>
                  <a:lnTo>
                    <a:pt x="35" y="32"/>
                  </a:lnTo>
                  <a:lnTo>
                    <a:pt x="0" y="19"/>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19" name="Freeform 146">
              <a:extLst>
                <a:ext uri="{FF2B5EF4-FFF2-40B4-BE49-F238E27FC236}">
                  <a16:creationId xmlns:a16="http://schemas.microsoft.com/office/drawing/2014/main" id="{25E4E955-386A-52E8-49C0-69472B8D79C1}"/>
                </a:ext>
              </a:extLst>
            </p:cNvPr>
            <p:cNvSpPr>
              <a:spLocks noChangeArrowheads="1"/>
            </p:cNvSpPr>
            <p:nvPr/>
          </p:nvSpPr>
          <p:spPr bwMode="auto">
            <a:xfrm>
              <a:off x="3640" y="2413"/>
              <a:ext cx="48" cy="41"/>
            </a:xfrm>
            <a:custGeom>
              <a:avLst/>
              <a:gdLst>
                <a:gd name="T0" fmla="*/ 44 w 48"/>
                <a:gd name="T1" fmla="*/ 0 h 41"/>
                <a:gd name="T2" fmla="*/ 48 w 48"/>
                <a:gd name="T3" fmla="*/ 28 h 41"/>
                <a:gd name="T4" fmla="*/ 0 w 48"/>
                <a:gd name="T5" fmla="*/ 41 h 41"/>
                <a:gd name="T6" fmla="*/ 0 60000 65536"/>
                <a:gd name="T7" fmla="*/ 0 60000 65536"/>
                <a:gd name="T8" fmla="*/ 0 60000 65536"/>
                <a:gd name="T9" fmla="*/ 0 w 48"/>
                <a:gd name="T10" fmla="*/ 0 h 41"/>
                <a:gd name="T11" fmla="*/ 48 w 48"/>
                <a:gd name="T12" fmla="*/ 41 h 41"/>
              </a:gdLst>
              <a:ahLst/>
              <a:cxnLst>
                <a:cxn ang="T6">
                  <a:pos x="T0" y="T1"/>
                </a:cxn>
                <a:cxn ang="T7">
                  <a:pos x="T2" y="T3"/>
                </a:cxn>
                <a:cxn ang="T8">
                  <a:pos x="T4" y="T5"/>
                </a:cxn>
              </a:cxnLst>
              <a:rect l="T9" t="T10" r="T11" b="T12"/>
              <a:pathLst>
                <a:path w="48" h="41">
                  <a:moveTo>
                    <a:pt x="44" y="0"/>
                  </a:moveTo>
                  <a:lnTo>
                    <a:pt x="48" y="28"/>
                  </a:lnTo>
                  <a:lnTo>
                    <a:pt x="0" y="41"/>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0" name="Freeform 147">
              <a:extLst>
                <a:ext uri="{FF2B5EF4-FFF2-40B4-BE49-F238E27FC236}">
                  <a16:creationId xmlns:a16="http://schemas.microsoft.com/office/drawing/2014/main" id="{C58DDE46-BF4D-3D23-E457-CF7BF8A2001F}"/>
                </a:ext>
              </a:extLst>
            </p:cNvPr>
            <p:cNvSpPr>
              <a:spLocks noChangeArrowheads="1"/>
            </p:cNvSpPr>
            <p:nvPr/>
          </p:nvSpPr>
          <p:spPr bwMode="auto">
            <a:xfrm>
              <a:off x="3684" y="2381"/>
              <a:ext cx="77" cy="49"/>
            </a:xfrm>
            <a:custGeom>
              <a:avLst/>
              <a:gdLst>
                <a:gd name="T0" fmla="*/ 77 w 77"/>
                <a:gd name="T1" fmla="*/ 11 h 49"/>
                <a:gd name="T2" fmla="*/ 46 w 77"/>
                <a:gd name="T3" fmla="*/ 49 h 49"/>
                <a:gd name="T4" fmla="*/ 0 w 77"/>
                <a:gd name="T5" fmla="*/ 32 h 49"/>
                <a:gd name="T6" fmla="*/ 33 w 77"/>
                <a:gd name="T7" fmla="*/ 0 h 49"/>
                <a:gd name="T8" fmla="*/ 0 60000 65536"/>
                <a:gd name="T9" fmla="*/ 0 60000 65536"/>
                <a:gd name="T10" fmla="*/ 0 60000 65536"/>
                <a:gd name="T11" fmla="*/ 0 60000 65536"/>
                <a:gd name="T12" fmla="*/ 0 w 77"/>
                <a:gd name="T13" fmla="*/ 0 h 49"/>
                <a:gd name="T14" fmla="*/ 77 w 77"/>
                <a:gd name="T15" fmla="*/ 49 h 49"/>
              </a:gdLst>
              <a:ahLst/>
              <a:cxnLst>
                <a:cxn ang="T8">
                  <a:pos x="T0" y="T1"/>
                </a:cxn>
                <a:cxn ang="T9">
                  <a:pos x="T2" y="T3"/>
                </a:cxn>
                <a:cxn ang="T10">
                  <a:pos x="T4" y="T5"/>
                </a:cxn>
                <a:cxn ang="T11">
                  <a:pos x="T6" y="T7"/>
                </a:cxn>
              </a:cxnLst>
              <a:rect l="T12" t="T13" r="T14" b="T15"/>
              <a:pathLst>
                <a:path w="77" h="49">
                  <a:moveTo>
                    <a:pt x="77" y="11"/>
                  </a:moveTo>
                  <a:lnTo>
                    <a:pt x="46" y="49"/>
                  </a:lnTo>
                  <a:lnTo>
                    <a:pt x="0" y="32"/>
                  </a:lnTo>
                  <a:lnTo>
                    <a:pt x="33"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1" name="Freeform 148">
              <a:extLst>
                <a:ext uri="{FF2B5EF4-FFF2-40B4-BE49-F238E27FC236}">
                  <a16:creationId xmlns:a16="http://schemas.microsoft.com/office/drawing/2014/main" id="{76712709-4830-D6AD-D584-DB27BA41A8D5}"/>
                </a:ext>
              </a:extLst>
            </p:cNvPr>
            <p:cNvSpPr>
              <a:spLocks noChangeArrowheads="1"/>
            </p:cNvSpPr>
            <p:nvPr/>
          </p:nvSpPr>
          <p:spPr bwMode="auto">
            <a:xfrm>
              <a:off x="3684" y="2413"/>
              <a:ext cx="46" cy="28"/>
            </a:xfrm>
            <a:custGeom>
              <a:avLst/>
              <a:gdLst>
                <a:gd name="T0" fmla="*/ 46 w 46"/>
                <a:gd name="T1" fmla="*/ 17 h 28"/>
                <a:gd name="T2" fmla="*/ 4 w 46"/>
                <a:gd name="T3" fmla="*/ 28 h 28"/>
                <a:gd name="T4" fmla="*/ 0 w 46"/>
                <a:gd name="T5" fmla="*/ 0 h 28"/>
                <a:gd name="T6" fmla="*/ 0 60000 65536"/>
                <a:gd name="T7" fmla="*/ 0 60000 65536"/>
                <a:gd name="T8" fmla="*/ 0 60000 65536"/>
                <a:gd name="T9" fmla="*/ 0 w 46"/>
                <a:gd name="T10" fmla="*/ 0 h 28"/>
                <a:gd name="T11" fmla="*/ 46 w 46"/>
                <a:gd name="T12" fmla="*/ 28 h 28"/>
              </a:gdLst>
              <a:ahLst/>
              <a:cxnLst>
                <a:cxn ang="T6">
                  <a:pos x="T0" y="T1"/>
                </a:cxn>
                <a:cxn ang="T7">
                  <a:pos x="T2" y="T3"/>
                </a:cxn>
                <a:cxn ang="T8">
                  <a:pos x="T4" y="T5"/>
                </a:cxn>
              </a:cxnLst>
              <a:rect l="T9" t="T10" r="T11" b="T12"/>
              <a:pathLst>
                <a:path w="46" h="28">
                  <a:moveTo>
                    <a:pt x="46" y="17"/>
                  </a:moveTo>
                  <a:lnTo>
                    <a:pt x="4" y="28"/>
                  </a:lnTo>
                  <a:lnTo>
                    <a:pt x="0"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2" name="Freeform 149">
              <a:extLst>
                <a:ext uri="{FF2B5EF4-FFF2-40B4-BE49-F238E27FC236}">
                  <a16:creationId xmlns:a16="http://schemas.microsoft.com/office/drawing/2014/main" id="{DBCE1ECD-5EA3-7158-F403-1C05ADDA2226}"/>
                </a:ext>
              </a:extLst>
            </p:cNvPr>
            <p:cNvSpPr>
              <a:spLocks noChangeArrowheads="1"/>
            </p:cNvSpPr>
            <p:nvPr/>
          </p:nvSpPr>
          <p:spPr bwMode="auto">
            <a:xfrm>
              <a:off x="3717" y="2364"/>
              <a:ext cx="66" cy="28"/>
            </a:xfrm>
            <a:custGeom>
              <a:avLst/>
              <a:gdLst>
                <a:gd name="T0" fmla="*/ 34 w 67"/>
                <a:gd name="T1" fmla="*/ 28 h 28"/>
                <a:gd name="T2" fmla="*/ 57 w 67"/>
                <a:gd name="T3" fmla="*/ 0 h 28"/>
                <a:gd name="T4" fmla="*/ 0 w 67"/>
                <a:gd name="T5" fmla="*/ 17 h 28"/>
                <a:gd name="T6" fmla="*/ 0 60000 65536"/>
                <a:gd name="T7" fmla="*/ 0 60000 65536"/>
                <a:gd name="T8" fmla="*/ 0 60000 65536"/>
                <a:gd name="T9" fmla="*/ 0 w 67"/>
                <a:gd name="T10" fmla="*/ 0 h 28"/>
                <a:gd name="T11" fmla="*/ 67 w 67"/>
                <a:gd name="T12" fmla="*/ 28 h 28"/>
              </a:gdLst>
              <a:ahLst/>
              <a:cxnLst>
                <a:cxn ang="T6">
                  <a:pos x="T0" y="T1"/>
                </a:cxn>
                <a:cxn ang="T7">
                  <a:pos x="T2" y="T3"/>
                </a:cxn>
                <a:cxn ang="T8">
                  <a:pos x="T4" y="T5"/>
                </a:cxn>
              </a:cxnLst>
              <a:rect l="T9" t="T10" r="T11" b="T12"/>
              <a:pathLst>
                <a:path w="67" h="28">
                  <a:moveTo>
                    <a:pt x="44" y="28"/>
                  </a:moveTo>
                  <a:lnTo>
                    <a:pt x="67" y="0"/>
                  </a:lnTo>
                  <a:lnTo>
                    <a:pt x="0" y="17"/>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3" name="Freeform 150">
              <a:extLst>
                <a:ext uri="{FF2B5EF4-FFF2-40B4-BE49-F238E27FC236}">
                  <a16:creationId xmlns:a16="http://schemas.microsoft.com/office/drawing/2014/main" id="{C8C64DB0-52C3-6B22-2C28-D0F98A98D6AE}"/>
                </a:ext>
              </a:extLst>
            </p:cNvPr>
            <p:cNvSpPr>
              <a:spLocks noChangeArrowheads="1"/>
            </p:cNvSpPr>
            <p:nvPr/>
          </p:nvSpPr>
          <p:spPr bwMode="auto">
            <a:xfrm>
              <a:off x="3730" y="2392"/>
              <a:ext cx="41" cy="38"/>
            </a:xfrm>
            <a:custGeom>
              <a:avLst/>
              <a:gdLst>
                <a:gd name="T0" fmla="*/ 32 w 42"/>
                <a:gd name="T1" fmla="*/ 26 h 38"/>
                <a:gd name="T2" fmla="*/ 21 w 42"/>
                <a:gd name="T3" fmla="*/ 0 h 38"/>
                <a:gd name="T4" fmla="*/ 0 w 42"/>
                <a:gd name="T5" fmla="*/ 38 h 38"/>
                <a:gd name="T6" fmla="*/ 0 60000 65536"/>
                <a:gd name="T7" fmla="*/ 0 60000 65536"/>
                <a:gd name="T8" fmla="*/ 0 60000 65536"/>
                <a:gd name="T9" fmla="*/ 0 w 42"/>
                <a:gd name="T10" fmla="*/ 0 h 38"/>
                <a:gd name="T11" fmla="*/ 42 w 42"/>
                <a:gd name="T12" fmla="*/ 38 h 38"/>
              </a:gdLst>
              <a:ahLst/>
              <a:cxnLst>
                <a:cxn ang="T6">
                  <a:pos x="T0" y="T1"/>
                </a:cxn>
                <a:cxn ang="T7">
                  <a:pos x="T2" y="T3"/>
                </a:cxn>
                <a:cxn ang="T8">
                  <a:pos x="T4" y="T5"/>
                </a:cxn>
              </a:cxnLst>
              <a:rect l="T9" t="T10" r="T11" b="T12"/>
              <a:pathLst>
                <a:path w="42" h="38">
                  <a:moveTo>
                    <a:pt x="42" y="26"/>
                  </a:moveTo>
                  <a:lnTo>
                    <a:pt x="31" y="0"/>
                  </a:lnTo>
                  <a:lnTo>
                    <a:pt x="0" y="38"/>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4" name="Freeform 151">
              <a:extLst>
                <a:ext uri="{FF2B5EF4-FFF2-40B4-BE49-F238E27FC236}">
                  <a16:creationId xmlns:a16="http://schemas.microsoft.com/office/drawing/2014/main" id="{7D22A3B2-174B-CAFF-B0D9-40C4938F0503}"/>
                </a:ext>
              </a:extLst>
            </p:cNvPr>
            <p:cNvSpPr>
              <a:spLocks noChangeArrowheads="1"/>
            </p:cNvSpPr>
            <p:nvPr/>
          </p:nvSpPr>
          <p:spPr bwMode="auto">
            <a:xfrm>
              <a:off x="3761" y="2392"/>
              <a:ext cx="58" cy="26"/>
            </a:xfrm>
            <a:custGeom>
              <a:avLst/>
              <a:gdLst>
                <a:gd name="T0" fmla="*/ 0 w 58"/>
                <a:gd name="T1" fmla="*/ 0 h 26"/>
                <a:gd name="T2" fmla="*/ 11 w 58"/>
                <a:gd name="T3" fmla="*/ 26 h 26"/>
                <a:gd name="T4" fmla="*/ 58 w 58"/>
                <a:gd name="T5" fmla="*/ 14 h 26"/>
                <a:gd name="T6" fmla="*/ 1 w 58"/>
                <a:gd name="T7" fmla="*/ 0 h 26"/>
                <a:gd name="T8" fmla="*/ 0 60000 65536"/>
                <a:gd name="T9" fmla="*/ 0 60000 65536"/>
                <a:gd name="T10" fmla="*/ 0 60000 65536"/>
                <a:gd name="T11" fmla="*/ 0 60000 65536"/>
                <a:gd name="T12" fmla="*/ 0 w 58"/>
                <a:gd name="T13" fmla="*/ 0 h 26"/>
                <a:gd name="T14" fmla="*/ 58 w 58"/>
                <a:gd name="T15" fmla="*/ 26 h 26"/>
              </a:gdLst>
              <a:ahLst/>
              <a:cxnLst>
                <a:cxn ang="T8">
                  <a:pos x="T0" y="T1"/>
                </a:cxn>
                <a:cxn ang="T9">
                  <a:pos x="T2" y="T3"/>
                </a:cxn>
                <a:cxn ang="T10">
                  <a:pos x="T4" y="T5"/>
                </a:cxn>
                <a:cxn ang="T11">
                  <a:pos x="T6" y="T7"/>
                </a:cxn>
              </a:cxnLst>
              <a:rect l="T12" t="T13" r="T14" b="T15"/>
              <a:pathLst>
                <a:path w="58" h="26">
                  <a:moveTo>
                    <a:pt x="0" y="0"/>
                  </a:moveTo>
                  <a:lnTo>
                    <a:pt x="11" y="26"/>
                  </a:lnTo>
                  <a:lnTo>
                    <a:pt x="58" y="14"/>
                  </a:lnTo>
                  <a:lnTo>
                    <a:pt x="1"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5" name="Freeform 152">
              <a:extLst>
                <a:ext uri="{FF2B5EF4-FFF2-40B4-BE49-F238E27FC236}">
                  <a16:creationId xmlns:a16="http://schemas.microsoft.com/office/drawing/2014/main" id="{4CF0BF5D-829B-B38F-AEE5-0057F3915B72}"/>
                </a:ext>
              </a:extLst>
            </p:cNvPr>
            <p:cNvSpPr>
              <a:spLocks noChangeArrowheads="1"/>
            </p:cNvSpPr>
            <p:nvPr/>
          </p:nvSpPr>
          <p:spPr bwMode="auto">
            <a:xfrm>
              <a:off x="3783" y="2359"/>
              <a:ext cx="38" cy="6"/>
            </a:xfrm>
            <a:custGeom>
              <a:avLst/>
              <a:gdLst>
                <a:gd name="T0" fmla="*/ 15 w 37"/>
                <a:gd name="T1" fmla="*/ 0 h 6"/>
                <a:gd name="T2" fmla="*/ 47 w 37"/>
                <a:gd name="T3" fmla="*/ 6 h 6"/>
                <a:gd name="T4" fmla="*/ 0 w 37"/>
                <a:gd name="T5" fmla="*/ 5 h 6"/>
                <a:gd name="T6" fmla="*/ 0 60000 65536"/>
                <a:gd name="T7" fmla="*/ 0 60000 65536"/>
                <a:gd name="T8" fmla="*/ 0 60000 65536"/>
                <a:gd name="T9" fmla="*/ 0 w 37"/>
                <a:gd name="T10" fmla="*/ 0 h 6"/>
                <a:gd name="T11" fmla="*/ 37 w 37"/>
                <a:gd name="T12" fmla="*/ 6 h 6"/>
              </a:gdLst>
              <a:ahLst/>
              <a:cxnLst>
                <a:cxn ang="T6">
                  <a:pos x="T0" y="T1"/>
                </a:cxn>
                <a:cxn ang="T7">
                  <a:pos x="T2" y="T3"/>
                </a:cxn>
                <a:cxn ang="T8">
                  <a:pos x="T4" y="T5"/>
                </a:cxn>
              </a:cxnLst>
              <a:rect l="T9" t="T10" r="T11" b="T12"/>
              <a:pathLst>
                <a:path w="37" h="6">
                  <a:moveTo>
                    <a:pt x="15" y="0"/>
                  </a:moveTo>
                  <a:lnTo>
                    <a:pt x="37" y="6"/>
                  </a:lnTo>
                  <a:lnTo>
                    <a:pt x="0" y="5"/>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6" name="Freeform 153">
              <a:extLst>
                <a:ext uri="{FF2B5EF4-FFF2-40B4-BE49-F238E27FC236}">
                  <a16:creationId xmlns:a16="http://schemas.microsoft.com/office/drawing/2014/main" id="{6E3D34C1-2775-745D-AC9A-F44D57D9A16B}"/>
                </a:ext>
              </a:extLst>
            </p:cNvPr>
            <p:cNvSpPr>
              <a:spLocks noChangeArrowheads="1"/>
            </p:cNvSpPr>
            <p:nvPr/>
          </p:nvSpPr>
          <p:spPr bwMode="auto">
            <a:xfrm>
              <a:off x="3761" y="2364"/>
              <a:ext cx="60" cy="42"/>
            </a:xfrm>
            <a:custGeom>
              <a:avLst/>
              <a:gdLst>
                <a:gd name="T0" fmla="*/ 60 w 60"/>
                <a:gd name="T1" fmla="*/ 1 h 42"/>
                <a:gd name="T2" fmla="*/ 58 w 60"/>
                <a:gd name="T3" fmla="*/ 42 h 42"/>
                <a:gd name="T4" fmla="*/ 0 w 60"/>
                <a:gd name="T5" fmla="*/ 28 h 42"/>
                <a:gd name="T6" fmla="*/ 23 w 60"/>
                <a:gd name="T7" fmla="*/ 0 h 42"/>
                <a:gd name="T8" fmla="*/ 0 60000 65536"/>
                <a:gd name="T9" fmla="*/ 0 60000 65536"/>
                <a:gd name="T10" fmla="*/ 0 60000 65536"/>
                <a:gd name="T11" fmla="*/ 0 60000 65536"/>
                <a:gd name="T12" fmla="*/ 0 w 60"/>
                <a:gd name="T13" fmla="*/ 0 h 42"/>
                <a:gd name="T14" fmla="*/ 60 w 60"/>
                <a:gd name="T15" fmla="*/ 42 h 42"/>
              </a:gdLst>
              <a:ahLst/>
              <a:cxnLst>
                <a:cxn ang="T8">
                  <a:pos x="T0" y="T1"/>
                </a:cxn>
                <a:cxn ang="T9">
                  <a:pos x="T2" y="T3"/>
                </a:cxn>
                <a:cxn ang="T10">
                  <a:pos x="T4" y="T5"/>
                </a:cxn>
                <a:cxn ang="T11">
                  <a:pos x="T6" y="T7"/>
                </a:cxn>
              </a:cxnLst>
              <a:rect l="T12" t="T13" r="T14" b="T15"/>
              <a:pathLst>
                <a:path w="60" h="42">
                  <a:moveTo>
                    <a:pt x="60" y="1"/>
                  </a:moveTo>
                  <a:lnTo>
                    <a:pt x="58" y="42"/>
                  </a:lnTo>
                  <a:lnTo>
                    <a:pt x="0" y="28"/>
                  </a:lnTo>
                  <a:lnTo>
                    <a:pt x="23"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7" name="Freeform 154">
              <a:extLst>
                <a:ext uri="{FF2B5EF4-FFF2-40B4-BE49-F238E27FC236}">
                  <a16:creationId xmlns:a16="http://schemas.microsoft.com/office/drawing/2014/main" id="{58AF0474-9379-F2F8-A676-C70BA3170D2E}"/>
                </a:ext>
              </a:extLst>
            </p:cNvPr>
            <p:cNvSpPr>
              <a:spLocks noChangeArrowheads="1"/>
            </p:cNvSpPr>
            <p:nvPr/>
          </p:nvSpPr>
          <p:spPr bwMode="auto">
            <a:xfrm>
              <a:off x="3819" y="2365"/>
              <a:ext cx="50" cy="41"/>
            </a:xfrm>
            <a:custGeom>
              <a:avLst/>
              <a:gdLst>
                <a:gd name="T0" fmla="*/ 0 w 50"/>
                <a:gd name="T1" fmla="*/ 41 h 41"/>
                <a:gd name="T2" fmla="*/ 50 w 50"/>
                <a:gd name="T3" fmla="*/ 27 h 41"/>
                <a:gd name="T4" fmla="*/ 2 w 50"/>
                <a:gd name="T5" fmla="*/ 0 h 41"/>
                <a:gd name="T6" fmla="*/ 0 60000 65536"/>
                <a:gd name="T7" fmla="*/ 0 60000 65536"/>
                <a:gd name="T8" fmla="*/ 0 60000 65536"/>
                <a:gd name="T9" fmla="*/ 0 w 50"/>
                <a:gd name="T10" fmla="*/ 0 h 41"/>
                <a:gd name="T11" fmla="*/ 50 w 50"/>
                <a:gd name="T12" fmla="*/ 41 h 41"/>
              </a:gdLst>
              <a:ahLst/>
              <a:cxnLst>
                <a:cxn ang="T6">
                  <a:pos x="T0" y="T1"/>
                </a:cxn>
                <a:cxn ang="T7">
                  <a:pos x="T2" y="T3"/>
                </a:cxn>
                <a:cxn ang="T8">
                  <a:pos x="T4" y="T5"/>
                </a:cxn>
              </a:cxnLst>
              <a:rect l="T9" t="T10" r="T11" b="T12"/>
              <a:pathLst>
                <a:path w="50" h="41">
                  <a:moveTo>
                    <a:pt x="0" y="41"/>
                  </a:moveTo>
                  <a:lnTo>
                    <a:pt x="50" y="27"/>
                  </a:lnTo>
                  <a:lnTo>
                    <a:pt x="2"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8" name="Freeform 155">
              <a:extLst>
                <a:ext uri="{FF2B5EF4-FFF2-40B4-BE49-F238E27FC236}">
                  <a16:creationId xmlns:a16="http://schemas.microsoft.com/office/drawing/2014/main" id="{62D1F9EF-F523-DF32-291A-8426BC0F1F48}"/>
                </a:ext>
              </a:extLst>
            </p:cNvPr>
            <p:cNvSpPr>
              <a:spLocks noChangeArrowheads="1"/>
            </p:cNvSpPr>
            <p:nvPr/>
          </p:nvSpPr>
          <p:spPr bwMode="auto">
            <a:xfrm>
              <a:off x="3821" y="2365"/>
              <a:ext cx="74" cy="27"/>
            </a:xfrm>
            <a:custGeom>
              <a:avLst/>
              <a:gdLst>
                <a:gd name="T0" fmla="*/ 48 w 74"/>
                <a:gd name="T1" fmla="*/ 27 h 27"/>
                <a:gd name="T2" fmla="*/ 74 w 74"/>
                <a:gd name="T3" fmla="*/ 21 h 27"/>
                <a:gd name="T4" fmla="*/ 0 w 74"/>
                <a:gd name="T5" fmla="*/ 0 h 27"/>
                <a:gd name="T6" fmla="*/ 0 60000 65536"/>
                <a:gd name="T7" fmla="*/ 0 60000 65536"/>
                <a:gd name="T8" fmla="*/ 0 60000 65536"/>
                <a:gd name="T9" fmla="*/ 0 w 74"/>
                <a:gd name="T10" fmla="*/ 0 h 27"/>
                <a:gd name="T11" fmla="*/ 74 w 74"/>
                <a:gd name="T12" fmla="*/ 27 h 27"/>
              </a:gdLst>
              <a:ahLst/>
              <a:cxnLst>
                <a:cxn ang="T6">
                  <a:pos x="T0" y="T1"/>
                </a:cxn>
                <a:cxn ang="T7">
                  <a:pos x="T2" y="T3"/>
                </a:cxn>
                <a:cxn ang="T8">
                  <a:pos x="T4" y="T5"/>
                </a:cxn>
              </a:cxnLst>
              <a:rect l="T9" t="T10" r="T11" b="T12"/>
              <a:pathLst>
                <a:path w="74" h="27">
                  <a:moveTo>
                    <a:pt x="48" y="27"/>
                  </a:moveTo>
                  <a:lnTo>
                    <a:pt x="74" y="21"/>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29" name="Freeform 156">
              <a:extLst>
                <a:ext uri="{FF2B5EF4-FFF2-40B4-BE49-F238E27FC236}">
                  <a16:creationId xmlns:a16="http://schemas.microsoft.com/office/drawing/2014/main" id="{A6755C30-2178-76DD-E30C-C7E99AAB9976}"/>
                </a:ext>
              </a:extLst>
            </p:cNvPr>
            <p:cNvSpPr>
              <a:spLocks noChangeArrowheads="1"/>
            </p:cNvSpPr>
            <p:nvPr/>
          </p:nvSpPr>
          <p:spPr bwMode="auto">
            <a:xfrm>
              <a:off x="3640" y="2441"/>
              <a:ext cx="101" cy="88"/>
            </a:xfrm>
            <a:custGeom>
              <a:avLst/>
              <a:gdLst>
                <a:gd name="T0" fmla="*/ 48 w 101"/>
                <a:gd name="T1" fmla="*/ 0 h 88"/>
                <a:gd name="T2" fmla="*/ 101 w 101"/>
                <a:gd name="T3" fmla="*/ 88 h 88"/>
                <a:gd name="T4" fmla="*/ 0 w 101"/>
                <a:gd name="T5" fmla="*/ 13 h 88"/>
                <a:gd name="T6" fmla="*/ 0 60000 65536"/>
                <a:gd name="T7" fmla="*/ 0 60000 65536"/>
                <a:gd name="T8" fmla="*/ 0 60000 65536"/>
                <a:gd name="T9" fmla="*/ 0 w 101"/>
                <a:gd name="T10" fmla="*/ 0 h 88"/>
                <a:gd name="T11" fmla="*/ 101 w 101"/>
                <a:gd name="T12" fmla="*/ 88 h 88"/>
              </a:gdLst>
              <a:ahLst/>
              <a:cxnLst>
                <a:cxn ang="T6">
                  <a:pos x="T0" y="T1"/>
                </a:cxn>
                <a:cxn ang="T7">
                  <a:pos x="T2" y="T3"/>
                </a:cxn>
                <a:cxn ang="T8">
                  <a:pos x="T4" y="T5"/>
                </a:cxn>
              </a:cxnLst>
              <a:rect l="T9" t="T10" r="T11" b="T12"/>
              <a:pathLst>
                <a:path w="101" h="88">
                  <a:moveTo>
                    <a:pt x="48" y="0"/>
                  </a:moveTo>
                  <a:lnTo>
                    <a:pt x="101" y="88"/>
                  </a:lnTo>
                  <a:lnTo>
                    <a:pt x="0"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0" name="Freeform 157">
              <a:extLst>
                <a:ext uri="{FF2B5EF4-FFF2-40B4-BE49-F238E27FC236}">
                  <a16:creationId xmlns:a16="http://schemas.microsoft.com/office/drawing/2014/main" id="{B4A447E3-09EB-FCAE-5747-08785305B423}"/>
                </a:ext>
              </a:extLst>
            </p:cNvPr>
            <p:cNvSpPr>
              <a:spLocks noChangeArrowheads="1"/>
            </p:cNvSpPr>
            <p:nvPr/>
          </p:nvSpPr>
          <p:spPr bwMode="auto">
            <a:xfrm>
              <a:off x="3565" y="2468"/>
              <a:ext cx="151" cy="77"/>
            </a:xfrm>
            <a:custGeom>
              <a:avLst/>
              <a:gdLst>
                <a:gd name="T0" fmla="*/ 26 w 151"/>
                <a:gd name="T1" fmla="*/ 0 h 78"/>
                <a:gd name="T2" fmla="*/ 151 w 151"/>
                <a:gd name="T3" fmla="*/ 68 h 78"/>
                <a:gd name="T4" fmla="*/ 0 w 151"/>
                <a:gd name="T5" fmla="*/ 7 h 78"/>
                <a:gd name="T6" fmla="*/ 0 60000 65536"/>
                <a:gd name="T7" fmla="*/ 0 60000 65536"/>
                <a:gd name="T8" fmla="*/ 0 60000 65536"/>
                <a:gd name="T9" fmla="*/ 0 w 151"/>
                <a:gd name="T10" fmla="*/ 0 h 78"/>
                <a:gd name="T11" fmla="*/ 151 w 151"/>
                <a:gd name="T12" fmla="*/ 78 h 78"/>
              </a:gdLst>
              <a:ahLst/>
              <a:cxnLst>
                <a:cxn ang="T6">
                  <a:pos x="T0" y="T1"/>
                </a:cxn>
                <a:cxn ang="T7">
                  <a:pos x="T2" y="T3"/>
                </a:cxn>
                <a:cxn ang="T8">
                  <a:pos x="T4" y="T5"/>
                </a:cxn>
              </a:cxnLst>
              <a:rect l="T9" t="T10" r="T11" b="T12"/>
              <a:pathLst>
                <a:path w="151" h="78">
                  <a:moveTo>
                    <a:pt x="26" y="0"/>
                  </a:moveTo>
                  <a:lnTo>
                    <a:pt x="151" y="78"/>
                  </a:lnTo>
                  <a:lnTo>
                    <a:pt x="0" y="7"/>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1" name="Freeform 158">
              <a:extLst>
                <a:ext uri="{FF2B5EF4-FFF2-40B4-BE49-F238E27FC236}">
                  <a16:creationId xmlns:a16="http://schemas.microsoft.com/office/drawing/2014/main" id="{129E2C67-A4D0-B4D0-BBF7-AB12DFDD44A9}"/>
                </a:ext>
              </a:extLst>
            </p:cNvPr>
            <p:cNvSpPr>
              <a:spLocks noChangeArrowheads="1"/>
            </p:cNvSpPr>
            <p:nvPr/>
          </p:nvSpPr>
          <p:spPr bwMode="auto">
            <a:xfrm>
              <a:off x="3591" y="2454"/>
              <a:ext cx="124" cy="90"/>
            </a:xfrm>
            <a:custGeom>
              <a:avLst/>
              <a:gdLst>
                <a:gd name="T0" fmla="*/ 49 w 124"/>
                <a:gd name="T1" fmla="*/ 0 h 90"/>
                <a:gd name="T2" fmla="*/ 124 w 124"/>
                <a:gd name="T3" fmla="*/ 90 h 90"/>
                <a:gd name="T4" fmla="*/ 0 w 124"/>
                <a:gd name="T5" fmla="*/ 13 h 90"/>
                <a:gd name="T6" fmla="*/ 0 60000 65536"/>
                <a:gd name="T7" fmla="*/ 0 60000 65536"/>
                <a:gd name="T8" fmla="*/ 0 60000 65536"/>
                <a:gd name="T9" fmla="*/ 0 w 124"/>
                <a:gd name="T10" fmla="*/ 0 h 90"/>
                <a:gd name="T11" fmla="*/ 124 w 124"/>
                <a:gd name="T12" fmla="*/ 90 h 90"/>
              </a:gdLst>
              <a:ahLst/>
              <a:cxnLst>
                <a:cxn ang="T6">
                  <a:pos x="T0" y="T1"/>
                </a:cxn>
                <a:cxn ang="T7">
                  <a:pos x="T2" y="T3"/>
                </a:cxn>
                <a:cxn ang="T8">
                  <a:pos x="T4" y="T5"/>
                </a:cxn>
              </a:cxnLst>
              <a:rect l="T9" t="T10" r="T11" b="T12"/>
              <a:pathLst>
                <a:path w="124" h="90">
                  <a:moveTo>
                    <a:pt x="49" y="0"/>
                  </a:moveTo>
                  <a:lnTo>
                    <a:pt x="124" y="90"/>
                  </a:lnTo>
                  <a:lnTo>
                    <a:pt x="0"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2" name="Freeform 159">
              <a:extLst>
                <a:ext uri="{FF2B5EF4-FFF2-40B4-BE49-F238E27FC236}">
                  <a16:creationId xmlns:a16="http://schemas.microsoft.com/office/drawing/2014/main" id="{DBC8671D-B887-2392-57E1-BE06C4FE2B75}"/>
                </a:ext>
              </a:extLst>
            </p:cNvPr>
            <p:cNvSpPr>
              <a:spLocks noChangeArrowheads="1"/>
            </p:cNvSpPr>
            <p:nvPr/>
          </p:nvSpPr>
          <p:spPr bwMode="auto">
            <a:xfrm>
              <a:off x="3688" y="2430"/>
              <a:ext cx="53" cy="100"/>
            </a:xfrm>
            <a:custGeom>
              <a:avLst/>
              <a:gdLst>
                <a:gd name="T0" fmla="*/ 41 w 53"/>
                <a:gd name="T1" fmla="*/ 0 h 100"/>
                <a:gd name="T2" fmla="*/ 53 w 53"/>
                <a:gd name="T3" fmla="*/ 100 h 100"/>
                <a:gd name="T4" fmla="*/ 0 w 53"/>
                <a:gd name="T5" fmla="*/ 11 h 100"/>
                <a:gd name="T6" fmla="*/ 0 60000 65536"/>
                <a:gd name="T7" fmla="*/ 0 60000 65536"/>
                <a:gd name="T8" fmla="*/ 0 60000 65536"/>
                <a:gd name="T9" fmla="*/ 0 w 53"/>
                <a:gd name="T10" fmla="*/ 0 h 100"/>
                <a:gd name="T11" fmla="*/ 53 w 53"/>
                <a:gd name="T12" fmla="*/ 100 h 100"/>
              </a:gdLst>
              <a:ahLst/>
              <a:cxnLst>
                <a:cxn ang="T6">
                  <a:pos x="T0" y="T1"/>
                </a:cxn>
                <a:cxn ang="T7">
                  <a:pos x="T2" y="T3"/>
                </a:cxn>
                <a:cxn ang="T8">
                  <a:pos x="T4" y="T5"/>
                </a:cxn>
              </a:cxnLst>
              <a:rect l="T9" t="T10" r="T11" b="T12"/>
              <a:pathLst>
                <a:path w="53" h="100">
                  <a:moveTo>
                    <a:pt x="41" y="0"/>
                  </a:moveTo>
                  <a:lnTo>
                    <a:pt x="53" y="100"/>
                  </a:lnTo>
                  <a:lnTo>
                    <a:pt x="0" y="11"/>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3" name="Freeform 160">
              <a:extLst>
                <a:ext uri="{FF2B5EF4-FFF2-40B4-BE49-F238E27FC236}">
                  <a16:creationId xmlns:a16="http://schemas.microsoft.com/office/drawing/2014/main" id="{6531C5BE-CE1D-C3F5-5078-9FE11225DED9}"/>
                </a:ext>
              </a:extLst>
            </p:cNvPr>
            <p:cNvSpPr>
              <a:spLocks noChangeArrowheads="1"/>
            </p:cNvSpPr>
            <p:nvPr/>
          </p:nvSpPr>
          <p:spPr bwMode="auto">
            <a:xfrm>
              <a:off x="3729" y="2418"/>
              <a:ext cx="42" cy="103"/>
            </a:xfrm>
            <a:custGeom>
              <a:avLst/>
              <a:gdLst>
                <a:gd name="T0" fmla="*/ 33 w 43"/>
                <a:gd name="T1" fmla="*/ 0 h 104"/>
                <a:gd name="T2" fmla="*/ 31 w 43"/>
                <a:gd name="T3" fmla="*/ 94 h 104"/>
                <a:gd name="T4" fmla="*/ 0 w 43"/>
                <a:gd name="T5" fmla="*/ 12 h 104"/>
                <a:gd name="T6" fmla="*/ 0 60000 65536"/>
                <a:gd name="T7" fmla="*/ 0 60000 65536"/>
                <a:gd name="T8" fmla="*/ 0 60000 65536"/>
                <a:gd name="T9" fmla="*/ 0 w 43"/>
                <a:gd name="T10" fmla="*/ 0 h 104"/>
                <a:gd name="T11" fmla="*/ 43 w 43"/>
                <a:gd name="T12" fmla="*/ 104 h 104"/>
              </a:gdLst>
              <a:ahLst/>
              <a:cxnLst>
                <a:cxn ang="T6">
                  <a:pos x="T0" y="T1"/>
                </a:cxn>
                <a:cxn ang="T7">
                  <a:pos x="T2" y="T3"/>
                </a:cxn>
                <a:cxn ang="T8">
                  <a:pos x="T4" y="T5"/>
                </a:cxn>
              </a:cxnLst>
              <a:rect l="T9" t="T10" r="T11" b="T12"/>
              <a:pathLst>
                <a:path w="43" h="104">
                  <a:moveTo>
                    <a:pt x="43" y="0"/>
                  </a:moveTo>
                  <a:lnTo>
                    <a:pt x="41" y="104"/>
                  </a:lnTo>
                  <a:lnTo>
                    <a:pt x="0" y="12"/>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4" name="Freeform 161">
              <a:extLst>
                <a:ext uri="{FF2B5EF4-FFF2-40B4-BE49-F238E27FC236}">
                  <a16:creationId xmlns:a16="http://schemas.microsoft.com/office/drawing/2014/main" id="{2D7FF195-204A-EFF3-36A0-35ED760CF09A}"/>
                </a:ext>
              </a:extLst>
            </p:cNvPr>
            <p:cNvSpPr>
              <a:spLocks noChangeArrowheads="1"/>
            </p:cNvSpPr>
            <p:nvPr/>
          </p:nvSpPr>
          <p:spPr bwMode="auto">
            <a:xfrm>
              <a:off x="3770" y="2406"/>
              <a:ext cx="49" cy="115"/>
            </a:xfrm>
            <a:custGeom>
              <a:avLst/>
              <a:gdLst>
                <a:gd name="T0" fmla="*/ 49 w 49"/>
                <a:gd name="T1" fmla="*/ 0 h 116"/>
                <a:gd name="T2" fmla="*/ 0 w 49"/>
                <a:gd name="T3" fmla="*/ 106 h 116"/>
                <a:gd name="T4" fmla="*/ 2 w 49"/>
                <a:gd name="T5" fmla="*/ 12 h 116"/>
                <a:gd name="T6" fmla="*/ 0 60000 65536"/>
                <a:gd name="T7" fmla="*/ 0 60000 65536"/>
                <a:gd name="T8" fmla="*/ 0 60000 65536"/>
                <a:gd name="T9" fmla="*/ 0 w 49"/>
                <a:gd name="T10" fmla="*/ 0 h 116"/>
                <a:gd name="T11" fmla="*/ 49 w 49"/>
                <a:gd name="T12" fmla="*/ 116 h 116"/>
              </a:gdLst>
              <a:ahLst/>
              <a:cxnLst>
                <a:cxn ang="T6">
                  <a:pos x="T0" y="T1"/>
                </a:cxn>
                <a:cxn ang="T7">
                  <a:pos x="T2" y="T3"/>
                </a:cxn>
                <a:cxn ang="T8">
                  <a:pos x="T4" y="T5"/>
                </a:cxn>
              </a:cxnLst>
              <a:rect l="T9" t="T10" r="T11" b="T12"/>
              <a:pathLst>
                <a:path w="49" h="116">
                  <a:moveTo>
                    <a:pt x="49" y="0"/>
                  </a:moveTo>
                  <a:lnTo>
                    <a:pt x="0" y="116"/>
                  </a:lnTo>
                  <a:lnTo>
                    <a:pt x="2" y="12"/>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5" name="Freeform 162">
              <a:extLst>
                <a:ext uri="{FF2B5EF4-FFF2-40B4-BE49-F238E27FC236}">
                  <a16:creationId xmlns:a16="http://schemas.microsoft.com/office/drawing/2014/main" id="{F8F321D6-802A-0A1A-02F8-7C70A805A37E}"/>
                </a:ext>
              </a:extLst>
            </p:cNvPr>
            <p:cNvSpPr>
              <a:spLocks noChangeArrowheads="1"/>
            </p:cNvSpPr>
            <p:nvPr/>
          </p:nvSpPr>
          <p:spPr bwMode="auto">
            <a:xfrm>
              <a:off x="3799" y="2386"/>
              <a:ext cx="96" cy="135"/>
            </a:xfrm>
            <a:custGeom>
              <a:avLst/>
              <a:gdLst>
                <a:gd name="T0" fmla="*/ 96 w 96"/>
                <a:gd name="T1" fmla="*/ 0 h 136"/>
                <a:gd name="T2" fmla="*/ 0 w 96"/>
                <a:gd name="T3" fmla="*/ 126 h 136"/>
                <a:gd name="T4" fmla="*/ 70 w 96"/>
                <a:gd name="T5" fmla="*/ 6 h 136"/>
                <a:gd name="T6" fmla="*/ 0 60000 65536"/>
                <a:gd name="T7" fmla="*/ 0 60000 65536"/>
                <a:gd name="T8" fmla="*/ 0 60000 65536"/>
                <a:gd name="T9" fmla="*/ 0 w 96"/>
                <a:gd name="T10" fmla="*/ 0 h 136"/>
                <a:gd name="T11" fmla="*/ 96 w 96"/>
                <a:gd name="T12" fmla="*/ 136 h 136"/>
              </a:gdLst>
              <a:ahLst/>
              <a:cxnLst>
                <a:cxn ang="T6">
                  <a:pos x="T0" y="T1"/>
                </a:cxn>
                <a:cxn ang="T7">
                  <a:pos x="T2" y="T3"/>
                </a:cxn>
                <a:cxn ang="T8">
                  <a:pos x="T4" y="T5"/>
                </a:cxn>
              </a:cxnLst>
              <a:rect l="T9" t="T10" r="T11" b="T12"/>
              <a:pathLst>
                <a:path w="96" h="136">
                  <a:moveTo>
                    <a:pt x="96" y="0"/>
                  </a:moveTo>
                  <a:lnTo>
                    <a:pt x="0" y="136"/>
                  </a:lnTo>
                  <a:lnTo>
                    <a:pt x="70" y="6"/>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6" name="Freeform 163">
              <a:extLst>
                <a:ext uri="{FF2B5EF4-FFF2-40B4-BE49-F238E27FC236}">
                  <a16:creationId xmlns:a16="http://schemas.microsoft.com/office/drawing/2014/main" id="{394260E8-AC29-A657-8F19-2A3627621703}"/>
                </a:ext>
              </a:extLst>
            </p:cNvPr>
            <p:cNvSpPr>
              <a:spLocks noChangeArrowheads="1"/>
            </p:cNvSpPr>
            <p:nvPr/>
          </p:nvSpPr>
          <p:spPr bwMode="auto">
            <a:xfrm>
              <a:off x="3801" y="2392"/>
              <a:ext cx="68" cy="128"/>
            </a:xfrm>
            <a:custGeom>
              <a:avLst/>
              <a:gdLst>
                <a:gd name="T0" fmla="*/ 68 w 68"/>
                <a:gd name="T1" fmla="*/ 0 h 128"/>
                <a:gd name="T2" fmla="*/ 0 w 68"/>
                <a:gd name="T3" fmla="*/ 128 h 128"/>
                <a:gd name="T4" fmla="*/ 18 w 68"/>
                <a:gd name="T5" fmla="*/ 14 h 128"/>
                <a:gd name="T6" fmla="*/ 0 60000 65536"/>
                <a:gd name="T7" fmla="*/ 0 60000 65536"/>
                <a:gd name="T8" fmla="*/ 0 60000 65536"/>
                <a:gd name="T9" fmla="*/ 0 w 68"/>
                <a:gd name="T10" fmla="*/ 0 h 128"/>
                <a:gd name="T11" fmla="*/ 68 w 68"/>
                <a:gd name="T12" fmla="*/ 128 h 128"/>
              </a:gdLst>
              <a:ahLst/>
              <a:cxnLst>
                <a:cxn ang="T6">
                  <a:pos x="T0" y="T1"/>
                </a:cxn>
                <a:cxn ang="T7">
                  <a:pos x="T2" y="T3"/>
                </a:cxn>
                <a:cxn ang="T8">
                  <a:pos x="T4" y="T5"/>
                </a:cxn>
              </a:cxnLst>
              <a:rect l="T9" t="T10" r="T11" b="T12"/>
              <a:pathLst>
                <a:path w="68" h="128">
                  <a:moveTo>
                    <a:pt x="68" y="0"/>
                  </a:moveTo>
                  <a:lnTo>
                    <a:pt x="0" y="128"/>
                  </a:lnTo>
                  <a:lnTo>
                    <a:pt x="18" y="14"/>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7" name="Freeform 164">
              <a:extLst>
                <a:ext uri="{FF2B5EF4-FFF2-40B4-BE49-F238E27FC236}">
                  <a16:creationId xmlns:a16="http://schemas.microsoft.com/office/drawing/2014/main" id="{7564AB26-2151-A64A-5212-11010DECA276}"/>
                </a:ext>
              </a:extLst>
            </p:cNvPr>
            <p:cNvSpPr>
              <a:spLocks noChangeArrowheads="1"/>
            </p:cNvSpPr>
            <p:nvPr/>
          </p:nvSpPr>
          <p:spPr bwMode="auto">
            <a:xfrm>
              <a:off x="3640" y="2454"/>
              <a:ext cx="130" cy="123"/>
            </a:xfrm>
            <a:custGeom>
              <a:avLst/>
              <a:gdLst>
                <a:gd name="T0" fmla="*/ 75 w 130"/>
                <a:gd name="T1" fmla="*/ 90 h 123"/>
                <a:gd name="T2" fmla="*/ 130 w 130"/>
                <a:gd name="T3" fmla="*/ 123 h 123"/>
                <a:gd name="T4" fmla="*/ 101 w 130"/>
                <a:gd name="T5" fmla="*/ 76 h 123"/>
                <a:gd name="T6" fmla="*/ 0 w 130"/>
                <a:gd name="T7" fmla="*/ 0 h 123"/>
                <a:gd name="T8" fmla="*/ 0 60000 65536"/>
                <a:gd name="T9" fmla="*/ 0 60000 65536"/>
                <a:gd name="T10" fmla="*/ 0 60000 65536"/>
                <a:gd name="T11" fmla="*/ 0 60000 65536"/>
                <a:gd name="T12" fmla="*/ 0 w 130"/>
                <a:gd name="T13" fmla="*/ 0 h 123"/>
                <a:gd name="T14" fmla="*/ 130 w 130"/>
                <a:gd name="T15" fmla="*/ 123 h 123"/>
              </a:gdLst>
              <a:ahLst/>
              <a:cxnLst>
                <a:cxn ang="T8">
                  <a:pos x="T0" y="T1"/>
                </a:cxn>
                <a:cxn ang="T9">
                  <a:pos x="T2" y="T3"/>
                </a:cxn>
                <a:cxn ang="T10">
                  <a:pos x="T4" y="T5"/>
                </a:cxn>
                <a:cxn ang="T11">
                  <a:pos x="T6" y="T7"/>
                </a:cxn>
              </a:cxnLst>
              <a:rect l="T12" t="T13" r="T14" b="T15"/>
              <a:pathLst>
                <a:path w="130" h="123">
                  <a:moveTo>
                    <a:pt x="75" y="90"/>
                  </a:moveTo>
                  <a:lnTo>
                    <a:pt x="130" y="123"/>
                  </a:lnTo>
                  <a:lnTo>
                    <a:pt x="101" y="76"/>
                  </a:lnTo>
                  <a:lnTo>
                    <a:pt x="0" y="0"/>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8" name="Freeform 165">
              <a:extLst>
                <a:ext uri="{FF2B5EF4-FFF2-40B4-BE49-F238E27FC236}">
                  <a16:creationId xmlns:a16="http://schemas.microsoft.com/office/drawing/2014/main" id="{E367548E-45E6-4AB5-DCF7-6EC8AD55DF8F}"/>
                </a:ext>
              </a:extLst>
            </p:cNvPr>
            <p:cNvSpPr>
              <a:spLocks noChangeArrowheads="1"/>
            </p:cNvSpPr>
            <p:nvPr/>
          </p:nvSpPr>
          <p:spPr bwMode="auto">
            <a:xfrm>
              <a:off x="3565" y="2474"/>
              <a:ext cx="205" cy="103"/>
            </a:xfrm>
            <a:custGeom>
              <a:avLst/>
              <a:gdLst>
                <a:gd name="T0" fmla="*/ 205 w 205"/>
                <a:gd name="T1" fmla="*/ 103 h 103"/>
                <a:gd name="T2" fmla="*/ 150 w 205"/>
                <a:gd name="T3" fmla="*/ 70 h 103"/>
                <a:gd name="T4" fmla="*/ 0 w 205"/>
                <a:gd name="T5" fmla="*/ 0 h 103"/>
                <a:gd name="T6" fmla="*/ 0 60000 65536"/>
                <a:gd name="T7" fmla="*/ 0 60000 65536"/>
                <a:gd name="T8" fmla="*/ 0 60000 65536"/>
                <a:gd name="T9" fmla="*/ 0 w 205"/>
                <a:gd name="T10" fmla="*/ 0 h 103"/>
                <a:gd name="T11" fmla="*/ 205 w 205"/>
                <a:gd name="T12" fmla="*/ 103 h 103"/>
              </a:gdLst>
              <a:ahLst/>
              <a:cxnLst>
                <a:cxn ang="T6">
                  <a:pos x="T0" y="T1"/>
                </a:cxn>
                <a:cxn ang="T7">
                  <a:pos x="T2" y="T3"/>
                </a:cxn>
                <a:cxn ang="T8">
                  <a:pos x="T4" y="T5"/>
                </a:cxn>
              </a:cxnLst>
              <a:rect l="T9" t="T10" r="T11" b="T12"/>
              <a:pathLst>
                <a:path w="205" h="103">
                  <a:moveTo>
                    <a:pt x="205" y="103"/>
                  </a:moveTo>
                  <a:lnTo>
                    <a:pt x="150" y="70"/>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39" name="Freeform 166">
              <a:extLst>
                <a:ext uri="{FF2B5EF4-FFF2-40B4-BE49-F238E27FC236}">
                  <a16:creationId xmlns:a16="http://schemas.microsoft.com/office/drawing/2014/main" id="{16B3FEC7-5DBE-9264-3E82-863F39CD8AC9}"/>
                </a:ext>
              </a:extLst>
            </p:cNvPr>
            <p:cNvSpPr>
              <a:spLocks noChangeArrowheads="1"/>
            </p:cNvSpPr>
            <p:nvPr/>
          </p:nvSpPr>
          <p:spPr bwMode="auto">
            <a:xfrm>
              <a:off x="3729" y="2429"/>
              <a:ext cx="41" cy="148"/>
            </a:xfrm>
            <a:custGeom>
              <a:avLst/>
              <a:gdLst>
                <a:gd name="T0" fmla="*/ 12 w 41"/>
                <a:gd name="T1" fmla="*/ 100 h 148"/>
                <a:gd name="T2" fmla="*/ 41 w 41"/>
                <a:gd name="T3" fmla="*/ 148 h 148"/>
                <a:gd name="T4" fmla="*/ 41 w 41"/>
                <a:gd name="T5" fmla="*/ 93 h 148"/>
                <a:gd name="T6" fmla="*/ 0 w 41"/>
                <a:gd name="T7" fmla="*/ 0 h 148"/>
                <a:gd name="T8" fmla="*/ 0 60000 65536"/>
                <a:gd name="T9" fmla="*/ 0 60000 65536"/>
                <a:gd name="T10" fmla="*/ 0 60000 65536"/>
                <a:gd name="T11" fmla="*/ 0 60000 65536"/>
                <a:gd name="T12" fmla="*/ 0 w 41"/>
                <a:gd name="T13" fmla="*/ 0 h 148"/>
                <a:gd name="T14" fmla="*/ 41 w 41"/>
                <a:gd name="T15" fmla="*/ 148 h 148"/>
              </a:gdLst>
              <a:ahLst/>
              <a:cxnLst>
                <a:cxn ang="T8">
                  <a:pos x="T0" y="T1"/>
                </a:cxn>
                <a:cxn ang="T9">
                  <a:pos x="T2" y="T3"/>
                </a:cxn>
                <a:cxn ang="T10">
                  <a:pos x="T4" y="T5"/>
                </a:cxn>
                <a:cxn ang="T11">
                  <a:pos x="T6" y="T7"/>
                </a:cxn>
              </a:cxnLst>
              <a:rect l="T12" t="T13" r="T14" b="T15"/>
              <a:pathLst>
                <a:path w="41" h="148">
                  <a:moveTo>
                    <a:pt x="12" y="100"/>
                  </a:moveTo>
                  <a:lnTo>
                    <a:pt x="41" y="148"/>
                  </a:lnTo>
                  <a:lnTo>
                    <a:pt x="41" y="93"/>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0" name="Freeform 167">
              <a:extLst>
                <a:ext uri="{FF2B5EF4-FFF2-40B4-BE49-F238E27FC236}">
                  <a16:creationId xmlns:a16="http://schemas.microsoft.com/office/drawing/2014/main" id="{4DBE7B0E-ADCF-B940-9FC5-148F6F4002ED}"/>
                </a:ext>
              </a:extLst>
            </p:cNvPr>
            <p:cNvSpPr>
              <a:spLocks noChangeArrowheads="1"/>
            </p:cNvSpPr>
            <p:nvPr/>
          </p:nvSpPr>
          <p:spPr bwMode="auto">
            <a:xfrm>
              <a:off x="3770" y="2386"/>
              <a:ext cx="125" cy="192"/>
            </a:xfrm>
            <a:custGeom>
              <a:avLst/>
              <a:gdLst>
                <a:gd name="T0" fmla="*/ 0 w 125"/>
                <a:gd name="T1" fmla="*/ 192 h 192"/>
                <a:gd name="T2" fmla="*/ 31 w 125"/>
                <a:gd name="T3" fmla="*/ 134 h 192"/>
                <a:gd name="T4" fmla="*/ 125 w 125"/>
                <a:gd name="T5" fmla="*/ 0 h 192"/>
                <a:gd name="T6" fmla="*/ 0 60000 65536"/>
                <a:gd name="T7" fmla="*/ 0 60000 65536"/>
                <a:gd name="T8" fmla="*/ 0 60000 65536"/>
                <a:gd name="T9" fmla="*/ 0 w 125"/>
                <a:gd name="T10" fmla="*/ 0 h 192"/>
                <a:gd name="T11" fmla="*/ 125 w 125"/>
                <a:gd name="T12" fmla="*/ 192 h 192"/>
              </a:gdLst>
              <a:ahLst/>
              <a:cxnLst>
                <a:cxn ang="T6">
                  <a:pos x="T0" y="T1"/>
                </a:cxn>
                <a:cxn ang="T7">
                  <a:pos x="T2" y="T3"/>
                </a:cxn>
                <a:cxn ang="T8">
                  <a:pos x="T4" y="T5"/>
                </a:cxn>
              </a:cxnLst>
              <a:rect l="T9" t="T10" r="T11" b="T12"/>
              <a:pathLst>
                <a:path w="125" h="192">
                  <a:moveTo>
                    <a:pt x="0" y="192"/>
                  </a:moveTo>
                  <a:lnTo>
                    <a:pt x="31" y="134"/>
                  </a:lnTo>
                  <a:lnTo>
                    <a:pt x="125"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1" name="Freeform 168">
              <a:extLst>
                <a:ext uri="{FF2B5EF4-FFF2-40B4-BE49-F238E27FC236}">
                  <a16:creationId xmlns:a16="http://schemas.microsoft.com/office/drawing/2014/main" id="{1EB199D2-60E6-CE1D-40B0-9C4820568BF5}"/>
                </a:ext>
              </a:extLst>
            </p:cNvPr>
            <p:cNvSpPr>
              <a:spLocks noChangeArrowheads="1"/>
            </p:cNvSpPr>
            <p:nvPr/>
          </p:nvSpPr>
          <p:spPr bwMode="auto">
            <a:xfrm>
              <a:off x="3770" y="2406"/>
              <a:ext cx="49" cy="171"/>
            </a:xfrm>
            <a:custGeom>
              <a:avLst/>
              <a:gdLst>
                <a:gd name="T0" fmla="*/ 0 w 49"/>
                <a:gd name="T1" fmla="*/ 116 h 171"/>
                <a:gd name="T2" fmla="*/ 0 w 49"/>
                <a:gd name="T3" fmla="*/ 171 h 171"/>
                <a:gd name="T4" fmla="*/ 31 w 49"/>
                <a:gd name="T5" fmla="*/ 114 h 171"/>
                <a:gd name="T6" fmla="*/ 49 w 49"/>
                <a:gd name="T7" fmla="*/ 0 h 171"/>
                <a:gd name="T8" fmla="*/ 0 60000 65536"/>
                <a:gd name="T9" fmla="*/ 0 60000 65536"/>
                <a:gd name="T10" fmla="*/ 0 60000 65536"/>
                <a:gd name="T11" fmla="*/ 0 60000 65536"/>
                <a:gd name="T12" fmla="*/ 0 w 49"/>
                <a:gd name="T13" fmla="*/ 0 h 171"/>
                <a:gd name="T14" fmla="*/ 49 w 49"/>
                <a:gd name="T15" fmla="*/ 171 h 171"/>
              </a:gdLst>
              <a:ahLst/>
              <a:cxnLst>
                <a:cxn ang="T8">
                  <a:pos x="T0" y="T1"/>
                </a:cxn>
                <a:cxn ang="T9">
                  <a:pos x="T2" y="T3"/>
                </a:cxn>
                <a:cxn ang="T10">
                  <a:pos x="T4" y="T5"/>
                </a:cxn>
                <a:cxn ang="T11">
                  <a:pos x="T6" y="T7"/>
                </a:cxn>
              </a:cxnLst>
              <a:rect l="T12" t="T13" r="T14" b="T15"/>
              <a:pathLst>
                <a:path w="49" h="171">
                  <a:moveTo>
                    <a:pt x="0" y="116"/>
                  </a:moveTo>
                  <a:lnTo>
                    <a:pt x="0" y="171"/>
                  </a:lnTo>
                  <a:lnTo>
                    <a:pt x="31" y="114"/>
                  </a:lnTo>
                  <a:lnTo>
                    <a:pt x="49" y="0"/>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2" name="Freeform 169">
              <a:extLst>
                <a:ext uri="{FF2B5EF4-FFF2-40B4-BE49-F238E27FC236}">
                  <a16:creationId xmlns:a16="http://schemas.microsoft.com/office/drawing/2014/main" id="{1A560C09-DEE0-A975-0F9F-53645DFC083A}"/>
                </a:ext>
              </a:extLst>
            </p:cNvPr>
            <p:cNvSpPr>
              <a:spLocks noChangeArrowheads="1"/>
            </p:cNvSpPr>
            <p:nvPr/>
          </p:nvSpPr>
          <p:spPr bwMode="auto">
            <a:xfrm>
              <a:off x="2171" y="2211"/>
              <a:ext cx="534" cy="413"/>
            </a:xfrm>
            <a:custGeom>
              <a:avLst/>
              <a:gdLst>
                <a:gd name="T0" fmla="*/ 258 w 534"/>
                <a:gd name="T1" fmla="*/ 96 h 413"/>
                <a:gd name="T2" fmla="*/ 277 w 534"/>
                <a:gd name="T3" fmla="*/ 22 h 413"/>
                <a:gd name="T4" fmla="*/ 305 w 534"/>
                <a:gd name="T5" fmla="*/ 91 h 413"/>
                <a:gd name="T6" fmla="*/ 351 w 534"/>
                <a:gd name="T7" fmla="*/ 4 h 413"/>
                <a:gd name="T8" fmla="*/ 355 w 534"/>
                <a:gd name="T9" fmla="*/ 93 h 413"/>
                <a:gd name="T10" fmla="*/ 426 w 534"/>
                <a:gd name="T11" fmla="*/ 51 h 413"/>
                <a:gd name="T12" fmla="*/ 400 w 534"/>
                <a:gd name="T13" fmla="*/ 117 h 413"/>
                <a:gd name="T14" fmla="*/ 509 w 534"/>
                <a:gd name="T15" fmla="*/ 115 h 413"/>
                <a:gd name="T16" fmla="*/ 427 w 534"/>
                <a:gd name="T17" fmla="*/ 173 h 413"/>
                <a:gd name="T18" fmla="*/ 534 w 534"/>
                <a:gd name="T19" fmla="*/ 212 h 413"/>
                <a:gd name="T20" fmla="*/ 418 w 534"/>
                <a:gd name="T21" fmla="*/ 223 h 413"/>
                <a:gd name="T22" fmla="*/ 472 w 534"/>
                <a:gd name="T23" fmla="*/ 268 h 413"/>
                <a:gd name="T24" fmla="*/ 392 w 534"/>
                <a:gd name="T25" fmla="*/ 262 h 413"/>
                <a:gd name="T26" fmla="*/ 427 w 534"/>
                <a:gd name="T27" fmla="*/ 338 h 413"/>
                <a:gd name="T28" fmla="*/ 357 w 534"/>
                <a:gd name="T29" fmla="*/ 312 h 413"/>
                <a:gd name="T30" fmla="*/ 372 w 534"/>
                <a:gd name="T31" fmla="*/ 411 h 413"/>
                <a:gd name="T32" fmla="*/ 309 w 534"/>
                <a:gd name="T33" fmla="*/ 348 h 413"/>
                <a:gd name="T34" fmla="*/ 273 w 534"/>
                <a:gd name="T35" fmla="*/ 413 h 413"/>
                <a:gd name="T36" fmla="*/ 256 w 534"/>
                <a:gd name="T37" fmla="*/ 338 h 413"/>
                <a:gd name="T38" fmla="*/ 178 w 534"/>
                <a:gd name="T39" fmla="*/ 409 h 413"/>
                <a:gd name="T40" fmla="*/ 191 w 534"/>
                <a:gd name="T41" fmla="*/ 322 h 413"/>
                <a:gd name="T42" fmla="*/ 67 w 534"/>
                <a:gd name="T43" fmla="*/ 382 h 413"/>
                <a:gd name="T44" fmla="*/ 115 w 534"/>
                <a:gd name="T45" fmla="*/ 287 h 413"/>
                <a:gd name="T46" fmla="*/ 15 w 534"/>
                <a:gd name="T47" fmla="*/ 277 h 413"/>
                <a:gd name="T48" fmla="*/ 86 w 534"/>
                <a:gd name="T49" fmla="*/ 233 h 413"/>
                <a:gd name="T50" fmla="*/ 0 w 534"/>
                <a:gd name="T51" fmla="*/ 192 h 413"/>
                <a:gd name="T52" fmla="*/ 118 w 534"/>
                <a:gd name="T53" fmla="*/ 190 h 413"/>
                <a:gd name="T54" fmla="*/ 52 w 534"/>
                <a:gd name="T55" fmla="*/ 84 h 413"/>
                <a:gd name="T56" fmla="*/ 154 w 534"/>
                <a:gd name="T57" fmla="*/ 148 h 413"/>
                <a:gd name="T58" fmla="*/ 143 w 534"/>
                <a:gd name="T59" fmla="*/ 76 h 413"/>
                <a:gd name="T60" fmla="*/ 212 w 534"/>
                <a:gd name="T61" fmla="*/ 126 h 413"/>
                <a:gd name="T62" fmla="*/ 188 w 534"/>
                <a:gd name="T63" fmla="*/ 0 h 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4"/>
                <a:gd name="T97" fmla="*/ 0 h 413"/>
                <a:gd name="T98" fmla="*/ 534 w 534"/>
                <a:gd name="T99" fmla="*/ 413 h 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4" h="413">
                  <a:moveTo>
                    <a:pt x="258" y="96"/>
                  </a:moveTo>
                  <a:lnTo>
                    <a:pt x="277" y="22"/>
                  </a:lnTo>
                  <a:lnTo>
                    <a:pt x="305" y="91"/>
                  </a:lnTo>
                  <a:lnTo>
                    <a:pt x="351" y="4"/>
                  </a:lnTo>
                  <a:lnTo>
                    <a:pt x="355" y="93"/>
                  </a:lnTo>
                  <a:lnTo>
                    <a:pt x="426" y="51"/>
                  </a:lnTo>
                  <a:lnTo>
                    <a:pt x="400" y="117"/>
                  </a:lnTo>
                  <a:lnTo>
                    <a:pt x="509" y="115"/>
                  </a:lnTo>
                  <a:lnTo>
                    <a:pt x="427" y="173"/>
                  </a:lnTo>
                  <a:lnTo>
                    <a:pt x="534" y="212"/>
                  </a:lnTo>
                  <a:lnTo>
                    <a:pt x="418" y="223"/>
                  </a:lnTo>
                  <a:lnTo>
                    <a:pt x="472" y="268"/>
                  </a:lnTo>
                  <a:lnTo>
                    <a:pt x="392" y="262"/>
                  </a:lnTo>
                  <a:lnTo>
                    <a:pt x="427" y="338"/>
                  </a:lnTo>
                  <a:lnTo>
                    <a:pt x="357" y="312"/>
                  </a:lnTo>
                  <a:lnTo>
                    <a:pt x="372" y="411"/>
                  </a:lnTo>
                  <a:lnTo>
                    <a:pt x="309" y="348"/>
                  </a:lnTo>
                  <a:lnTo>
                    <a:pt x="273" y="413"/>
                  </a:lnTo>
                  <a:lnTo>
                    <a:pt x="256" y="338"/>
                  </a:lnTo>
                  <a:lnTo>
                    <a:pt x="178" y="409"/>
                  </a:lnTo>
                  <a:lnTo>
                    <a:pt x="191" y="322"/>
                  </a:lnTo>
                  <a:lnTo>
                    <a:pt x="67" y="382"/>
                  </a:lnTo>
                  <a:lnTo>
                    <a:pt x="115" y="287"/>
                  </a:lnTo>
                  <a:lnTo>
                    <a:pt x="15" y="277"/>
                  </a:lnTo>
                  <a:lnTo>
                    <a:pt x="86" y="233"/>
                  </a:lnTo>
                  <a:lnTo>
                    <a:pt x="0" y="192"/>
                  </a:lnTo>
                  <a:lnTo>
                    <a:pt x="118" y="190"/>
                  </a:lnTo>
                  <a:lnTo>
                    <a:pt x="52" y="84"/>
                  </a:lnTo>
                  <a:lnTo>
                    <a:pt x="154" y="148"/>
                  </a:lnTo>
                  <a:lnTo>
                    <a:pt x="143" y="76"/>
                  </a:lnTo>
                  <a:lnTo>
                    <a:pt x="212" y="126"/>
                  </a:lnTo>
                  <a:lnTo>
                    <a:pt x="188" y="0"/>
                  </a:lnTo>
                  <a:close/>
                </a:path>
              </a:pathLst>
            </a:custGeom>
            <a:gradFill rotWithShape="0">
              <a:gsLst>
                <a:gs pos="0">
                  <a:srgbClr val="0000FF"/>
                </a:gs>
                <a:gs pos="100000">
                  <a:srgbClr val="FFFFFF"/>
                </a:gs>
              </a:gsLst>
              <a:path path="rect">
                <a:fillToRect l="50000" t="50000" r="50000" b="50000"/>
              </a:path>
            </a:gradFill>
            <a:ln w="12700">
              <a:solidFill>
                <a:srgbClr val="FFFFFF"/>
              </a:solidFill>
              <a:round/>
              <a:headEnd/>
              <a:tailEnd/>
            </a:ln>
          </p:spPr>
          <p:txBody>
            <a:bodyPr wrap="none"/>
            <a:lstStyle/>
            <a:p>
              <a:endParaRPr lang="en-US" sz="2805"/>
            </a:p>
          </p:txBody>
        </p:sp>
        <p:sp>
          <p:nvSpPr>
            <p:cNvPr id="80043" name="Freeform 170">
              <a:extLst>
                <a:ext uri="{FF2B5EF4-FFF2-40B4-BE49-F238E27FC236}">
                  <a16:creationId xmlns:a16="http://schemas.microsoft.com/office/drawing/2014/main" id="{1FAC64E4-1CCD-1B1A-96BF-E9716BD61492}"/>
                </a:ext>
              </a:extLst>
            </p:cNvPr>
            <p:cNvSpPr>
              <a:spLocks noChangeArrowheads="1"/>
            </p:cNvSpPr>
            <p:nvPr/>
          </p:nvSpPr>
          <p:spPr bwMode="auto">
            <a:xfrm>
              <a:off x="2325" y="2370"/>
              <a:ext cx="31" cy="21"/>
            </a:xfrm>
            <a:custGeom>
              <a:avLst/>
              <a:gdLst>
                <a:gd name="T0" fmla="*/ 0 w 31"/>
                <a:gd name="T1" fmla="*/ 21 h 21"/>
                <a:gd name="T2" fmla="*/ 31 w 31"/>
                <a:gd name="T3" fmla="*/ 0 h 21"/>
                <a:gd name="T4" fmla="*/ 15 w 31"/>
                <a:gd name="T5" fmla="*/ 5 h 21"/>
                <a:gd name="T6" fmla="*/ 0 60000 65536"/>
                <a:gd name="T7" fmla="*/ 0 60000 65536"/>
                <a:gd name="T8" fmla="*/ 0 60000 65536"/>
                <a:gd name="T9" fmla="*/ 0 w 31"/>
                <a:gd name="T10" fmla="*/ 0 h 21"/>
                <a:gd name="T11" fmla="*/ 31 w 31"/>
                <a:gd name="T12" fmla="*/ 21 h 21"/>
              </a:gdLst>
              <a:ahLst/>
              <a:cxnLst>
                <a:cxn ang="T6">
                  <a:pos x="T0" y="T1"/>
                </a:cxn>
                <a:cxn ang="T7">
                  <a:pos x="T2" y="T3"/>
                </a:cxn>
                <a:cxn ang="T8">
                  <a:pos x="T4" y="T5"/>
                </a:cxn>
              </a:cxnLst>
              <a:rect l="T9" t="T10" r="T11" b="T12"/>
              <a:pathLst>
                <a:path w="31" h="21">
                  <a:moveTo>
                    <a:pt x="0" y="21"/>
                  </a:moveTo>
                  <a:lnTo>
                    <a:pt x="31" y="0"/>
                  </a:lnTo>
                  <a:lnTo>
                    <a:pt x="15" y="5"/>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4" name="Freeform 171">
              <a:extLst>
                <a:ext uri="{FF2B5EF4-FFF2-40B4-BE49-F238E27FC236}">
                  <a16:creationId xmlns:a16="http://schemas.microsoft.com/office/drawing/2014/main" id="{A8B59362-8419-E924-F5E7-D21E179FDE8C}"/>
                </a:ext>
              </a:extLst>
            </p:cNvPr>
            <p:cNvSpPr>
              <a:spLocks noChangeArrowheads="1"/>
            </p:cNvSpPr>
            <p:nvPr/>
          </p:nvSpPr>
          <p:spPr bwMode="auto">
            <a:xfrm>
              <a:off x="2297" y="2391"/>
              <a:ext cx="49" cy="47"/>
            </a:xfrm>
            <a:custGeom>
              <a:avLst/>
              <a:gdLst>
                <a:gd name="T0" fmla="*/ 49 w 49"/>
                <a:gd name="T1" fmla="*/ 34 h 47"/>
                <a:gd name="T2" fmla="*/ 28 w 49"/>
                <a:gd name="T3" fmla="*/ 0 h 47"/>
                <a:gd name="T4" fmla="*/ 0 w 49"/>
                <a:gd name="T5" fmla="*/ 47 h 47"/>
                <a:gd name="T6" fmla="*/ 0 60000 65536"/>
                <a:gd name="T7" fmla="*/ 0 60000 65536"/>
                <a:gd name="T8" fmla="*/ 0 60000 65536"/>
                <a:gd name="T9" fmla="*/ 0 w 49"/>
                <a:gd name="T10" fmla="*/ 0 h 47"/>
                <a:gd name="T11" fmla="*/ 49 w 49"/>
                <a:gd name="T12" fmla="*/ 47 h 47"/>
              </a:gdLst>
              <a:ahLst/>
              <a:cxnLst>
                <a:cxn ang="T6">
                  <a:pos x="T0" y="T1"/>
                </a:cxn>
                <a:cxn ang="T7">
                  <a:pos x="T2" y="T3"/>
                </a:cxn>
                <a:cxn ang="T8">
                  <a:pos x="T4" y="T5"/>
                </a:cxn>
              </a:cxnLst>
              <a:rect l="T9" t="T10" r="T11" b="T12"/>
              <a:pathLst>
                <a:path w="49" h="47">
                  <a:moveTo>
                    <a:pt x="49" y="34"/>
                  </a:moveTo>
                  <a:lnTo>
                    <a:pt x="28" y="0"/>
                  </a:lnTo>
                  <a:lnTo>
                    <a:pt x="0" y="47"/>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5" name="Freeform 172">
              <a:extLst>
                <a:ext uri="{FF2B5EF4-FFF2-40B4-BE49-F238E27FC236}">
                  <a16:creationId xmlns:a16="http://schemas.microsoft.com/office/drawing/2014/main" id="{57EF79CE-DF89-1D61-7BBD-44287628D529}"/>
                </a:ext>
              </a:extLst>
            </p:cNvPr>
            <p:cNvSpPr>
              <a:spLocks noChangeArrowheads="1"/>
            </p:cNvSpPr>
            <p:nvPr/>
          </p:nvSpPr>
          <p:spPr bwMode="auto">
            <a:xfrm>
              <a:off x="2271" y="2391"/>
              <a:ext cx="54" cy="54"/>
            </a:xfrm>
            <a:custGeom>
              <a:avLst/>
              <a:gdLst>
                <a:gd name="T0" fmla="*/ 0 w 54"/>
                <a:gd name="T1" fmla="*/ 54 h 54"/>
                <a:gd name="T2" fmla="*/ 26 w 54"/>
                <a:gd name="T3" fmla="*/ 47 h 54"/>
                <a:gd name="T4" fmla="*/ 54 w 54"/>
                <a:gd name="T5" fmla="*/ 0 h 54"/>
                <a:gd name="T6" fmla="*/ 0 60000 65536"/>
                <a:gd name="T7" fmla="*/ 0 60000 65536"/>
                <a:gd name="T8" fmla="*/ 0 60000 65536"/>
                <a:gd name="T9" fmla="*/ 0 w 54"/>
                <a:gd name="T10" fmla="*/ 0 h 54"/>
                <a:gd name="T11" fmla="*/ 54 w 54"/>
                <a:gd name="T12" fmla="*/ 54 h 54"/>
              </a:gdLst>
              <a:ahLst/>
              <a:cxnLst>
                <a:cxn ang="T6">
                  <a:pos x="T0" y="T1"/>
                </a:cxn>
                <a:cxn ang="T7">
                  <a:pos x="T2" y="T3"/>
                </a:cxn>
                <a:cxn ang="T8">
                  <a:pos x="T4" y="T5"/>
                </a:cxn>
              </a:cxnLst>
              <a:rect l="T9" t="T10" r="T11" b="T12"/>
              <a:pathLst>
                <a:path w="54" h="54">
                  <a:moveTo>
                    <a:pt x="0" y="54"/>
                  </a:moveTo>
                  <a:lnTo>
                    <a:pt x="26" y="47"/>
                  </a:lnTo>
                  <a:lnTo>
                    <a:pt x="54"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6" name="Freeform 173">
              <a:extLst>
                <a:ext uri="{FF2B5EF4-FFF2-40B4-BE49-F238E27FC236}">
                  <a16:creationId xmlns:a16="http://schemas.microsoft.com/office/drawing/2014/main" id="{EB4F4471-2739-2EE1-B536-BA13C3DFA309}"/>
                </a:ext>
              </a:extLst>
            </p:cNvPr>
            <p:cNvSpPr>
              <a:spLocks noChangeArrowheads="1"/>
            </p:cNvSpPr>
            <p:nvPr/>
          </p:nvSpPr>
          <p:spPr bwMode="auto">
            <a:xfrm>
              <a:off x="2325" y="2370"/>
              <a:ext cx="65" cy="55"/>
            </a:xfrm>
            <a:custGeom>
              <a:avLst/>
              <a:gdLst>
                <a:gd name="T0" fmla="*/ 65 w 65"/>
                <a:gd name="T1" fmla="*/ 13 h 55"/>
                <a:gd name="T2" fmla="*/ 21 w 65"/>
                <a:gd name="T3" fmla="*/ 55 h 55"/>
                <a:gd name="T4" fmla="*/ 0 w 65"/>
                <a:gd name="T5" fmla="*/ 21 h 55"/>
                <a:gd name="T6" fmla="*/ 31 w 65"/>
                <a:gd name="T7" fmla="*/ 0 h 55"/>
                <a:gd name="T8" fmla="*/ 0 60000 65536"/>
                <a:gd name="T9" fmla="*/ 0 60000 65536"/>
                <a:gd name="T10" fmla="*/ 0 60000 65536"/>
                <a:gd name="T11" fmla="*/ 0 60000 65536"/>
                <a:gd name="T12" fmla="*/ 0 w 65"/>
                <a:gd name="T13" fmla="*/ 0 h 55"/>
                <a:gd name="T14" fmla="*/ 65 w 65"/>
                <a:gd name="T15" fmla="*/ 55 h 55"/>
              </a:gdLst>
              <a:ahLst/>
              <a:cxnLst>
                <a:cxn ang="T8">
                  <a:pos x="T0" y="T1"/>
                </a:cxn>
                <a:cxn ang="T9">
                  <a:pos x="T2" y="T3"/>
                </a:cxn>
                <a:cxn ang="T10">
                  <a:pos x="T4" y="T5"/>
                </a:cxn>
                <a:cxn ang="T11">
                  <a:pos x="T6" y="T7"/>
                </a:cxn>
              </a:cxnLst>
              <a:rect l="T12" t="T13" r="T14" b="T15"/>
              <a:pathLst>
                <a:path w="65" h="55">
                  <a:moveTo>
                    <a:pt x="65" y="13"/>
                  </a:moveTo>
                  <a:lnTo>
                    <a:pt x="21" y="55"/>
                  </a:lnTo>
                  <a:lnTo>
                    <a:pt x="0" y="21"/>
                  </a:lnTo>
                  <a:lnTo>
                    <a:pt x="31" y="0"/>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7" name="Freeform 174">
              <a:extLst>
                <a:ext uri="{FF2B5EF4-FFF2-40B4-BE49-F238E27FC236}">
                  <a16:creationId xmlns:a16="http://schemas.microsoft.com/office/drawing/2014/main" id="{73BF5465-7E49-FE69-3169-01B0CBFE9F67}"/>
                </a:ext>
              </a:extLst>
            </p:cNvPr>
            <p:cNvSpPr>
              <a:spLocks noChangeArrowheads="1"/>
            </p:cNvSpPr>
            <p:nvPr/>
          </p:nvSpPr>
          <p:spPr bwMode="auto">
            <a:xfrm>
              <a:off x="2356" y="2353"/>
              <a:ext cx="67" cy="30"/>
            </a:xfrm>
            <a:custGeom>
              <a:avLst/>
              <a:gdLst>
                <a:gd name="T0" fmla="*/ 67 w 67"/>
                <a:gd name="T1" fmla="*/ 0 h 30"/>
                <a:gd name="T2" fmla="*/ 34 w 67"/>
                <a:gd name="T3" fmla="*/ 30 h 30"/>
                <a:gd name="T4" fmla="*/ 0 w 67"/>
                <a:gd name="T5" fmla="*/ 17 h 30"/>
                <a:gd name="T6" fmla="*/ 0 60000 65536"/>
                <a:gd name="T7" fmla="*/ 0 60000 65536"/>
                <a:gd name="T8" fmla="*/ 0 60000 65536"/>
                <a:gd name="T9" fmla="*/ 0 w 67"/>
                <a:gd name="T10" fmla="*/ 0 h 30"/>
                <a:gd name="T11" fmla="*/ 67 w 67"/>
                <a:gd name="T12" fmla="*/ 30 h 30"/>
              </a:gdLst>
              <a:ahLst/>
              <a:cxnLst>
                <a:cxn ang="T6">
                  <a:pos x="T0" y="T1"/>
                </a:cxn>
                <a:cxn ang="T7">
                  <a:pos x="T2" y="T3"/>
                </a:cxn>
                <a:cxn ang="T8">
                  <a:pos x="T4" y="T5"/>
                </a:cxn>
              </a:cxnLst>
              <a:rect l="T9" t="T10" r="T11" b="T12"/>
              <a:pathLst>
                <a:path w="67" h="30">
                  <a:moveTo>
                    <a:pt x="67" y="0"/>
                  </a:moveTo>
                  <a:lnTo>
                    <a:pt x="34" y="30"/>
                  </a:lnTo>
                  <a:lnTo>
                    <a:pt x="0" y="17"/>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8" name="Freeform 175">
              <a:extLst>
                <a:ext uri="{FF2B5EF4-FFF2-40B4-BE49-F238E27FC236}">
                  <a16:creationId xmlns:a16="http://schemas.microsoft.com/office/drawing/2014/main" id="{41780F73-2D90-93E4-A316-AC4E17AD82BC}"/>
                </a:ext>
              </a:extLst>
            </p:cNvPr>
            <p:cNvSpPr>
              <a:spLocks noChangeArrowheads="1"/>
            </p:cNvSpPr>
            <p:nvPr/>
          </p:nvSpPr>
          <p:spPr bwMode="auto">
            <a:xfrm>
              <a:off x="2346" y="2383"/>
              <a:ext cx="46" cy="42"/>
            </a:xfrm>
            <a:custGeom>
              <a:avLst/>
              <a:gdLst>
                <a:gd name="T0" fmla="*/ 34 w 47"/>
                <a:gd name="T1" fmla="*/ 0 h 42"/>
                <a:gd name="T2" fmla="*/ 37 w 47"/>
                <a:gd name="T3" fmla="*/ 30 h 42"/>
                <a:gd name="T4" fmla="*/ 0 w 47"/>
                <a:gd name="T5" fmla="*/ 42 h 42"/>
                <a:gd name="T6" fmla="*/ 0 60000 65536"/>
                <a:gd name="T7" fmla="*/ 0 60000 65536"/>
                <a:gd name="T8" fmla="*/ 0 60000 65536"/>
                <a:gd name="T9" fmla="*/ 0 w 47"/>
                <a:gd name="T10" fmla="*/ 0 h 42"/>
                <a:gd name="T11" fmla="*/ 47 w 47"/>
                <a:gd name="T12" fmla="*/ 42 h 42"/>
              </a:gdLst>
              <a:ahLst/>
              <a:cxnLst>
                <a:cxn ang="T6">
                  <a:pos x="T0" y="T1"/>
                </a:cxn>
                <a:cxn ang="T7">
                  <a:pos x="T2" y="T3"/>
                </a:cxn>
                <a:cxn ang="T8">
                  <a:pos x="T4" y="T5"/>
                </a:cxn>
              </a:cxnLst>
              <a:rect l="T9" t="T10" r="T11" b="T12"/>
              <a:pathLst>
                <a:path w="47" h="42">
                  <a:moveTo>
                    <a:pt x="44" y="0"/>
                  </a:moveTo>
                  <a:lnTo>
                    <a:pt x="47" y="30"/>
                  </a:lnTo>
                  <a:lnTo>
                    <a:pt x="0" y="42"/>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49" name="Freeform 176">
              <a:extLst>
                <a:ext uri="{FF2B5EF4-FFF2-40B4-BE49-F238E27FC236}">
                  <a16:creationId xmlns:a16="http://schemas.microsoft.com/office/drawing/2014/main" id="{F9C0A8DE-3F1E-F3A3-4997-0FC652CC9F43}"/>
                </a:ext>
              </a:extLst>
            </p:cNvPr>
            <p:cNvSpPr>
              <a:spLocks noChangeArrowheads="1"/>
            </p:cNvSpPr>
            <p:nvPr/>
          </p:nvSpPr>
          <p:spPr bwMode="auto">
            <a:xfrm>
              <a:off x="2390" y="2353"/>
              <a:ext cx="77" cy="48"/>
            </a:xfrm>
            <a:custGeom>
              <a:avLst/>
              <a:gdLst>
                <a:gd name="T0" fmla="*/ 77 w 77"/>
                <a:gd name="T1" fmla="*/ 10 h 48"/>
                <a:gd name="T2" fmla="*/ 46 w 77"/>
                <a:gd name="T3" fmla="*/ 48 h 48"/>
                <a:gd name="T4" fmla="*/ 0 w 77"/>
                <a:gd name="T5" fmla="*/ 30 h 48"/>
                <a:gd name="T6" fmla="*/ 33 w 77"/>
                <a:gd name="T7" fmla="*/ 0 h 48"/>
                <a:gd name="T8" fmla="*/ 0 60000 65536"/>
                <a:gd name="T9" fmla="*/ 0 60000 65536"/>
                <a:gd name="T10" fmla="*/ 0 60000 65536"/>
                <a:gd name="T11" fmla="*/ 0 60000 65536"/>
                <a:gd name="T12" fmla="*/ 0 w 77"/>
                <a:gd name="T13" fmla="*/ 0 h 48"/>
                <a:gd name="T14" fmla="*/ 77 w 77"/>
                <a:gd name="T15" fmla="*/ 48 h 48"/>
              </a:gdLst>
              <a:ahLst/>
              <a:cxnLst>
                <a:cxn ang="T8">
                  <a:pos x="T0" y="T1"/>
                </a:cxn>
                <a:cxn ang="T9">
                  <a:pos x="T2" y="T3"/>
                </a:cxn>
                <a:cxn ang="T10">
                  <a:pos x="T4" y="T5"/>
                </a:cxn>
                <a:cxn ang="T11">
                  <a:pos x="T6" y="T7"/>
                </a:cxn>
              </a:cxnLst>
              <a:rect l="T12" t="T13" r="T14" b="T15"/>
              <a:pathLst>
                <a:path w="77" h="48">
                  <a:moveTo>
                    <a:pt x="77" y="10"/>
                  </a:moveTo>
                  <a:lnTo>
                    <a:pt x="46" y="48"/>
                  </a:lnTo>
                  <a:lnTo>
                    <a:pt x="0" y="30"/>
                  </a:lnTo>
                  <a:lnTo>
                    <a:pt x="33"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0" name="Freeform 177">
              <a:extLst>
                <a:ext uri="{FF2B5EF4-FFF2-40B4-BE49-F238E27FC236}">
                  <a16:creationId xmlns:a16="http://schemas.microsoft.com/office/drawing/2014/main" id="{0B027B5B-0523-516B-C42D-0C2987617AD9}"/>
                </a:ext>
              </a:extLst>
            </p:cNvPr>
            <p:cNvSpPr>
              <a:spLocks noChangeArrowheads="1"/>
            </p:cNvSpPr>
            <p:nvPr/>
          </p:nvSpPr>
          <p:spPr bwMode="auto">
            <a:xfrm>
              <a:off x="2390" y="2383"/>
              <a:ext cx="46" cy="30"/>
            </a:xfrm>
            <a:custGeom>
              <a:avLst/>
              <a:gdLst>
                <a:gd name="T0" fmla="*/ 46 w 46"/>
                <a:gd name="T1" fmla="*/ 18 h 30"/>
                <a:gd name="T2" fmla="*/ 3 w 46"/>
                <a:gd name="T3" fmla="*/ 30 h 30"/>
                <a:gd name="T4" fmla="*/ 0 w 46"/>
                <a:gd name="T5" fmla="*/ 0 h 30"/>
                <a:gd name="T6" fmla="*/ 0 60000 65536"/>
                <a:gd name="T7" fmla="*/ 0 60000 65536"/>
                <a:gd name="T8" fmla="*/ 0 60000 65536"/>
                <a:gd name="T9" fmla="*/ 0 w 46"/>
                <a:gd name="T10" fmla="*/ 0 h 30"/>
                <a:gd name="T11" fmla="*/ 46 w 46"/>
                <a:gd name="T12" fmla="*/ 30 h 30"/>
              </a:gdLst>
              <a:ahLst/>
              <a:cxnLst>
                <a:cxn ang="T6">
                  <a:pos x="T0" y="T1"/>
                </a:cxn>
                <a:cxn ang="T7">
                  <a:pos x="T2" y="T3"/>
                </a:cxn>
                <a:cxn ang="T8">
                  <a:pos x="T4" y="T5"/>
                </a:cxn>
              </a:cxnLst>
              <a:rect l="T9" t="T10" r="T11" b="T12"/>
              <a:pathLst>
                <a:path w="46" h="30">
                  <a:moveTo>
                    <a:pt x="46" y="18"/>
                  </a:moveTo>
                  <a:lnTo>
                    <a:pt x="3" y="30"/>
                  </a:lnTo>
                  <a:lnTo>
                    <a:pt x="0"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1" name="Freeform 178">
              <a:extLst>
                <a:ext uri="{FF2B5EF4-FFF2-40B4-BE49-F238E27FC236}">
                  <a16:creationId xmlns:a16="http://schemas.microsoft.com/office/drawing/2014/main" id="{5CA8EEEA-60B4-F3A0-26CB-39DB9A70AC8F}"/>
                </a:ext>
              </a:extLst>
            </p:cNvPr>
            <p:cNvSpPr>
              <a:spLocks noChangeArrowheads="1"/>
            </p:cNvSpPr>
            <p:nvPr/>
          </p:nvSpPr>
          <p:spPr bwMode="auto">
            <a:xfrm>
              <a:off x="2423" y="2335"/>
              <a:ext cx="67" cy="28"/>
            </a:xfrm>
            <a:custGeom>
              <a:avLst/>
              <a:gdLst>
                <a:gd name="T0" fmla="*/ 44 w 67"/>
                <a:gd name="T1" fmla="*/ 28 h 28"/>
                <a:gd name="T2" fmla="*/ 67 w 67"/>
                <a:gd name="T3" fmla="*/ 0 h 28"/>
                <a:gd name="T4" fmla="*/ 0 w 67"/>
                <a:gd name="T5" fmla="*/ 18 h 28"/>
                <a:gd name="T6" fmla="*/ 0 60000 65536"/>
                <a:gd name="T7" fmla="*/ 0 60000 65536"/>
                <a:gd name="T8" fmla="*/ 0 60000 65536"/>
                <a:gd name="T9" fmla="*/ 0 w 67"/>
                <a:gd name="T10" fmla="*/ 0 h 28"/>
                <a:gd name="T11" fmla="*/ 67 w 67"/>
                <a:gd name="T12" fmla="*/ 28 h 28"/>
              </a:gdLst>
              <a:ahLst/>
              <a:cxnLst>
                <a:cxn ang="T6">
                  <a:pos x="T0" y="T1"/>
                </a:cxn>
                <a:cxn ang="T7">
                  <a:pos x="T2" y="T3"/>
                </a:cxn>
                <a:cxn ang="T8">
                  <a:pos x="T4" y="T5"/>
                </a:cxn>
              </a:cxnLst>
              <a:rect l="T9" t="T10" r="T11" b="T12"/>
              <a:pathLst>
                <a:path w="67" h="28">
                  <a:moveTo>
                    <a:pt x="44" y="28"/>
                  </a:moveTo>
                  <a:lnTo>
                    <a:pt x="67" y="0"/>
                  </a:lnTo>
                  <a:lnTo>
                    <a:pt x="0" y="18"/>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2" name="Freeform 179">
              <a:extLst>
                <a:ext uri="{FF2B5EF4-FFF2-40B4-BE49-F238E27FC236}">
                  <a16:creationId xmlns:a16="http://schemas.microsoft.com/office/drawing/2014/main" id="{995112DD-E4E7-1085-95FF-958BDA4C7E67}"/>
                </a:ext>
              </a:extLst>
            </p:cNvPr>
            <p:cNvSpPr>
              <a:spLocks noChangeArrowheads="1"/>
            </p:cNvSpPr>
            <p:nvPr/>
          </p:nvSpPr>
          <p:spPr bwMode="auto">
            <a:xfrm>
              <a:off x="2436" y="2363"/>
              <a:ext cx="42" cy="38"/>
            </a:xfrm>
            <a:custGeom>
              <a:avLst/>
              <a:gdLst>
                <a:gd name="T0" fmla="*/ 42 w 42"/>
                <a:gd name="T1" fmla="*/ 26 h 38"/>
                <a:gd name="T2" fmla="*/ 31 w 42"/>
                <a:gd name="T3" fmla="*/ 0 h 38"/>
                <a:gd name="T4" fmla="*/ 0 w 42"/>
                <a:gd name="T5" fmla="*/ 38 h 38"/>
                <a:gd name="T6" fmla="*/ 0 60000 65536"/>
                <a:gd name="T7" fmla="*/ 0 60000 65536"/>
                <a:gd name="T8" fmla="*/ 0 60000 65536"/>
                <a:gd name="T9" fmla="*/ 0 w 42"/>
                <a:gd name="T10" fmla="*/ 0 h 38"/>
                <a:gd name="T11" fmla="*/ 42 w 42"/>
                <a:gd name="T12" fmla="*/ 38 h 38"/>
              </a:gdLst>
              <a:ahLst/>
              <a:cxnLst>
                <a:cxn ang="T6">
                  <a:pos x="T0" y="T1"/>
                </a:cxn>
                <a:cxn ang="T7">
                  <a:pos x="T2" y="T3"/>
                </a:cxn>
                <a:cxn ang="T8">
                  <a:pos x="T4" y="T5"/>
                </a:cxn>
              </a:cxnLst>
              <a:rect l="T9" t="T10" r="T11" b="T12"/>
              <a:pathLst>
                <a:path w="42" h="38">
                  <a:moveTo>
                    <a:pt x="42" y="26"/>
                  </a:moveTo>
                  <a:lnTo>
                    <a:pt x="31" y="0"/>
                  </a:lnTo>
                  <a:lnTo>
                    <a:pt x="0" y="38"/>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3" name="Freeform 180">
              <a:extLst>
                <a:ext uri="{FF2B5EF4-FFF2-40B4-BE49-F238E27FC236}">
                  <a16:creationId xmlns:a16="http://schemas.microsoft.com/office/drawing/2014/main" id="{27A09739-EB46-2806-98B7-C91F636EBC00}"/>
                </a:ext>
              </a:extLst>
            </p:cNvPr>
            <p:cNvSpPr>
              <a:spLocks noChangeArrowheads="1"/>
            </p:cNvSpPr>
            <p:nvPr/>
          </p:nvSpPr>
          <p:spPr bwMode="auto">
            <a:xfrm>
              <a:off x="2467" y="2363"/>
              <a:ext cx="58" cy="26"/>
            </a:xfrm>
            <a:custGeom>
              <a:avLst/>
              <a:gdLst>
                <a:gd name="T0" fmla="*/ 0 w 58"/>
                <a:gd name="T1" fmla="*/ 0 h 26"/>
                <a:gd name="T2" fmla="*/ 11 w 58"/>
                <a:gd name="T3" fmla="*/ 26 h 26"/>
                <a:gd name="T4" fmla="*/ 58 w 58"/>
                <a:gd name="T5" fmla="*/ 14 h 26"/>
                <a:gd name="T6" fmla="*/ 1 w 58"/>
                <a:gd name="T7" fmla="*/ 1 h 26"/>
                <a:gd name="T8" fmla="*/ 0 60000 65536"/>
                <a:gd name="T9" fmla="*/ 0 60000 65536"/>
                <a:gd name="T10" fmla="*/ 0 60000 65536"/>
                <a:gd name="T11" fmla="*/ 0 60000 65536"/>
                <a:gd name="T12" fmla="*/ 0 w 58"/>
                <a:gd name="T13" fmla="*/ 0 h 26"/>
                <a:gd name="T14" fmla="*/ 58 w 58"/>
                <a:gd name="T15" fmla="*/ 26 h 26"/>
              </a:gdLst>
              <a:ahLst/>
              <a:cxnLst>
                <a:cxn ang="T8">
                  <a:pos x="T0" y="T1"/>
                </a:cxn>
                <a:cxn ang="T9">
                  <a:pos x="T2" y="T3"/>
                </a:cxn>
                <a:cxn ang="T10">
                  <a:pos x="T4" y="T5"/>
                </a:cxn>
                <a:cxn ang="T11">
                  <a:pos x="T6" y="T7"/>
                </a:cxn>
              </a:cxnLst>
              <a:rect l="T12" t="T13" r="T14" b="T15"/>
              <a:pathLst>
                <a:path w="58" h="26">
                  <a:moveTo>
                    <a:pt x="0" y="0"/>
                  </a:moveTo>
                  <a:lnTo>
                    <a:pt x="11" y="26"/>
                  </a:lnTo>
                  <a:lnTo>
                    <a:pt x="58" y="14"/>
                  </a:lnTo>
                  <a:lnTo>
                    <a:pt x="1" y="1"/>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4" name="Freeform 181">
              <a:extLst>
                <a:ext uri="{FF2B5EF4-FFF2-40B4-BE49-F238E27FC236}">
                  <a16:creationId xmlns:a16="http://schemas.microsoft.com/office/drawing/2014/main" id="{E6BB9920-C369-EF51-8FC9-B40A9741B11E}"/>
                </a:ext>
              </a:extLst>
            </p:cNvPr>
            <p:cNvSpPr>
              <a:spLocks noChangeArrowheads="1"/>
            </p:cNvSpPr>
            <p:nvPr/>
          </p:nvSpPr>
          <p:spPr bwMode="auto">
            <a:xfrm>
              <a:off x="2490" y="2331"/>
              <a:ext cx="36" cy="5"/>
            </a:xfrm>
            <a:custGeom>
              <a:avLst/>
              <a:gdLst>
                <a:gd name="T0" fmla="*/ 15 w 36"/>
                <a:gd name="T1" fmla="*/ 0 h 5"/>
                <a:gd name="T2" fmla="*/ 36 w 36"/>
                <a:gd name="T3" fmla="*/ 5 h 5"/>
                <a:gd name="T4" fmla="*/ 0 w 36"/>
                <a:gd name="T5" fmla="*/ 4 h 5"/>
                <a:gd name="T6" fmla="*/ 0 60000 65536"/>
                <a:gd name="T7" fmla="*/ 0 60000 65536"/>
                <a:gd name="T8" fmla="*/ 0 60000 65536"/>
                <a:gd name="T9" fmla="*/ 0 w 36"/>
                <a:gd name="T10" fmla="*/ 0 h 5"/>
                <a:gd name="T11" fmla="*/ 36 w 36"/>
                <a:gd name="T12" fmla="*/ 5 h 5"/>
              </a:gdLst>
              <a:ahLst/>
              <a:cxnLst>
                <a:cxn ang="T6">
                  <a:pos x="T0" y="T1"/>
                </a:cxn>
                <a:cxn ang="T7">
                  <a:pos x="T2" y="T3"/>
                </a:cxn>
                <a:cxn ang="T8">
                  <a:pos x="T4" y="T5"/>
                </a:cxn>
              </a:cxnLst>
              <a:rect l="T9" t="T10" r="T11" b="T12"/>
              <a:pathLst>
                <a:path w="36" h="5">
                  <a:moveTo>
                    <a:pt x="15" y="0"/>
                  </a:moveTo>
                  <a:lnTo>
                    <a:pt x="36" y="5"/>
                  </a:lnTo>
                  <a:lnTo>
                    <a:pt x="0" y="4"/>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5" name="Freeform 182">
              <a:extLst>
                <a:ext uri="{FF2B5EF4-FFF2-40B4-BE49-F238E27FC236}">
                  <a16:creationId xmlns:a16="http://schemas.microsoft.com/office/drawing/2014/main" id="{A645EC9C-6847-83BB-6C53-6CD3ABEC02D8}"/>
                </a:ext>
              </a:extLst>
            </p:cNvPr>
            <p:cNvSpPr>
              <a:spLocks noChangeArrowheads="1"/>
            </p:cNvSpPr>
            <p:nvPr/>
          </p:nvSpPr>
          <p:spPr bwMode="auto">
            <a:xfrm>
              <a:off x="2467" y="2335"/>
              <a:ext cx="59" cy="42"/>
            </a:xfrm>
            <a:custGeom>
              <a:avLst/>
              <a:gdLst>
                <a:gd name="T0" fmla="*/ 59 w 59"/>
                <a:gd name="T1" fmla="*/ 1 h 42"/>
                <a:gd name="T2" fmla="*/ 58 w 59"/>
                <a:gd name="T3" fmla="*/ 42 h 42"/>
                <a:gd name="T4" fmla="*/ 0 w 59"/>
                <a:gd name="T5" fmla="*/ 28 h 42"/>
                <a:gd name="T6" fmla="*/ 23 w 59"/>
                <a:gd name="T7" fmla="*/ 0 h 42"/>
                <a:gd name="T8" fmla="*/ 0 60000 65536"/>
                <a:gd name="T9" fmla="*/ 0 60000 65536"/>
                <a:gd name="T10" fmla="*/ 0 60000 65536"/>
                <a:gd name="T11" fmla="*/ 0 60000 65536"/>
                <a:gd name="T12" fmla="*/ 0 w 59"/>
                <a:gd name="T13" fmla="*/ 0 h 42"/>
                <a:gd name="T14" fmla="*/ 59 w 59"/>
                <a:gd name="T15" fmla="*/ 42 h 42"/>
              </a:gdLst>
              <a:ahLst/>
              <a:cxnLst>
                <a:cxn ang="T8">
                  <a:pos x="T0" y="T1"/>
                </a:cxn>
                <a:cxn ang="T9">
                  <a:pos x="T2" y="T3"/>
                </a:cxn>
                <a:cxn ang="T10">
                  <a:pos x="T4" y="T5"/>
                </a:cxn>
                <a:cxn ang="T11">
                  <a:pos x="T6" y="T7"/>
                </a:cxn>
              </a:cxnLst>
              <a:rect l="T12" t="T13" r="T14" b="T15"/>
              <a:pathLst>
                <a:path w="59" h="42">
                  <a:moveTo>
                    <a:pt x="59" y="1"/>
                  </a:moveTo>
                  <a:lnTo>
                    <a:pt x="58" y="42"/>
                  </a:lnTo>
                  <a:lnTo>
                    <a:pt x="0" y="28"/>
                  </a:lnTo>
                  <a:lnTo>
                    <a:pt x="23" y="0"/>
                  </a:lnTo>
                  <a:close/>
                </a:path>
              </a:pathLst>
            </a:cu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6" name="Freeform 183">
              <a:extLst>
                <a:ext uri="{FF2B5EF4-FFF2-40B4-BE49-F238E27FC236}">
                  <a16:creationId xmlns:a16="http://schemas.microsoft.com/office/drawing/2014/main" id="{59076339-791A-069E-EB37-11FF6934C140}"/>
                </a:ext>
              </a:extLst>
            </p:cNvPr>
            <p:cNvSpPr>
              <a:spLocks noChangeArrowheads="1"/>
            </p:cNvSpPr>
            <p:nvPr/>
          </p:nvSpPr>
          <p:spPr bwMode="auto">
            <a:xfrm>
              <a:off x="2525" y="2336"/>
              <a:ext cx="51" cy="41"/>
            </a:xfrm>
            <a:custGeom>
              <a:avLst/>
              <a:gdLst>
                <a:gd name="T0" fmla="*/ 0 w 51"/>
                <a:gd name="T1" fmla="*/ 41 h 41"/>
                <a:gd name="T2" fmla="*/ 51 w 51"/>
                <a:gd name="T3" fmla="*/ 28 h 41"/>
                <a:gd name="T4" fmla="*/ 1 w 51"/>
                <a:gd name="T5" fmla="*/ 0 h 41"/>
                <a:gd name="T6" fmla="*/ 0 60000 65536"/>
                <a:gd name="T7" fmla="*/ 0 60000 65536"/>
                <a:gd name="T8" fmla="*/ 0 60000 65536"/>
                <a:gd name="T9" fmla="*/ 0 w 51"/>
                <a:gd name="T10" fmla="*/ 0 h 41"/>
                <a:gd name="T11" fmla="*/ 51 w 51"/>
                <a:gd name="T12" fmla="*/ 41 h 41"/>
              </a:gdLst>
              <a:ahLst/>
              <a:cxnLst>
                <a:cxn ang="T6">
                  <a:pos x="T0" y="T1"/>
                </a:cxn>
                <a:cxn ang="T7">
                  <a:pos x="T2" y="T3"/>
                </a:cxn>
                <a:cxn ang="T8">
                  <a:pos x="T4" y="T5"/>
                </a:cxn>
              </a:cxnLst>
              <a:rect l="T9" t="T10" r="T11" b="T12"/>
              <a:pathLst>
                <a:path w="51" h="41">
                  <a:moveTo>
                    <a:pt x="0" y="41"/>
                  </a:moveTo>
                  <a:lnTo>
                    <a:pt x="51" y="28"/>
                  </a:lnTo>
                  <a:lnTo>
                    <a:pt x="1" y="0"/>
                  </a:lnTo>
                  <a:close/>
                </a:path>
              </a:pathLst>
            </a:custGeom>
            <a:solidFill>
              <a:srgbClr val="FFFFD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7" name="Freeform 184">
              <a:extLst>
                <a:ext uri="{FF2B5EF4-FFF2-40B4-BE49-F238E27FC236}">
                  <a16:creationId xmlns:a16="http://schemas.microsoft.com/office/drawing/2014/main" id="{54F9B731-2907-43CB-DC15-53201645A406}"/>
                </a:ext>
              </a:extLst>
            </p:cNvPr>
            <p:cNvSpPr>
              <a:spLocks noChangeArrowheads="1"/>
            </p:cNvSpPr>
            <p:nvPr/>
          </p:nvSpPr>
          <p:spPr bwMode="auto">
            <a:xfrm>
              <a:off x="2526" y="2336"/>
              <a:ext cx="75" cy="28"/>
            </a:xfrm>
            <a:custGeom>
              <a:avLst/>
              <a:gdLst>
                <a:gd name="T0" fmla="*/ 50 w 75"/>
                <a:gd name="T1" fmla="*/ 28 h 28"/>
                <a:gd name="T2" fmla="*/ 75 w 75"/>
                <a:gd name="T3" fmla="*/ 21 h 28"/>
                <a:gd name="T4" fmla="*/ 0 w 75"/>
                <a:gd name="T5" fmla="*/ 0 h 28"/>
                <a:gd name="T6" fmla="*/ 0 60000 65536"/>
                <a:gd name="T7" fmla="*/ 0 60000 65536"/>
                <a:gd name="T8" fmla="*/ 0 60000 65536"/>
                <a:gd name="T9" fmla="*/ 0 w 75"/>
                <a:gd name="T10" fmla="*/ 0 h 28"/>
                <a:gd name="T11" fmla="*/ 75 w 75"/>
                <a:gd name="T12" fmla="*/ 28 h 28"/>
              </a:gdLst>
              <a:ahLst/>
              <a:cxnLst>
                <a:cxn ang="T6">
                  <a:pos x="T0" y="T1"/>
                </a:cxn>
                <a:cxn ang="T7">
                  <a:pos x="T2" y="T3"/>
                </a:cxn>
                <a:cxn ang="T8">
                  <a:pos x="T4" y="T5"/>
                </a:cxn>
              </a:cxnLst>
              <a:rect l="T9" t="T10" r="T11" b="T12"/>
              <a:pathLst>
                <a:path w="75" h="28">
                  <a:moveTo>
                    <a:pt x="50" y="28"/>
                  </a:moveTo>
                  <a:lnTo>
                    <a:pt x="75" y="21"/>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8" name="Freeform 185">
              <a:extLst>
                <a:ext uri="{FF2B5EF4-FFF2-40B4-BE49-F238E27FC236}">
                  <a16:creationId xmlns:a16="http://schemas.microsoft.com/office/drawing/2014/main" id="{559B4F1B-E617-B054-0EC6-1C79C2FD949A}"/>
                </a:ext>
              </a:extLst>
            </p:cNvPr>
            <p:cNvSpPr>
              <a:spLocks noChangeArrowheads="1"/>
            </p:cNvSpPr>
            <p:nvPr/>
          </p:nvSpPr>
          <p:spPr bwMode="auto">
            <a:xfrm>
              <a:off x="2346" y="2413"/>
              <a:ext cx="101" cy="87"/>
            </a:xfrm>
            <a:custGeom>
              <a:avLst/>
              <a:gdLst>
                <a:gd name="T0" fmla="*/ 47 w 101"/>
                <a:gd name="T1" fmla="*/ 0 h 87"/>
                <a:gd name="T2" fmla="*/ 101 w 101"/>
                <a:gd name="T3" fmla="*/ 87 h 87"/>
                <a:gd name="T4" fmla="*/ 0 w 101"/>
                <a:gd name="T5" fmla="*/ 12 h 87"/>
                <a:gd name="T6" fmla="*/ 0 60000 65536"/>
                <a:gd name="T7" fmla="*/ 0 60000 65536"/>
                <a:gd name="T8" fmla="*/ 0 60000 65536"/>
                <a:gd name="T9" fmla="*/ 0 w 101"/>
                <a:gd name="T10" fmla="*/ 0 h 87"/>
                <a:gd name="T11" fmla="*/ 101 w 101"/>
                <a:gd name="T12" fmla="*/ 87 h 87"/>
              </a:gdLst>
              <a:ahLst/>
              <a:cxnLst>
                <a:cxn ang="T6">
                  <a:pos x="T0" y="T1"/>
                </a:cxn>
                <a:cxn ang="T7">
                  <a:pos x="T2" y="T3"/>
                </a:cxn>
                <a:cxn ang="T8">
                  <a:pos x="T4" y="T5"/>
                </a:cxn>
              </a:cxnLst>
              <a:rect l="T9" t="T10" r="T11" b="T12"/>
              <a:pathLst>
                <a:path w="101" h="87">
                  <a:moveTo>
                    <a:pt x="47" y="0"/>
                  </a:moveTo>
                  <a:lnTo>
                    <a:pt x="101" y="87"/>
                  </a:lnTo>
                  <a:lnTo>
                    <a:pt x="0" y="12"/>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59" name="Freeform 186">
              <a:extLst>
                <a:ext uri="{FF2B5EF4-FFF2-40B4-BE49-F238E27FC236}">
                  <a16:creationId xmlns:a16="http://schemas.microsoft.com/office/drawing/2014/main" id="{D7F1554F-95C7-C4B9-226F-C1365DD633DC}"/>
                </a:ext>
              </a:extLst>
            </p:cNvPr>
            <p:cNvSpPr>
              <a:spLocks noChangeArrowheads="1"/>
            </p:cNvSpPr>
            <p:nvPr/>
          </p:nvSpPr>
          <p:spPr bwMode="auto">
            <a:xfrm>
              <a:off x="2271" y="2438"/>
              <a:ext cx="152" cy="77"/>
            </a:xfrm>
            <a:custGeom>
              <a:avLst/>
              <a:gdLst>
                <a:gd name="T0" fmla="*/ 26 w 152"/>
                <a:gd name="T1" fmla="*/ 0 h 77"/>
                <a:gd name="T2" fmla="*/ 152 w 152"/>
                <a:gd name="T3" fmla="*/ 77 h 77"/>
                <a:gd name="T4" fmla="*/ 0 w 152"/>
                <a:gd name="T5" fmla="*/ 7 h 77"/>
                <a:gd name="T6" fmla="*/ 0 60000 65536"/>
                <a:gd name="T7" fmla="*/ 0 60000 65536"/>
                <a:gd name="T8" fmla="*/ 0 60000 65536"/>
                <a:gd name="T9" fmla="*/ 0 w 152"/>
                <a:gd name="T10" fmla="*/ 0 h 77"/>
                <a:gd name="T11" fmla="*/ 152 w 152"/>
                <a:gd name="T12" fmla="*/ 77 h 77"/>
              </a:gdLst>
              <a:ahLst/>
              <a:cxnLst>
                <a:cxn ang="T6">
                  <a:pos x="T0" y="T1"/>
                </a:cxn>
                <a:cxn ang="T7">
                  <a:pos x="T2" y="T3"/>
                </a:cxn>
                <a:cxn ang="T8">
                  <a:pos x="T4" y="T5"/>
                </a:cxn>
              </a:cxnLst>
              <a:rect l="T9" t="T10" r="T11" b="T12"/>
              <a:pathLst>
                <a:path w="152" h="77">
                  <a:moveTo>
                    <a:pt x="26" y="0"/>
                  </a:moveTo>
                  <a:lnTo>
                    <a:pt x="152" y="77"/>
                  </a:lnTo>
                  <a:lnTo>
                    <a:pt x="0" y="7"/>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0" name="Freeform 187">
              <a:extLst>
                <a:ext uri="{FF2B5EF4-FFF2-40B4-BE49-F238E27FC236}">
                  <a16:creationId xmlns:a16="http://schemas.microsoft.com/office/drawing/2014/main" id="{D757A005-A953-19FE-F9E9-4ACBA4901C33}"/>
                </a:ext>
              </a:extLst>
            </p:cNvPr>
            <p:cNvSpPr>
              <a:spLocks noChangeArrowheads="1"/>
            </p:cNvSpPr>
            <p:nvPr/>
          </p:nvSpPr>
          <p:spPr bwMode="auto">
            <a:xfrm>
              <a:off x="2297" y="2425"/>
              <a:ext cx="123" cy="89"/>
            </a:xfrm>
            <a:custGeom>
              <a:avLst/>
              <a:gdLst>
                <a:gd name="T0" fmla="*/ 49 w 123"/>
                <a:gd name="T1" fmla="*/ 0 h 89"/>
                <a:gd name="T2" fmla="*/ 123 w 123"/>
                <a:gd name="T3" fmla="*/ 89 h 89"/>
                <a:gd name="T4" fmla="*/ 0 w 123"/>
                <a:gd name="T5" fmla="*/ 13 h 89"/>
                <a:gd name="T6" fmla="*/ 0 60000 65536"/>
                <a:gd name="T7" fmla="*/ 0 60000 65536"/>
                <a:gd name="T8" fmla="*/ 0 60000 65536"/>
                <a:gd name="T9" fmla="*/ 0 w 123"/>
                <a:gd name="T10" fmla="*/ 0 h 89"/>
                <a:gd name="T11" fmla="*/ 123 w 123"/>
                <a:gd name="T12" fmla="*/ 89 h 89"/>
              </a:gdLst>
              <a:ahLst/>
              <a:cxnLst>
                <a:cxn ang="T6">
                  <a:pos x="T0" y="T1"/>
                </a:cxn>
                <a:cxn ang="T7">
                  <a:pos x="T2" y="T3"/>
                </a:cxn>
                <a:cxn ang="T8">
                  <a:pos x="T4" y="T5"/>
                </a:cxn>
              </a:cxnLst>
              <a:rect l="T9" t="T10" r="T11" b="T12"/>
              <a:pathLst>
                <a:path w="123" h="89">
                  <a:moveTo>
                    <a:pt x="49" y="0"/>
                  </a:moveTo>
                  <a:lnTo>
                    <a:pt x="123" y="89"/>
                  </a:lnTo>
                  <a:lnTo>
                    <a:pt x="0"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1" name="Freeform 188">
              <a:extLst>
                <a:ext uri="{FF2B5EF4-FFF2-40B4-BE49-F238E27FC236}">
                  <a16:creationId xmlns:a16="http://schemas.microsoft.com/office/drawing/2014/main" id="{69B4E934-4559-2707-8B04-B68570151D5C}"/>
                </a:ext>
              </a:extLst>
            </p:cNvPr>
            <p:cNvSpPr>
              <a:spLocks noChangeArrowheads="1"/>
            </p:cNvSpPr>
            <p:nvPr/>
          </p:nvSpPr>
          <p:spPr bwMode="auto">
            <a:xfrm>
              <a:off x="2392" y="2401"/>
              <a:ext cx="55" cy="100"/>
            </a:xfrm>
            <a:custGeom>
              <a:avLst/>
              <a:gdLst>
                <a:gd name="T0" fmla="*/ 53 w 54"/>
                <a:gd name="T1" fmla="*/ 0 h 100"/>
                <a:gd name="T2" fmla="*/ 64 w 54"/>
                <a:gd name="T3" fmla="*/ 100 h 100"/>
                <a:gd name="T4" fmla="*/ 0 w 54"/>
                <a:gd name="T5" fmla="*/ 12 h 100"/>
                <a:gd name="T6" fmla="*/ 0 60000 65536"/>
                <a:gd name="T7" fmla="*/ 0 60000 65536"/>
                <a:gd name="T8" fmla="*/ 0 60000 65536"/>
                <a:gd name="T9" fmla="*/ 0 w 54"/>
                <a:gd name="T10" fmla="*/ 0 h 100"/>
                <a:gd name="T11" fmla="*/ 54 w 54"/>
                <a:gd name="T12" fmla="*/ 100 h 100"/>
              </a:gdLst>
              <a:ahLst/>
              <a:cxnLst>
                <a:cxn ang="T6">
                  <a:pos x="T0" y="T1"/>
                </a:cxn>
                <a:cxn ang="T7">
                  <a:pos x="T2" y="T3"/>
                </a:cxn>
                <a:cxn ang="T8">
                  <a:pos x="T4" y="T5"/>
                </a:cxn>
              </a:cxnLst>
              <a:rect l="T9" t="T10" r="T11" b="T12"/>
              <a:pathLst>
                <a:path w="54" h="100">
                  <a:moveTo>
                    <a:pt x="43" y="0"/>
                  </a:moveTo>
                  <a:lnTo>
                    <a:pt x="54" y="100"/>
                  </a:lnTo>
                  <a:lnTo>
                    <a:pt x="0" y="12"/>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2" name="Freeform 189">
              <a:extLst>
                <a:ext uri="{FF2B5EF4-FFF2-40B4-BE49-F238E27FC236}">
                  <a16:creationId xmlns:a16="http://schemas.microsoft.com/office/drawing/2014/main" id="{ECC7E6C7-3CB8-F6D3-32B2-18FBD78B2511}"/>
                </a:ext>
              </a:extLst>
            </p:cNvPr>
            <p:cNvSpPr>
              <a:spLocks noChangeArrowheads="1"/>
            </p:cNvSpPr>
            <p:nvPr/>
          </p:nvSpPr>
          <p:spPr bwMode="auto">
            <a:xfrm>
              <a:off x="2436" y="2390"/>
              <a:ext cx="42" cy="103"/>
            </a:xfrm>
            <a:custGeom>
              <a:avLst/>
              <a:gdLst>
                <a:gd name="T0" fmla="*/ 42 w 42"/>
                <a:gd name="T1" fmla="*/ 0 h 103"/>
                <a:gd name="T2" fmla="*/ 40 w 42"/>
                <a:gd name="T3" fmla="*/ 103 h 103"/>
                <a:gd name="T4" fmla="*/ 0 w 42"/>
                <a:gd name="T5" fmla="*/ 11 h 103"/>
                <a:gd name="T6" fmla="*/ 0 60000 65536"/>
                <a:gd name="T7" fmla="*/ 0 60000 65536"/>
                <a:gd name="T8" fmla="*/ 0 60000 65536"/>
                <a:gd name="T9" fmla="*/ 0 w 42"/>
                <a:gd name="T10" fmla="*/ 0 h 103"/>
                <a:gd name="T11" fmla="*/ 42 w 42"/>
                <a:gd name="T12" fmla="*/ 103 h 103"/>
              </a:gdLst>
              <a:ahLst/>
              <a:cxnLst>
                <a:cxn ang="T6">
                  <a:pos x="T0" y="T1"/>
                </a:cxn>
                <a:cxn ang="T7">
                  <a:pos x="T2" y="T3"/>
                </a:cxn>
                <a:cxn ang="T8">
                  <a:pos x="T4" y="T5"/>
                </a:cxn>
              </a:cxnLst>
              <a:rect l="T9" t="T10" r="T11" b="T12"/>
              <a:pathLst>
                <a:path w="42" h="103">
                  <a:moveTo>
                    <a:pt x="42" y="0"/>
                  </a:moveTo>
                  <a:lnTo>
                    <a:pt x="40" y="103"/>
                  </a:lnTo>
                  <a:lnTo>
                    <a:pt x="0" y="11"/>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3" name="Freeform 190">
              <a:extLst>
                <a:ext uri="{FF2B5EF4-FFF2-40B4-BE49-F238E27FC236}">
                  <a16:creationId xmlns:a16="http://schemas.microsoft.com/office/drawing/2014/main" id="{90D75A66-2DEC-4252-8AC9-04CD954AFB1C}"/>
                </a:ext>
              </a:extLst>
            </p:cNvPr>
            <p:cNvSpPr>
              <a:spLocks noChangeArrowheads="1"/>
            </p:cNvSpPr>
            <p:nvPr/>
          </p:nvSpPr>
          <p:spPr bwMode="auto">
            <a:xfrm>
              <a:off x="2476" y="2377"/>
              <a:ext cx="49" cy="116"/>
            </a:xfrm>
            <a:custGeom>
              <a:avLst/>
              <a:gdLst>
                <a:gd name="T0" fmla="*/ 49 w 49"/>
                <a:gd name="T1" fmla="*/ 0 h 116"/>
                <a:gd name="T2" fmla="*/ 0 w 49"/>
                <a:gd name="T3" fmla="*/ 116 h 116"/>
                <a:gd name="T4" fmla="*/ 2 w 49"/>
                <a:gd name="T5" fmla="*/ 13 h 116"/>
                <a:gd name="T6" fmla="*/ 0 60000 65536"/>
                <a:gd name="T7" fmla="*/ 0 60000 65536"/>
                <a:gd name="T8" fmla="*/ 0 60000 65536"/>
                <a:gd name="T9" fmla="*/ 0 w 49"/>
                <a:gd name="T10" fmla="*/ 0 h 116"/>
                <a:gd name="T11" fmla="*/ 49 w 49"/>
                <a:gd name="T12" fmla="*/ 116 h 116"/>
              </a:gdLst>
              <a:ahLst/>
              <a:cxnLst>
                <a:cxn ang="T6">
                  <a:pos x="T0" y="T1"/>
                </a:cxn>
                <a:cxn ang="T7">
                  <a:pos x="T2" y="T3"/>
                </a:cxn>
                <a:cxn ang="T8">
                  <a:pos x="T4" y="T5"/>
                </a:cxn>
              </a:cxnLst>
              <a:rect l="T9" t="T10" r="T11" b="T12"/>
              <a:pathLst>
                <a:path w="49" h="116">
                  <a:moveTo>
                    <a:pt x="49" y="0"/>
                  </a:moveTo>
                  <a:lnTo>
                    <a:pt x="0" y="116"/>
                  </a:lnTo>
                  <a:lnTo>
                    <a:pt x="2" y="13"/>
                  </a:lnTo>
                  <a:close/>
                </a:path>
              </a:pathLst>
            </a:custGeom>
            <a:solidFill>
              <a:srgbClr val="80808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4" name="Freeform 191">
              <a:extLst>
                <a:ext uri="{FF2B5EF4-FFF2-40B4-BE49-F238E27FC236}">
                  <a16:creationId xmlns:a16="http://schemas.microsoft.com/office/drawing/2014/main" id="{AC0E817C-3567-D80B-BFCC-73EA20D53FDD}"/>
                </a:ext>
              </a:extLst>
            </p:cNvPr>
            <p:cNvSpPr>
              <a:spLocks noChangeArrowheads="1"/>
            </p:cNvSpPr>
            <p:nvPr/>
          </p:nvSpPr>
          <p:spPr bwMode="auto">
            <a:xfrm>
              <a:off x="2506" y="2357"/>
              <a:ext cx="95" cy="136"/>
            </a:xfrm>
            <a:custGeom>
              <a:avLst/>
              <a:gdLst>
                <a:gd name="T0" fmla="*/ 95 w 95"/>
                <a:gd name="T1" fmla="*/ 0 h 136"/>
                <a:gd name="T2" fmla="*/ 0 w 95"/>
                <a:gd name="T3" fmla="*/ 136 h 136"/>
                <a:gd name="T4" fmla="*/ 69 w 95"/>
                <a:gd name="T5" fmla="*/ 7 h 136"/>
                <a:gd name="T6" fmla="*/ 0 60000 65536"/>
                <a:gd name="T7" fmla="*/ 0 60000 65536"/>
                <a:gd name="T8" fmla="*/ 0 60000 65536"/>
                <a:gd name="T9" fmla="*/ 0 w 95"/>
                <a:gd name="T10" fmla="*/ 0 h 136"/>
                <a:gd name="T11" fmla="*/ 95 w 95"/>
                <a:gd name="T12" fmla="*/ 136 h 136"/>
              </a:gdLst>
              <a:ahLst/>
              <a:cxnLst>
                <a:cxn ang="T6">
                  <a:pos x="T0" y="T1"/>
                </a:cxn>
                <a:cxn ang="T7">
                  <a:pos x="T2" y="T3"/>
                </a:cxn>
                <a:cxn ang="T8">
                  <a:pos x="T4" y="T5"/>
                </a:cxn>
              </a:cxnLst>
              <a:rect l="T9" t="T10" r="T11" b="T12"/>
              <a:pathLst>
                <a:path w="95" h="136">
                  <a:moveTo>
                    <a:pt x="95" y="0"/>
                  </a:moveTo>
                  <a:lnTo>
                    <a:pt x="0" y="136"/>
                  </a:lnTo>
                  <a:lnTo>
                    <a:pt x="69" y="7"/>
                  </a:lnTo>
                  <a:close/>
                </a:path>
              </a:pathLst>
            </a:custGeom>
            <a:solidFill>
              <a:srgbClr val="00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5" name="Freeform 192">
              <a:extLst>
                <a:ext uri="{FF2B5EF4-FFF2-40B4-BE49-F238E27FC236}">
                  <a16:creationId xmlns:a16="http://schemas.microsoft.com/office/drawing/2014/main" id="{FFFF0DBB-F25C-427D-5E23-E3B79E7D4FA0}"/>
                </a:ext>
              </a:extLst>
            </p:cNvPr>
            <p:cNvSpPr>
              <a:spLocks noChangeArrowheads="1"/>
            </p:cNvSpPr>
            <p:nvPr/>
          </p:nvSpPr>
          <p:spPr bwMode="auto">
            <a:xfrm>
              <a:off x="2507" y="2364"/>
              <a:ext cx="68" cy="127"/>
            </a:xfrm>
            <a:custGeom>
              <a:avLst/>
              <a:gdLst>
                <a:gd name="T0" fmla="*/ 68 w 68"/>
                <a:gd name="T1" fmla="*/ 0 h 127"/>
                <a:gd name="T2" fmla="*/ 0 w 68"/>
                <a:gd name="T3" fmla="*/ 127 h 127"/>
                <a:gd name="T4" fmla="*/ 18 w 68"/>
                <a:gd name="T5" fmla="*/ 13 h 127"/>
                <a:gd name="T6" fmla="*/ 0 60000 65536"/>
                <a:gd name="T7" fmla="*/ 0 60000 65536"/>
                <a:gd name="T8" fmla="*/ 0 60000 65536"/>
                <a:gd name="T9" fmla="*/ 0 w 68"/>
                <a:gd name="T10" fmla="*/ 0 h 127"/>
                <a:gd name="T11" fmla="*/ 68 w 68"/>
                <a:gd name="T12" fmla="*/ 127 h 127"/>
              </a:gdLst>
              <a:ahLst/>
              <a:cxnLst>
                <a:cxn ang="T6">
                  <a:pos x="T0" y="T1"/>
                </a:cxn>
                <a:cxn ang="T7">
                  <a:pos x="T2" y="T3"/>
                </a:cxn>
                <a:cxn ang="T8">
                  <a:pos x="T4" y="T5"/>
                </a:cxn>
              </a:cxnLst>
              <a:rect l="T9" t="T10" r="T11" b="T12"/>
              <a:pathLst>
                <a:path w="68" h="127">
                  <a:moveTo>
                    <a:pt x="68" y="0"/>
                  </a:moveTo>
                  <a:lnTo>
                    <a:pt x="0" y="127"/>
                  </a:lnTo>
                  <a:lnTo>
                    <a:pt x="18" y="13"/>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6" name="Freeform 193">
              <a:extLst>
                <a:ext uri="{FF2B5EF4-FFF2-40B4-BE49-F238E27FC236}">
                  <a16:creationId xmlns:a16="http://schemas.microsoft.com/office/drawing/2014/main" id="{306757F6-6E88-7986-7BFD-17062A30A2AF}"/>
                </a:ext>
              </a:extLst>
            </p:cNvPr>
            <p:cNvSpPr>
              <a:spLocks noChangeArrowheads="1"/>
            </p:cNvSpPr>
            <p:nvPr/>
          </p:nvSpPr>
          <p:spPr bwMode="auto">
            <a:xfrm>
              <a:off x="2346" y="2425"/>
              <a:ext cx="130" cy="123"/>
            </a:xfrm>
            <a:custGeom>
              <a:avLst/>
              <a:gdLst>
                <a:gd name="T0" fmla="*/ 74 w 130"/>
                <a:gd name="T1" fmla="*/ 89 h 123"/>
                <a:gd name="T2" fmla="*/ 130 w 130"/>
                <a:gd name="T3" fmla="*/ 123 h 123"/>
                <a:gd name="T4" fmla="*/ 102 w 130"/>
                <a:gd name="T5" fmla="*/ 76 h 123"/>
                <a:gd name="T6" fmla="*/ 0 w 130"/>
                <a:gd name="T7" fmla="*/ 0 h 123"/>
                <a:gd name="T8" fmla="*/ 0 60000 65536"/>
                <a:gd name="T9" fmla="*/ 0 60000 65536"/>
                <a:gd name="T10" fmla="*/ 0 60000 65536"/>
                <a:gd name="T11" fmla="*/ 0 60000 65536"/>
                <a:gd name="T12" fmla="*/ 0 w 130"/>
                <a:gd name="T13" fmla="*/ 0 h 123"/>
                <a:gd name="T14" fmla="*/ 130 w 130"/>
                <a:gd name="T15" fmla="*/ 123 h 123"/>
              </a:gdLst>
              <a:ahLst/>
              <a:cxnLst>
                <a:cxn ang="T8">
                  <a:pos x="T0" y="T1"/>
                </a:cxn>
                <a:cxn ang="T9">
                  <a:pos x="T2" y="T3"/>
                </a:cxn>
                <a:cxn ang="T10">
                  <a:pos x="T4" y="T5"/>
                </a:cxn>
                <a:cxn ang="T11">
                  <a:pos x="T6" y="T7"/>
                </a:cxn>
              </a:cxnLst>
              <a:rect l="T12" t="T13" r="T14" b="T15"/>
              <a:pathLst>
                <a:path w="130" h="123">
                  <a:moveTo>
                    <a:pt x="74" y="89"/>
                  </a:moveTo>
                  <a:lnTo>
                    <a:pt x="130" y="123"/>
                  </a:lnTo>
                  <a:lnTo>
                    <a:pt x="102" y="76"/>
                  </a:lnTo>
                  <a:lnTo>
                    <a:pt x="0" y="0"/>
                  </a:lnTo>
                  <a:close/>
                </a:path>
              </a:pathLst>
            </a:custGeom>
            <a:solidFill>
              <a:srgbClr val="FFFF6D"/>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7" name="Freeform 194">
              <a:extLst>
                <a:ext uri="{FF2B5EF4-FFF2-40B4-BE49-F238E27FC236}">
                  <a16:creationId xmlns:a16="http://schemas.microsoft.com/office/drawing/2014/main" id="{D07530F0-BBC1-B526-0F22-CA815E17AFF8}"/>
                </a:ext>
              </a:extLst>
            </p:cNvPr>
            <p:cNvSpPr>
              <a:spLocks noChangeArrowheads="1"/>
            </p:cNvSpPr>
            <p:nvPr/>
          </p:nvSpPr>
          <p:spPr bwMode="auto">
            <a:xfrm>
              <a:off x="2271" y="2445"/>
              <a:ext cx="204" cy="103"/>
            </a:xfrm>
            <a:custGeom>
              <a:avLst/>
              <a:gdLst>
                <a:gd name="T0" fmla="*/ 204 w 204"/>
                <a:gd name="T1" fmla="*/ 103 h 103"/>
                <a:gd name="T2" fmla="*/ 149 w 204"/>
                <a:gd name="T3" fmla="*/ 69 h 103"/>
                <a:gd name="T4" fmla="*/ 0 w 204"/>
                <a:gd name="T5" fmla="*/ 0 h 103"/>
                <a:gd name="T6" fmla="*/ 0 60000 65536"/>
                <a:gd name="T7" fmla="*/ 0 60000 65536"/>
                <a:gd name="T8" fmla="*/ 0 60000 65536"/>
                <a:gd name="T9" fmla="*/ 0 w 204"/>
                <a:gd name="T10" fmla="*/ 0 h 103"/>
                <a:gd name="T11" fmla="*/ 204 w 204"/>
                <a:gd name="T12" fmla="*/ 103 h 103"/>
              </a:gdLst>
              <a:ahLst/>
              <a:cxnLst>
                <a:cxn ang="T6">
                  <a:pos x="T0" y="T1"/>
                </a:cxn>
                <a:cxn ang="T7">
                  <a:pos x="T2" y="T3"/>
                </a:cxn>
                <a:cxn ang="T8">
                  <a:pos x="T4" y="T5"/>
                </a:cxn>
              </a:cxnLst>
              <a:rect l="T9" t="T10" r="T11" b="T12"/>
              <a:pathLst>
                <a:path w="204" h="103">
                  <a:moveTo>
                    <a:pt x="204" y="103"/>
                  </a:moveTo>
                  <a:lnTo>
                    <a:pt x="149" y="69"/>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8" name="Freeform 195">
              <a:extLst>
                <a:ext uri="{FF2B5EF4-FFF2-40B4-BE49-F238E27FC236}">
                  <a16:creationId xmlns:a16="http://schemas.microsoft.com/office/drawing/2014/main" id="{3A040124-822E-BE22-9A45-1E1A3B1C17CE}"/>
                </a:ext>
              </a:extLst>
            </p:cNvPr>
            <p:cNvSpPr>
              <a:spLocks noChangeArrowheads="1"/>
            </p:cNvSpPr>
            <p:nvPr/>
          </p:nvSpPr>
          <p:spPr bwMode="auto">
            <a:xfrm>
              <a:off x="2436" y="2401"/>
              <a:ext cx="40" cy="147"/>
            </a:xfrm>
            <a:custGeom>
              <a:avLst/>
              <a:gdLst>
                <a:gd name="T0" fmla="*/ 11 w 40"/>
                <a:gd name="T1" fmla="*/ 99 h 147"/>
                <a:gd name="T2" fmla="*/ 40 w 40"/>
                <a:gd name="T3" fmla="*/ 147 h 147"/>
                <a:gd name="T4" fmla="*/ 40 w 40"/>
                <a:gd name="T5" fmla="*/ 92 h 147"/>
                <a:gd name="T6" fmla="*/ 0 w 40"/>
                <a:gd name="T7" fmla="*/ 0 h 147"/>
                <a:gd name="T8" fmla="*/ 0 60000 65536"/>
                <a:gd name="T9" fmla="*/ 0 60000 65536"/>
                <a:gd name="T10" fmla="*/ 0 60000 65536"/>
                <a:gd name="T11" fmla="*/ 0 60000 65536"/>
                <a:gd name="T12" fmla="*/ 0 w 40"/>
                <a:gd name="T13" fmla="*/ 0 h 147"/>
                <a:gd name="T14" fmla="*/ 40 w 40"/>
                <a:gd name="T15" fmla="*/ 147 h 147"/>
              </a:gdLst>
              <a:ahLst/>
              <a:cxnLst>
                <a:cxn ang="T8">
                  <a:pos x="T0" y="T1"/>
                </a:cxn>
                <a:cxn ang="T9">
                  <a:pos x="T2" y="T3"/>
                </a:cxn>
                <a:cxn ang="T10">
                  <a:pos x="T4" y="T5"/>
                </a:cxn>
                <a:cxn ang="T11">
                  <a:pos x="T6" y="T7"/>
                </a:cxn>
              </a:cxnLst>
              <a:rect l="T12" t="T13" r="T14" b="T15"/>
              <a:pathLst>
                <a:path w="40" h="147">
                  <a:moveTo>
                    <a:pt x="11" y="99"/>
                  </a:moveTo>
                  <a:lnTo>
                    <a:pt x="40" y="147"/>
                  </a:lnTo>
                  <a:lnTo>
                    <a:pt x="40" y="92"/>
                  </a:lnTo>
                  <a:lnTo>
                    <a:pt x="0"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69" name="Freeform 196">
              <a:extLst>
                <a:ext uri="{FF2B5EF4-FFF2-40B4-BE49-F238E27FC236}">
                  <a16:creationId xmlns:a16="http://schemas.microsoft.com/office/drawing/2014/main" id="{B66BF1E3-C801-E135-3855-D9891939B3B4}"/>
                </a:ext>
              </a:extLst>
            </p:cNvPr>
            <p:cNvSpPr>
              <a:spLocks noChangeArrowheads="1"/>
            </p:cNvSpPr>
            <p:nvPr/>
          </p:nvSpPr>
          <p:spPr bwMode="auto">
            <a:xfrm>
              <a:off x="2476" y="2357"/>
              <a:ext cx="125" cy="193"/>
            </a:xfrm>
            <a:custGeom>
              <a:avLst/>
              <a:gdLst>
                <a:gd name="T0" fmla="*/ 0 w 125"/>
                <a:gd name="T1" fmla="*/ 202 h 192"/>
                <a:gd name="T2" fmla="*/ 31 w 125"/>
                <a:gd name="T3" fmla="*/ 144 h 192"/>
                <a:gd name="T4" fmla="*/ 125 w 125"/>
                <a:gd name="T5" fmla="*/ 0 h 192"/>
                <a:gd name="T6" fmla="*/ 0 60000 65536"/>
                <a:gd name="T7" fmla="*/ 0 60000 65536"/>
                <a:gd name="T8" fmla="*/ 0 60000 65536"/>
                <a:gd name="T9" fmla="*/ 0 w 125"/>
                <a:gd name="T10" fmla="*/ 0 h 192"/>
                <a:gd name="T11" fmla="*/ 125 w 125"/>
                <a:gd name="T12" fmla="*/ 192 h 192"/>
              </a:gdLst>
              <a:ahLst/>
              <a:cxnLst>
                <a:cxn ang="T6">
                  <a:pos x="T0" y="T1"/>
                </a:cxn>
                <a:cxn ang="T7">
                  <a:pos x="T2" y="T3"/>
                </a:cxn>
                <a:cxn ang="T8">
                  <a:pos x="T4" y="T5"/>
                </a:cxn>
              </a:cxnLst>
              <a:rect l="T9" t="T10" r="T11" b="T12"/>
              <a:pathLst>
                <a:path w="125" h="192">
                  <a:moveTo>
                    <a:pt x="0" y="192"/>
                  </a:moveTo>
                  <a:lnTo>
                    <a:pt x="31" y="134"/>
                  </a:lnTo>
                  <a:lnTo>
                    <a:pt x="125" y="0"/>
                  </a:lnTo>
                  <a:close/>
                </a:path>
              </a:pathLst>
            </a:custGeom>
            <a:solidFill>
              <a:srgbClr val="464646"/>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0070" name="Freeform 197">
              <a:extLst>
                <a:ext uri="{FF2B5EF4-FFF2-40B4-BE49-F238E27FC236}">
                  <a16:creationId xmlns:a16="http://schemas.microsoft.com/office/drawing/2014/main" id="{C081C0C5-1196-9CC2-2DB2-D9F2171CD6A5}"/>
                </a:ext>
              </a:extLst>
            </p:cNvPr>
            <p:cNvSpPr>
              <a:spLocks noChangeArrowheads="1"/>
            </p:cNvSpPr>
            <p:nvPr/>
          </p:nvSpPr>
          <p:spPr bwMode="auto">
            <a:xfrm>
              <a:off x="2476" y="2377"/>
              <a:ext cx="49" cy="171"/>
            </a:xfrm>
            <a:custGeom>
              <a:avLst/>
              <a:gdLst>
                <a:gd name="T0" fmla="*/ 0 w 49"/>
                <a:gd name="T1" fmla="*/ 116 h 171"/>
                <a:gd name="T2" fmla="*/ 0 w 49"/>
                <a:gd name="T3" fmla="*/ 171 h 171"/>
                <a:gd name="T4" fmla="*/ 31 w 49"/>
                <a:gd name="T5" fmla="*/ 114 h 171"/>
                <a:gd name="T6" fmla="*/ 49 w 49"/>
                <a:gd name="T7" fmla="*/ 0 h 171"/>
                <a:gd name="T8" fmla="*/ 0 60000 65536"/>
                <a:gd name="T9" fmla="*/ 0 60000 65536"/>
                <a:gd name="T10" fmla="*/ 0 60000 65536"/>
                <a:gd name="T11" fmla="*/ 0 60000 65536"/>
                <a:gd name="T12" fmla="*/ 0 w 49"/>
                <a:gd name="T13" fmla="*/ 0 h 171"/>
                <a:gd name="T14" fmla="*/ 49 w 49"/>
                <a:gd name="T15" fmla="*/ 171 h 171"/>
              </a:gdLst>
              <a:ahLst/>
              <a:cxnLst>
                <a:cxn ang="T8">
                  <a:pos x="T0" y="T1"/>
                </a:cxn>
                <a:cxn ang="T9">
                  <a:pos x="T2" y="T3"/>
                </a:cxn>
                <a:cxn ang="T10">
                  <a:pos x="T4" y="T5"/>
                </a:cxn>
                <a:cxn ang="T11">
                  <a:pos x="T6" y="T7"/>
                </a:cxn>
              </a:cxnLst>
              <a:rect l="T12" t="T13" r="T14" b="T15"/>
              <a:pathLst>
                <a:path w="49" h="171">
                  <a:moveTo>
                    <a:pt x="0" y="116"/>
                  </a:moveTo>
                  <a:lnTo>
                    <a:pt x="0" y="171"/>
                  </a:lnTo>
                  <a:lnTo>
                    <a:pt x="31" y="114"/>
                  </a:lnTo>
                  <a:lnTo>
                    <a:pt x="49" y="0"/>
                  </a:lnTo>
                  <a:close/>
                </a:path>
              </a:pathLst>
            </a:custGeom>
            <a:solidFill>
              <a:srgbClr val="74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6350"/>
            <a:ext cx="7238999" cy="35814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1:30 p.m. – 1:45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1:45 p.m. – 2:15 p.m. Omega Refresher (Sessions 17-20) Know Thyself Part 2</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2:15 p.m. – 3:00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3:00 p.m. – 3:30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3:30 p.m. - 3:45 p.m.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3:45 p.m. – 4:00 p.m.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4:00 p.m. – 4:40 p.m. Omega Refresher (Sessions 21 -24) Running The Course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4:40 p.m. – 5:30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5:30 p.m. – 6:00 p.m. Group Discussion/Interviews</a:t>
            </a:r>
          </a:p>
          <a:p>
            <a:pPr marL="0" indent="0">
              <a:lnSpc>
                <a:spcPct val="107000"/>
              </a:lnSpc>
              <a:spcBef>
                <a:spcPts val="0"/>
              </a:spcBef>
              <a:spcAft>
                <a:spcPts val="0"/>
              </a:spcAft>
              <a:buNone/>
            </a:pPr>
            <a:r>
              <a:rPr lang="en-US" sz="1600" kern="100">
                <a:solidFill>
                  <a:schemeClr val="tx1"/>
                </a:solidFill>
                <a:latin typeface="Calibri" panose="020F0502020204030204" pitchFamily="34" charset="0"/>
                <a:ea typeface="Calibri" panose="020F0502020204030204" pitchFamily="34" charset="0"/>
                <a:cs typeface="Times New Roman" panose="02020603050405020304" pitchFamily="18" charset="0"/>
              </a:rPr>
              <a:t>6:00 </a:t>
            </a: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p.m</a:t>
            </a:r>
            <a:r>
              <a:rPr lang="en-US" sz="1600" kern="100">
                <a:solidFill>
                  <a:schemeClr val="tx1"/>
                </a:solidFill>
                <a:latin typeface="Calibri" panose="020F0502020204030204" pitchFamily="34" charset="0"/>
                <a:ea typeface="Calibri" panose="020F0502020204030204" pitchFamily="34" charset="0"/>
                <a:cs typeface="Times New Roman" panose="02020603050405020304" pitchFamily="18" charset="0"/>
              </a:rPr>
              <a:t>. 	Dinner</a:t>
            </a: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145371679"/>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reeform 2">
            <a:extLst>
              <a:ext uri="{FF2B5EF4-FFF2-40B4-BE49-F238E27FC236}">
                <a16:creationId xmlns:a16="http://schemas.microsoft.com/office/drawing/2014/main" id="{D78DD15A-850E-9A47-B3E4-E3657D9273B8}"/>
              </a:ext>
            </a:extLst>
          </p:cNvPr>
          <p:cNvSpPr>
            <a:spLocks noChangeArrowheads="1"/>
          </p:cNvSpPr>
          <p:nvPr/>
        </p:nvSpPr>
        <p:spPr bwMode="auto">
          <a:xfrm>
            <a:off x="1875161" y="0"/>
            <a:ext cx="5849512" cy="5143500"/>
          </a:xfrm>
          <a:custGeom>
            <a:avLst/>
            <a:gdLst>
              <a:gd name="T0" fmla="*/ 2147483647 w 5518"/>
              <a:gd name="T1" fmla="*/ 2147483647 h 4852"/>
              <a:gd name="T2" fmla="*/ 2147483647 w 5518"/>
              <a:gd name="T3" fmla="*/ 2147483647 h 4852"/>
              <a:gd name="T4" fmla="*/ 2147483647 w 5518"/>
              <a:gd name="T5" fmla="*/ 2147483647 h 4852"/>
              <a:gd name="T6" fmla="*/ 2147483647 w 5518"/>
              <a:gd name="T7" fmla="*/ 2147483647 h 4852"/>
              <a:gd name="T8" fmla="*/ 2147483647 w 5518"/>
              <a:gd name="T9" fmla="*/ 2147483647 h 4852"/>
              <a:gd name="T10" fmla="*/ 2147483647 w 5518"/>
              <a:gd name="T11" fmla="*/ 2147483647 h 4852"/>
              <a:gd name="T12" fmla="*/ 2147483647 w 5518"/>
              <a:gd name="T13" fmla="*/ 2147483647 h 4852"/>
              <a:gd name="T14" fmla="*/ 2147483647 w 5518"/>
              <a:gd name="T15" fmla="*/ 2147483647 h 4852"/>
              <a:gd name="T16" fmla="*/ 2147483647 w 5518"/>
              <a:gd name="T17" fmla="*/ 2147483647 h 4852"/>
              <a:gd name="T18" fmla="*/ 2147483647 w 5518"/>
              <a:gd name="T19" fmla="*/ 2147483647 h 4852"/>
              <a:gd name="T20" fmla="*/ 2147483647 w 5518"/>
              <a:gd name="T21" fmla="*/ 2147483647 h 4852"/>
              <a:gd name="T22" fmla="*/ 2147483647 w 5518"/>
              <a:gd name="T23" fmla="*/ 2147483647 h 4852"/>
              <a:gd name="T24" fmla="*/ 2147483647 w 5518"/>
              <a:gd name="T25" fmla="*/ 2147483647 h 4852"/>
              <a:gd name="T26" fmla="*/ 2147483647 w 5518"/>
              <a:gd name="T27" fmla="*/ 2147483647 h 4852"/>
              <a:gd name="T28" fmla="*/ 2147483647 w 5518"/>
              <a:gd name="T29" fmla="*/ 2147483647 h 4852"/>
              <a:gd name="T30" fmla="*/ 2147483647 w 5518"/>
              <a:gd name="T31" fmla="*/ 2147483647 h 4852"/>
              <a:gd name="T32" fmla="*/ 2147483647 w 5518"/>
              <a:gd name="T33" fmla="*/ 2147483647 h 4852"/>
              <a:gd name="T34" fmla="*/ 2147483647 w 5518"/>
              <a:gd name="T35" fmla="*/ 2147483647 h 4852"/>
              <a:gd name="T36" fmla="*/ 2147483647 w 5518"/>
              <a:gd name="T37" fmla="*/ 2147483647 h 4852"/>
              <a:gd name="T38" fmla="*/ 2147483647 w 5518"/>
              <a:gd name="T39" fmla="*/ 2147483647 h 4852"/>
              <a:gd name="T40" fmla="*/ 2147483647 w 5518"/>
              <a:gd name="T41" fmla="*/ 2147483647 h 4852"/>
              <a:gd name="T42" fmla="*/ 2147483647 w 5518"/>
              <a:gd name="T43" fmla="*/ 2147483647 h 4852"/>
              <a:gd name="T44" fmla="*/ 2147483647 w 5518"/>
              <a:gd name="T45" fmla="*/ 2147483647 h 4852"/>
              <a:gd name="T46" fmla="*/ 0 w 5518"/>
              <a:gd name="T47" fmla="*/ 2147483647 h 4852"/>
              <a:gd name="T48" fmla="*/ 2147483647 w 5518"/>
              <a:gd name="T49" fmla="*/ 2147483647 h 4852"/>
              <a:gd name="T50" fmla="*/ 2147483647 w 5518"/>
              <a:gd name="T51" fmla="*/ 2147483647 h 4852"/>
              <a:gd name="T52" fmla="*/ 2147483647 w 5518"/>
              <a:gd name="T53" fmla="*/ 2147483647 h 4852"/>
              <a:gd name="T54" fmla="*/ 2147483647 w 5518"/>
              <a:gd name="T55" fmla="*/ 2147483647 h 4852"/>
              <a:gd name="T56" fmla="*/ 2147483647 w 5518"/>
              <a:gd name="T57" fmla="*/ 2147483647 h 4852"/>
              <a:gd name="T58" fmla="*/ 2147483647 w 5518"/>
              <a:gd name="T59" fmla="*/ 2147483647 h 4852"/>
              <a:gd name="T60" fmla="*/ 2147483647 w 5518"/>
              <a:gd name="T61" fmla="*/ 2147483647 h 4852"/>
              <a:gd name="T62" fmla="*/ 2147483647 w 5518"/>
              <a:gd name="T63" fmla="*/ 0 h 48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18"/>
              <a:gd name="T97" fmla="*/ 0 h 4852"/>
              <a:gd name="T98" fmla="*/ 5518 w 5518"/>
              <a:gd name="T99" fmla="*/ 4852 h 48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18" h="4852">
                <a:moveTo>
                  <a:pt x="3230" y="399"/>
                </a:moveTo>
                <a:lnTo>
                  <a:pt x="3840" y="181"/>
                </a:lnTo>
                <a:lnTo>
                  <a:pt x="4062" y="698"/>
                </a:lnTo>
                <a:lnTo>
                  <a:pt x="4719" y="700"/>
                </a:lnTo>
                <a:lnTo>
                  <a:pt x="4719" y="1341"/>
                </a:lnTo>
                <a:lnTo>
                  <a:pt x="5326" y="1532"/>
                </a:lnTo>
                <a:lnTo>
                  <a:pt x="5053" y="2107"/>
                </a:lnTo>
                <a:lnTo>
                  <a:pt x="5518" y="2462"/>
                </a:lnTo>
                <a:lnTo>
                  <a:pt x="5026" y="2877"/>
                </a:lnTo>
                <a:lnTo>
                  <a:pt x="5293" y="3438"/>
                </a:lnTo>
                <a:lnTo>
                  <a:pt x="4705" y="3610"/>
                </a:lnTo>
                <a:lnTo>
                  <a:pt x="4711" y="4189"/>
                </a:lnTo>
                <a:lnTo>
                  <a:pt x="4025" y="4183"/>
                </a:lnTo>
                <a:lnTo>
                  <a:pt x="3772" y="4767"/>
                </a:lnTo>
                <a:lnTo>
                  <a:pt x="3190" y="4493"/>
                </a:lnTo>
                <a:lnTo>
                  <a:pt x="2724" y="4852"/>
                </a:lnTo>
                <a:lnTo>
                  <a:pt x="2303" y="4522"/>
                </a:lnTo>
                <a:lnTo>
                  <a:pt x="1669" y="4726"/>
                </a:lnTo>
                <a:lnTo>
                  <a:pt x="1457" y="4149"/>
                </a:lnTo>
                <a:lnTo>
                  <a:pt x="793" y="4159"/>
                </a:lnTo>
                <a:lnTo>
                  <a:pt x="791" y="3598"/>
                </a:lnTo>
                <a:lnTo>
                  <a:pt x="181" y="3382"/>
                </a:lnTo>
                <a:lnTo>
                  <a:pt x="479" y="2843"/>
                </a:lnTo>
                <a:lnTo>
                  <a:pt x="0" y="2440"/>
                </a:lnTo>
                <a:lnTo>
                  <a:pt x="507" y="2027"/>
                </a:lnTo>
                <a:lnTo>
                  <a:pt x="211" y="1491"/>
                </a:lnTo>
                <a:lnTo>
                  <a:pt x="802" y="1295"/>
                </a:lnTo>
                <a:lnTo>
                  <a:pt x="806" y="725"/>
                </a:lnTo>
                <a:lnTo>
                  <a:pt x="1482" y="720"/>
                </a:lnTo>
                <a:lnTo>
                  <a:pt x="1699" y="146"/>
                </a:lnTo>
                <a:lnTo>
                  <a:pt x="2301" y="394"/>
                </a:lnTo>
                <a:lnTo>
                  <a:pt x="2755" y="0"/>
                </a:lnTo>
                <a:close/>
              </a:path>
            </a:pathLst>
          </a:custGeom>
          <a:solidFill>
            <a:srgbClr val="FFFFFF"/>
          </a:solidFill>
          <a:ln w="12700">
            <a:solidFill>
              <a:srgbClr val="000000"/>
            </a:solidFill>
            <a:round/>
            <a:headEnd/>
            <a:tailEnd/>
          </a:ln>
        </p:spPr>
        <p:txBody>
          <a:bodyPr wrap="none"/>
          <a:lstStyle/>
          <a:p>
            <a:endParaRPr lang="en-US" sz="2805"/>
          </a:p>
        </p:txBody>
      </p:sp>
      <p:sp>
        <p:nvSpPr>
          <p:cNvPr id="80899" name="Freeform 3">
            <a:extLst>
              <a:ext uri="{FF2B5EF4-FFF2-40B4-BE49-F238E27FC236}">
                <a16:creationId xmlns:a16="http://schemas.microsoft.com/office/drawing/2014/main" id="{A17697B3-C4CA-F862-EB66-6FEAB201FEEA}"/>
              </a:ext>
            </a:extLst>
          </p:cNvPr>
          <p:cNvSpPr>
            <a:spLocks noChangeArrowheads="1"/>
          </p:cNvSpPr>
          <p:nvPr/>
        </p:nvSpPr>
        <p:spPr bwMode="auto">
          <a:xfrm>
            <a:off x="4367406" y="1752310"/>
            <a:ext cx="926508" cy="2032170"/>
          </a:xfrm>
          <a:custGeom>
            <a:avLst/>
            <a:gdLst>
              <a:gd name="T0" fmla="*/ 2147483647 w 874"/>
              <a:gd name="T1" fmla="*/ 2147483647 h 1917"/>
              <a:gd name="T2" fmla="*/ 2147483647 w 874"/>
              <a:gd name="T3" fmla="*/ 2147483647 h 1917"/>
              <a:gd name="T4" fmla="*/ 2147483647 w 874"/>
              <a:gd name="T5" fmla="*/ 2147483647 h 1917"/>
              <a:gd name="T6" fmla="*/ 2147483647 w 874"/>
              <a:gd name="T7" fmla="*/ 2147483647 h 1917"/>
              <a:gd name="T8" fmla="*/ 2147483647 w 874"/>
              <a:gd name="T9" fmla="*/ 2147483647 h 1917"/>
              <a:gd name="T10" fmla="*/ 2147483647 w 874"/>
              <a:gd name="T11" fmla="*/ 2147483647 h 1917"/>
              <a:gd name="T12" fmla="*/ 2147483647 w 874"/>
              <a:gd name="T13" fmla="*/ 2147483647 h 1917"/>
              <a:gd name="T14" fmla="*/ 2147483647 w 874"/>
              <a:gd name="T15" fmla="*/ 2147483647 h 1917"/>
              <a:gd name="T16" fmla="*/ 2147483647 w 874"/>
              <a:gd name="T17" fmla="*/ 2147483647 h 1917"/>
              <a:gd name="T18" fmla="*/ 2147483647 w 874"/>
              <a:gd name="T19" fmla="*/ 2147483647 h 1917"/>
              <a:gd name="T20" fmla="*/ 2147483647 w 874"/>
              <a:gd name="T21" fmla="*/ 2147483647 h 1917"/>
              <a:gd name="T22" fmla="*/ 2147483647 w 874"/>
              <a:gd name="T23" fmla="*/ 2147483647 h 1917"/>
              <a:gd name="T24" fmla="*/ 2147483647 w 874"/>
              <a:gd name="T25" fmla="*/ 2147483647 h 1917"/>
              <a:gd name="T26" fmla="*/ 2147483647 w 874"/>
              <a:gd name="T27" fmla="*/ 2147483647 h 1917"/>
              <a:gd name="T28" fmla="*/ 2147483647 w 874"/>
              <a:gd name="T29" fmla="*/ 2147483647 h 1917"/>
              <a:gd name="T30" fmla="*/ 2147483647 w 874"/>
              <a:gd name="T31" fmla="*/ 2147483647 h 1917"/>
              <a:gd name="T32" fmla="*/ 2147483647 w 874"/>
              <a:gd name="T33" fmla="*/ 2147483647 h 1917"/>
              <a:gd name="T34" fmla="*/ 2147483647 w 874"/>
              <a:gd name="T35" fmla="*/ 0 h 1917"/>
              <a:gd name="T36" fmla="*/ 2147483647 w 874"/>
              <a:gd name="T37" fmla="*/ 0 h 1917"/>
              <a:gd name="T38" fmla="*/ 2147483647 w 874"/>
              <a:gd name="T39" fmla="*/ 0 h 1917"/>
              <a:gd name="T40" fmla="*/ 2147483647 w 874"/>
              <a:gd name="T41" fmla="*/ 0 h 1917"/>
              <a:gd name="T42" fmla="*/ 2147483647 w 874"/>
              <a:gd name="T43" fmla="*/ 0 h 1917"/>
              <a:gd name="T44" fmla="*/ 2147483647 w 874"/>
              <a:gd name="T45" fmla="*/ 2147483647 h 1917"/>
              <a:gd name="T46" fmla="*/ 0 w 874"/>
              <a:gd name="T47" fmla="*/ 2147483647 h 1917"/>
              <a:gd name="T48" fmla="*/ 0 w 874"/>
              <a:gd name="T49" fmla="*/ 2147483647 h 1917"/>
              <a:gd name="T50" fmla="*/ 0 w 874"/>
              <a:gd name="T51" fmla="*/ 2147483647 h 1917"/>
              <a:gd name="T52" fmla="*/ 2147483647 w 874"/>
              <a:gd name="T53" fmla="*/ 2147483647 h 1917"/>
              <a:gd name="T54" fmla="*/ 2147483647 w 874"/>
              <a:gd name="T55" fmla="*/ 2147483647 h 1917"/>
              <a:gd name="T56" fmla="*/ 2147483647 w 874"/>
              <a:gd name="T57" fmla="*/ 2147483647 h 1917"/>
              <a:gd name="T58" fmla="*/ 2147483647 w 874"/>
              <a:gd name="T59" fmla="*/ 2147483647 h 1917"/>
              <a:gd name="T60" fmla="*/ 2147483647 w 874"/>
              <a:gd name="T61" fmla="*/ 2147483647 h 1917"/>
              <a:gd name="T62" fmla="*/ 2147483647 w 874"/>
              <a:gd name="T63" fmla="*/ 2147483647 h 1917"/>
              <a:gd name="T64" fmla="*/ 2147483647 w 874"/>
              <a:gd name="T65" fmla="*/ 2147483647 h 1917"/>
              <a:gd name="T66" fmla="*/ 2147483647 w 874"/>
              <a:gd name="T67" fmla="*/ 2147483647 h 1917"/>
              <a:gd name="T68" fmla="*/ 2147483647 w 874"/>
              <a:gd name="T69" fmla="*/ 2147483647 h 1917"/>
              <a:gd name="T70" fmla="*/ 2147483647 w 874"/>
              <a:gd name="T71" fmla="*/ 2147483647 h 1917"/>
              <a:gd name="T72" fmla="*/ 2147483647 w 874"/>
              <a:gd name="T73" fmla="*/ 2147483647 h 1917"/>
              <a:gd name="T74" fmla="*/ 2147483647 w 874"/>
              <a:gd name="T75" fmla="*/ 2147483647 h 1917"/>
              <a:gd name="T76" fmla="*/ 2147483647 w 874"/>
              <a:gd name="T77" fmla="*/ 2147483647 h 1917"/>
              <a:gd name="T78" fmla="*/ 2147483647 w 874"/>
              <a:gd name="T79" fmla="*/ 2147483647 h 19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4"/>
              <a:gd name="T121" fmla="*/ 0 h 1917"/>
              <a:gd name="T122" fmla="*/ 874 w 874"/>
              <a:gd name="T123" fmla="*/ 1917 h 19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4" h="1917">
                <a:moveTo>
                  <a:pt x="435" y="908"/>
                </a:moveTo>
                <a:cubicBezTo>
                  <a:pt x="435" y="908"/>
                  <a:pt x="435" y="908"/>
                  <a:pt x="435" y="908"/>
                </a:cubicBezTo>
                <a:cubicBezTo>
                  <a:pt x="437" y="906"/>
                  <a:pt x="437" y="906"/>
                  <a:pt x="437" y="906"/>
                </a:cubicBezTo>
                <a:cubicBezTo>
                  <a:pt x="438" y="907"/>
                  <a:pt x="438" y="907"/>
                  <a:pt x="438" y="907"/>
                </a:cubicBezTo>
                <a:cubicBezTo>
                  <a:pt x="470" y="916"/>
                  <a:pt x="470" y="916"/>
                  <a:pt x="470" y="916"/>
                </a:cubicBezTo>
                <a:cubicBezTo>
                  <a:pt x="470" y="1792"/>
                  <a:pt x="470" y="1792"/>
                  <a:pt x="470" y="1792"/>
                </a:cubicBezTo>
                <a:cubicBezTo>
                  <a:pt x="470" y="1799"/>
                  <a:pt x="470" y="1799"/>
                  <a:pt x="470" y="1799"/>
                </a:cubicBezTo>
                <a:cubicBezTo>
                  <a:pt x="479" y="1917"/>
                  <a:pt x="659" y="1917"/>
                  <a:pt x="666" y="1799"/>
                </a:cubicBezTo>
                <a:cubicBezTo>
                  <a:pt x="667" y="1785"/>
                  <a:pt x="667" y="1785"/>
                  <a:pt x="667" y="1785"/>
                </a:cubicBezTo>
                <a:cubicBezTo>
                  <a:pt x="667" y="326"/>
                  <a:pt x="667" y="326"/>
                  <a:pt x="667" y="326"/>
                </a:cubicBezTo>
                <a:cubicBezTo>
                  <a:pt x="706" y="325"/>
                  <a:pt x="706" y="325"/>
                  <a:pt x="706" y="325"/>
                </a:cubicBezTo>
                <a:cubicBezTo>
                  <a:pt x="704" y="856"/>
                  <a:pt x="704" y="856"/>
                  <a:pt x="704" y="856"/>
                </a:cubicBezTo>
                <a:cubicBezTo>
                  <a:pt x="713" y="946"/>
                  <a:pt x="866" y="944"/>
                  <a:pt x="874" y="852"/>
                </a:cubicBezTo>
                <a:cubicBezTo>
                  <a:pt x="871" y="214"/>
                  <a:pt x="871" y="214"/>
                  <a:pt x="871" y="214"/>
                </a:cubicBezTo>
                <a:cubicBezTo>
                  <a:pt x="871" y="214"/>
                  <a:pt x="871" y="214"/>
                  <a:pt x="871" y="214"/>
                </a:cubicBezTo>
                <a:cubicBezTo>
                  <a:pt x="871" y="214"/>
                  <a:pt x="871" y="214"/>
                  <a:pt x="871" y="214"/>
                </a:cubicBezTo>
                <a:cubicBezTo>
                  <a:pt x="866" y="105"/>
                  <a:pt x="799" y="16"/>
                  <a:pt x="689" y="7"/>
                </a:cubicBezTo>
                <a:cubicBezTo>
                  <a:pt x="660" y="0"/>
                  <a:pt x="660" y="0"/>
                  <a:pt x="660" y="0"/>
                </a:cubicBezTo>
                <a:cubicBezTo>
                  <a:pt x="660" y="0"/>
                  <a:pt x="660" y="0"/>
                  <a:pt x="660" y="0"/>
                </a:cubicBezTo>
                <a:cubicBezTo>
                  <a:pt x="464" y="0"/>
                  <a:pt x="464" y="0"/>
                  <a:pt x="464" y="0"/>
                </a:cubicBezTo>
                <a:cubicBezTo>
                  <a:pt x="213" y="0"/>
                  <a:pt x="213" y="0"/>
                  <a:pt x="213" y="0"/>
                </a:cubicBezTo>
                <a:cubicBezTo>
                  <a:pt x="213" y="0"/>
                  <a:pt x="213" y="0"/>
                  <a:pt x="213" y="0"/>
                </a:cubicBezTo>
                <a:cubicBezTo>
                  <a:pt x="205" y="3"/>
                  <a:pt x="205" y="3"/>
                  <a:pt x="205" y="3"/>
                </a:cubicBezTo>
                <a:cubicBezTo>
                  <a:pt x="97" y="12"/>
                  <a:pt x="7" y="105"/>
                  <a:pt x="0" y="214"/>
                </a:cubicBezTo>
                <a:cubicBezTo>
                  <a:pt x="0" y="214"/>
                  <a:pt x="0" y="214"/>
                  <a:pt x="0" y="214"/>
                </a:cubicBezTo>
                <a:cubicBezTo>
                  <a:pt x="0" y="214"/>
                  <a:pt x="0" y="214"/>
                  <a:pt x="0" y="214"/>
                </a:cubicBezTo>
                <a:cubicBezTo>
                  <a:pt x="1" y="852"/>
                  <a:pt x="1" y="852"/>
                  <a:pt x="1" y="852"/>
                </a:cubicBezTo>
                <a:cubicBezTo>
                  <a:pt x="10" y="944"/>
                  <a:pt x="160" y="946"/>
                  <a:pt x="167" y="856"/>
                </a:cubicBezTo>
                <a:cubicBezTo>
                  <a:pt x="167" y="325"/>
                  <a:pt x="167" y="325"/>
                  <a:pt x="167" y="325"/>
                </a:cubicBezTo>
                <a:cubicBezTo>
                  <a:pt x="204" y="326"/>
                  <a:pt x="204" y="326"/>
                  <a:pt x="204" y="326"/>
                </a:cubicBezTo>
                <a:cubicBezTo>
                  <a:pt x="204" y="1785"/>
                  <a:pt x="204" y="1785"/>
                  <a:pt x="204" y="1785"/>
                </a:cubicBezTo>
                <a:cubicBezTo>
                  <a:pt x="205" y="1799"/>
                  <a:pt x="205" y="1799"/>
                  <a:pt x="205" y="1799"/>
                </a:cubicBezTo>
                <a:cubicBezTo>
                  <a:pt x="214" y="1917"/>
                  <a:pt x="393" y="1917"/>
                  <a:pt x="402" y="1799"/>
                </a:cubicBezTo>
                <a:cubicBezTo>
                  <a:pt x="403" y="1792"/>
                  <a:pt x="403" y="1792"/>
                  <a:pt x="403" y="1792"/>
                </a:cubicBezTo>
                <a:cubicBezTo>
                  <a:pt x="403" y="916"/>
                  <a:pt x="403" y="916"/>
                  <a:pt x="403" y="916"/>
                </a:cubicBezTo>
                <a:cubicBezTo>
                  <a:pt x="435" y="907"/>
                  <a:pt x="435" y="907"/>
                  <a:pt x="435" y="907"/>
                </a:cubicBezTo>
                <a:cubicBezTo>
                  <a:pt x="435" y="907"/>
                  <a:pt x="435" y="907"/>
                  <a:pt x="435" y="907"/>
                </a:cubicBezTo>
                <a:cubicBezTo>
                  <a:pt x="403" y="916"/>
                  <a:pt x="403" y="916"/>
                  <a:pt x="403" y="916"/>
                </a:cubicBezTo>
                <a:cubicBezTo>
                  <a:pt x="403" y="1792"/>
                  <a:pt x="403" y="1792"/>
                  <a:pt x="403" y="1792"/>
                </a:cubicBezTo>
                <a:cubicBezTo>
                  <a:pt x="404" y="918"/>
                  <a:pt x="404" y="918"/>
                  <a:pt x="404" y="918"/>
                </a:cubicBezTo>
                <a:close/>
              </a:path>
            </a:pathLst>
          </a:custGeom>
          <a:solidFill>
            <a:srgbClr val="339966"/>
          </a:solidFill>
          <a:ln w="12700">
            <a:solidFill>
              <a:srgbClr val="000000"/>
            </a:solidFill>
            <a:round/>
            <a:headEnd/>
            <a:tailEnd/>
          </a:ln>
        </p:spPr>
        <p:txBody>
          <a:bodyPr wrap="none"/>
          <a:lstStyle/>
          <a:p>
            <a:endParaRPr lang="en-US" sz="2805"/>
          </a:p>
        </p:txBody>
      </p:sp>
      <p:sp>
        <p:nvSpPr>
          <p:cNvPr id="80900" name="Oval 4">
            <a:extLst>
              <a:ext uri="{FF2B5EF4-FFF2-40B4-BE49-F238E27FC236}">
                <a16:creationId xmlns:a16="http://schemas.microsoft.com/office/drawing/2014/main" id="{CE4C9D38-40BC-9C39-2B5B-6045F8E7B932}"/>
              </a:ext>
            </a:extLst>
          </p:cNvPr>
          <p:cNvSpPr>
            <a:spLocks noChangeArrowheads="1"/>
          </p:cNvSpPr>
          <p:nvPr/>
        </p:nvSpPr>
        <p:spPr bwMode="auto">
          <a:xfrm>
            <a:off x="4650446" y="1343119"/>
            <a:ext cx="373148" cy="367847"/>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80901" name="Line 5">
            <a:extLst>
              <a:ext uri="{FF2B5EF4-FFF2-40B4-BE49-F238E27FC236}">
                <a16:creationId xmlns:a16="http://schemas.microsoft.com/office/drawing/2014/main" id="{90EBB3B0-AEAF-A835-363A-F671418C8587}"/>
              </a:ext>
            </a:extLst>
          </p:cNvPr>
          <p:cNvSpPr>
            <a:spLocks noChangeShapeType="1"/>
          </p:cNvSpPr>
          <p:nvPr/>
        </p:nvSpPr>
        <p:spPr bwMode="auto">
          <a:xfrm flipV="1">
            <a:off x="3480119" y="3332886"/>
            <a:ext cx="1090821" cy="12827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0902" name="Line 6">
            <a:extLst>
              <a:ext uri="{FF2B5EF4-FFF2-40B4-BE49-F238E27FC236}">
                <a16:creationId xmlns:a16="http://schemas.microsoft.com/office/drawing/2014/main" id="{4F9E071B-9612-83DE-C6CA-C35D80C30241}"/>
              </a:ext>
            </a:extLst>
          </p:cNvPr>
          <p:cNvSpPr>
            <a:spLocks noChangeShapeType="1"/>
          </p:cNvSpPr>
          <p:nvPr/>
        </p:nvSpPr>
        <p:spPr bwMode="auto">
          <a:xfrm flipH="1" flipV="1">
            <a:off x="5085078" y="3316985"/>
            <a:ext cx="851243" cy="9646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0903" name="Line 7">
            <a:extLst>
              <a:ext uri="{FF2B5EF4-FFF2-40B4-BE49-F238E27FC236}">
                <a16:creationId xmlns:a16="http://schemas.microsoft.com/office/drawing/2014/main" id="{01548E50-33C4-073A-C35B-96AC362AC210}"/>
              </a:ext>
            </a:extLst>
          </p:cNvPr>
          <p:cNvSpPr>
            <a:spLocks noChangeShapeType="1"/>
          </p:cNvSpPr>
          <p:nvPr/>
        </p:nvSpPr>
        <p:spPr bwMode="auto">
          <a:xfrm flipV="1">
            <a:off x="3527823" y="3541722"/>
            <a:ext cx="1091881" cy="1282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0904" name="Line 8">
            <a:extLst>
              <a:ext uri="{FF2B5EF4-FFF2-40B4-BE49-F238E27FC236}">
                <a16:creationId xmlns:a16="http://schemas.microsoft.com/office/drawing/2014/main" id="{7D481446-D38B-0CAF-C679-5D4E3554BEC9}"/>
              </a:ext>
            </a:extLst>
          </p:cNvPr>
          <p:cNvSpPr>
            <a:spLocks noChangeShapeType="1"/>
          </p:cNvSpPr>
          <p:nvPr/>
        </p:nvSpPr>
        <p:spPr bwMode="auto">
          <a:xfrm flipH="1" flipV="1">
            <a:off x="5053276" y="3524761"/>
            <a:ext cx="851243" cy="9540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0905" name="Text Box 9">
            <a:extLst>
              <a:ext uri="{FF2B5EF4-FFF2-40B4-BE49-F238E27FC236}">
                <a16:creationId xmlns:a16="http://schemas.microsoft.com/office/drawing/2014/main" id="{CD65EF5C-4DD2-2164-6383-30CF0F9418A8}"/>
              </a:ext>
            </a:extLst>
          </p:cNvPr>
          <p:cNvSpPr txBox="1">
            <a:spLocks noChangeArrowheads="1"/>
          </p:cNvSpPr>
          <p:nvPr/>
        </p:nvSpPr>
        <p:spPr bwMode="auto">
          <a:xfrm>
            <a:off x="3509802" y="3329706"/>
            <a:ext cx="1060078"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The Gates</a:t>
            </a:r>
          </a:p>
        </p:txBody>
      </p:sp>
      <p:sp>
        <p:nvSpPr>
          <p:cNvPr id="80906" name="Text Box 10">
            <a:extLst>
              <a:ext uri="{FF2B5EF4-FFF2-40B4-BE49-F238E27FC236}">
                <a16:creationId xmlns:a16="http://schemas.microsoft.com/office/drawing/2014/main" id="{7978F59B-2B85-C69C-5B31-5D0399971839}"/>
              </a:ext>
            </a:extLst>
          </p:cNvPr>
          <p:cNvSpPr txBox="1">
            <a:spLocks noChangeArrowheads="1"/>
          </p:cNvSpPr>
          <p:nvPr/>
        </p:nvSpPr>
        <p:spPr bwMode="auto">
          <a:xfrm>
            <a:off x="5153983" y="3314865"/>
            <a:ext cx="74629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of Hell</a:t>
            </a:r>
          </a:p>
        </p:txBody>
      </p:sp>
      <p:sp>
        <p:nvSpPr>
          <p:cNvPr id="80907" name="Line 11">
            <a:extLst>
              <a:ext uri="{FF2B5EF4-FFF2-40B4-BE49-F238E27FC236}">
                <a16:creationId xmlns:a16="http://schemas.microsoft.com/office/drawing/2014/main" id="{760A474E-B4F1-FFF9-74C8-CE1099CFB1AA}"/>
              </a:ext>
            </a:extLst>
          </p:cNvPr>
          <p:cNvSpPr>
            <a:spLocks noChangeShapeType="1"/>
          </p:cNvSpPr>
          <p:nvPr/>
        </p:nvSpPr>
        <p:spPr bwMode="auto">
          <a:xfrm flipH="1">
            <a:off x="5808051" y="3429354"/>
            <a:ext cx="145231" cy="67209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0908" name="Line 12">
            <a:extLst>
              <a:ext uri="{FF2B5EF4-FFF2-40B4-BE49-F238E27FC236}">
                <a16:creationId xmlns:a16="http://schemas.microsoft.com/office/drawing/2014/main" id="{0164EC4E-DB91-F14C-DE73-B92F93B1EB4C}"/>
              </a:ext>
            </a:extLst>
          </p:cNvPr>
          <p:cNvSpPr>
            <a:spLocks noChangeShapeType="1"/>
          </p:cNvSpPr>
          <p:nvPr/>
        </p:nvSpPr>
        <p:spPr bwMode="auto">
          <a:xfrm>
            <a:off x="3480120" y="3461156"/>
            <a:ext cx="112368" cy="62438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0909" name="Line 13">
            <a:extLst>
              <a:ext uri="{FF2B5EF4-FFF2-40B4-BE49-F238E27FC236}">
                <a16:creationId xmlns:a16="http://schemas.microsoft.com/office/drawing/2014/main" id="{8890354E-24A5-1F9D-143C-E2CC28F08FD7}"/>
              </a:ext>
            </a:extLst>
          </p:cNvPr>
          <p:cNvSpPr>
            <a:spLocks noChangeShapeType="1"/>
          </p:cNvSpPr>
          <p:nvPr/>
        </p:nvSpPr>
        <p:spPr bwMode="auto">
          <a:xfrm>
            <a:off x="3592488" y="4085542"/>
            <a:ext cx="221556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0910" name="Text Box 14">
            <a:extLst>
              <a:ext uri="{FF2B5EF4-FFF2-40B4-BE49-F238E27FC236}">
                <a16:creationId xmlns:a16="http://schemas.microsoft.com/office/drawing/2014/main" id="{419EDC56-73C5-0DE9-34FD-33908B8B8FD6}"/>
              </a:ext>
            </a:extLst>
          </p:cNvPr>
          <p:cNvSpPr txBox="1">
            <a:spLocks noChangeArrowheads="1"/>
          </p:cNvSpPr>
          <p:nvPr/>
        </p:nvSpPr>
        <p:spPr bwMode="auto">
          <a:xfrm>
            <a:off x="3924292" y="3735716"/>
            <a:ext cx="1801073" cy="33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002" b="0">
                <a:solidFill>
                  <a:srgbClr val="000000"/>
                </a:solidFill>
              </a:rPr>
              <a:t>The Prince of the Power of the Air</a:t>
            </a:r>
          </a:p>
          <a:p>
            <a:pPr>
              <a:spcAft>
                <a:spcPct val="15000"/>
              </a:spcAft>
            </a:pPr>
            <a:r>
              <a:rPr lang="en-US" altLang="en-US" sz="1002" b="0">
                <a:solidFill>
                  <a:srgbClr val="000000"/>
                </a:solidFill>
              </a:rPr>
              <a:t>Principalities and Powers</a:t>
            </a:r>
          </a:p>
        </p:txBody>
      </p:sp>
      <p:sp>
        <p:nvSpPr>
          <p:cNvPr id="80911" name="Text Box 15">
            <a:extLst>
              <a:ext uri="{FF2B5EF4-FFF2-40B4-BE49-F238E27FC236}">
                <a16:creationId xmlns:a16="http://schemas.microsoft.com/office/drawing/2014/main" id="{D5388941-6581-777F-C885-3F42E6EE0B9D}"/>
              </a:ext>
            </a:extLst>
          </p:cNvPr>
          <p:cNvSpPr txBox="1">
            <a:spLocks noChangeArrowheads="1"/>
          </p:cNvSpPr>
          <p:nvPr/>
        </p:nvSpPr>
        <p:spPr bwMode="auto">
          <a:xfrm>
            <a:off x="3564925" y="936050"/>
            <a:ext cx="2811328" cy="40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604" b="0">
                <a:solidFill>
                  <a:srgbClr val="000000"/>
                </a:solidFill>
              </a:rPr>
              <a:t>The Heavenly Places</a:t>
            </a:r>
          </a:p>
        </p:txBody>
      </p:sp>
      <p:sp>
        <p:nvSpPr>
          <p:cNvPr id="80912" name="Freeform 16">
            <a:extLst>
              <a:ext uri="{FF2B5EF4-FFF2-40B4-BE49-F238E27FC236}">
                <a16:creationId xmlns:a16="http://schemas.microsoft.com/office/drawing/2014/main" id="{357F6606-5691-5894-D28F-D415FCAFF87D}"/>
              </a:ext>
            </a:extLst>
          </p:cNvPr>
          <p:cNvSpPr>
            <a:spLocks noChangeArrowheads="1"/>
          </p:cNvSpPr>
          <p:nvPr/>
        </p:nvSpPr>
        <p:spPr bwMode="auto">
          <a:xfrm>
            <a:off x="2721104" y="1367501"/>
            <a:ext cx="994353" cy="849123"/>
          </a:xfrm>
          <a:custGeom>
            <a:avLst/>
            <a:gdLst>
              <a:gd name="T0" fmla="*/ 2147483647 w 938"/>
              <a:gd name="T1" fmla="*/ 0 h 800"/>
              <a:gd name="T2" fmla="*/ 2147483647 w 938"/>
              <a:gd name="T3" fmla="*/ 2147483647 h 800"/>
              <a:gd name="T4" fmla="*/ 0 w 938"/>
              <a:gd name="T5" fmla="*/ 2147483647 h 800"/>
              <a:gd name="T6" fmla="*/ 0 60000 65536"/>
              <a:gd name="T7" fmla="*/ 0 60000 65536"/>
              <a:gd name="T8" fmla="*/ 0 60000 65536"/>
              <a:gd name="T9" fmla="*/ 0 w 938"/>
              <a:gd name="T10" fmla="*/ 0 h 800"/>
              <a:gd name="T11" fmla="*/ 938 w 938"/>
              <a:gd name="T12" fmla="*/ 800 h 800"/>
            </a:gdLst>
            <a:ahLst/>
            <a:cxnLst>
              <a:cxn ang="T6">
                <a:pos x="T0" y="T1"/>
              </a:cxn>
              <a:cxn ang="T7">
                <a:pos x="T2" y="T3"/>
              </a:cxn>
              <a:cxn ang="T8">
                <a:pos x="T4" y="T5"/>
              </a:cxn>
            </a:cxnLst>
            <a:rect l="T9" t="T10" r="T11" b="T12"/>
            <a:pathLst>
              <a:path w="938" h="800">
                <a:moveTo>
                  <a:pt x="462" y="0"/>
                </a:moveTo>
                <a:lnTo>
                  <a:pt x="938" y="800"/>
                </a:lnTo>
                <a:lnTo>
                  <a:pt x="0" y="574"/>
                </a:lnTo>
                <a:close/>
              </a:path>
            </a:pathLst>
          </a:custGeom>
          <a:solidFill>
            <a:srgbClr val="FFCC00"/>
          </a:solidFill>
          <a:ln w="12700">
            <a:solidFill>
              <a:srgbClr val="000000"/>
            </a:solidFill>
            <a:round/>
            <a:headEnd/>
            <a:tailEnd/>
          </a:ln>
        </p:spPr>
        <p:txBody>
          <a:bodyPr wrap="none"/>
          <a:lstStyle/>
          <a:p>
            <a:endParaRPr lang="en-US" sz="2805"/>
          </a:p>
        </p:txBody>
      </p:sp>
      <p:sp>
        <p:nvSpPr>
          <p:cNvPr id="80913" name="Text Box 17">
            <a:extLst>
              <a:ext uri="{FF2B5EF4-FFF2-40B4-BE49-F238E27FC236}">
                <a16:creationId xmlns:a16="http://schemas.microsoft.com/office/drawing/2014/main" id="{85EF32B8-6F7A-DB09-C073-BBA47C3C8305}"/>
              </a:ext>
            </a:extLst>
          </p:cNvPr>
          <p:cNvSpPr txBox="1">
            <a:spLocks noChangeArrowheads="1"/>
          </p:cNvSpPr>
          <p:nvPr/>
        </p:nvSpPr>
        <p:spPr bwMode="auto">
          <a:xfrm>
            <a:off x="2942660" y="1763156"/>
            <a:ext cx="571382" cy="2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402" b="0">
                <a:solidFill>
                  <a:srgbClr val="000000"/>
                </a:solidFill>
                <a:latin typeface="Arial MT"/>
              </a:rPr>
              <a:t> </a:t>
            </a:r>
          </a:p>
        </p:txBody>
      </p:sp>
      <p:sp>
        <p:nvSpPr>
          <p:cNvPr id="80914" name="Text Box 18">
            <a:extLst>
              <a:ext uri="{FF2B5EF4-FFF2-40B4-BE49-F238E27FC236}">
                <a16:creationId xmlns:a16="http://schemas.microsoft.com/office/drawing/2014/main" id="{3DE68088-A53B-25DC-9A8E-8386F7F870B3}"/>
              </a:ext>
            </a:extLst>
          </p:cNvPr>
          <p:cNvSpPr txBox="1">
            <a:spLocks noChangeArrowheads="1"/>
          </p:cNvSpPr>
          <p:nvPr/>
        </p:nvSpPr>
        <p:spPr bwMode="auto">
          <a:xfrm>
            <a:off x="2894956" y="1705667"/>
            <a:ext cx="712373"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GOD</a:t>
            </a:r>
          </a:p>
        </p:txBody>
      </p:sp>
      <p:sp>
        <p:nvSpPr>
          <p:cNvPr id="80915" name="Line 19">
            <a:extLst>
              <a:ext uri="{FF2B5EF4-FFF2-40B4-BE49-F238E27FC236}">
                <a16:creationId xmlns:a16="http://schemas.microsoft.com/office/drawing/2014/main" id="{0807F351-3188-BA35-5A58-928069F564AF}"/>
              </a:ext>
            </a:extLst>
          </p:cNvPr>
          <p:cNvSpPr>
            <a:spLocks noChangeShapeType="1"/>
          </p:cNvSpPr>
          <p:nvPr/>
        </p:nvSpPr>
        <p:spPr bwMode="auto">
          <a:xfrm flipH="1" flipV="1">
            <a:off x="5262111" y="1701426"/>
            <a:ext cx="851243" cy="48021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0916" name="Line 20">
            <a:extLst>
              <a:ext uri="{FF2B5EF4-FFF2-40B4-BE49-F238E27FC236}">
                <a16:creationId xmlns:a16="http://schemas.microsoft.com/office/drawing/2014/main" id="{B2F42D17-8582-1F28-0E59-436984A786EF}"/>
              </a:ext>
            </a:extLst>
          </p:cNvPr>
          <p:cNvSpPr>
            <a:spLocks noChangeShapeType="1"/>
          </p:cNvSpPr>
          <p:nvPr/>
        </p:nvSpPr>
        <p:spPr bwMode="auto">
          <a:xfrm flipH="1">
            <a:off x="5535612" y="2852671"/>
            <a:ext cx="577742" cy="43251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0917" name="Text Box 21">
            <a:extLst>
              <a:ext uri="{FF2B5EF4-FFF2-40B4-BE49-F238E27FC236}">
                <a16:creationId xmlns:a16="http://schemas.microsoft.com/office/drawing/2014/main" id="{B531242F-8E45-CE2C-97F8-6AB043FC9EEA}"/>
              </a:ext>
            </a:extLst>
          </p:cNvPr>
          <p:cNvSpPr txBox="1">
            <a:spLocks noChangeArrowheads="1"/>
          </p:cNvSpPr>
          <p:nvPr/>
        </p:nvSpPr>
        <p:spPr bwMode="auto">
          <a:xfrm>
            <a:off x="6101694" y="2424400"/>
            <a:ext cx="960431"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Constants</a:t>
            </a:r>
          </a:p>
        </p:txBody>
      </p:sp>
      <p:sp>
        <p:nvSpPr>
          <p:cNvPr id="80918" name="Text Box 22">
            <a:extLst>
              <a:ext uri="{FF2B5EF4-FFF2-40B4-BE49-F238E27FC236}">
                <a16:creationId xmlns:a16="http://schemas.microsoft.com/office/drawing/2014/main" id="{F59C982E-DC46-776E-C444-EA2E70AAAF5F}"/>
              </a:ext>
            </a:extLst>
          </p:cNvPr>
          <p:cNvSpPr txBox="1">
            <a:spLocks noChangeArrowheads="1"/>
          </p:cNvSpPr>
          <p:nvPr/>
        </p:nvSpPr>
        <p:spPr bwMode="auto">
          <a:xfrm>
            <a:off x="3676234" y="4169289"/>
            <a:ext cx="1830755" cy="28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The Cosmic Grave</a:t>
            </a:r>
          </a:p>
        </p:txBody>
      </p:sp>
      <p:sp>
        <p:nvSpPr>
          <p:cNvPr id="80920" name="Oval 24">
            <a:extLst>
              <a:ext uri="{FF2B5EF4-FFF2-40B4-BE49-F238E27FC236}">
                <a16:creationId xmlns:a16="http://schemas.microsoft.com/office/drawing/2014/main" id="{473AF0F5-69D0-8042-3C95-1607AF70E210}"/>
              </a:ext>
            </a:extLst>
          </p:cNvPr>
          <p:cNvSpPr>
            <a:spLocks noChangeArrowheads="1"/>
          </p:cNvSpPr>
          <p:nvPr/>
        </p:nvSpPr>
        <p:spPr bwMode="auto">
          <a:xfrm>
            <a:off x="4572000" y="3538542"/>
            <a:ext cx="254419" cy="250178"/>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80921" name="Oval 25">
            <a:extLst>
              <a:ext uri="{FF2B5EF4-FFF2-40B4-BE49-F238E27FC236}">
                <a16:creationId xmlns:a16="http://schemas.microsoft.com/office/drawing/2014/main" id="{F957B632-40A5-C06D-E279-022B8889D95B}"/>
              </a:ext>
            </a:extLst>
          </p:cNvPr>
          <p:cNvSpPr>
            <a:spLocks noChangeArrowheads="1"/>
          </p:cNvSpPr>
          <p:nvPr/>
        </p:nvSpPr>
        <p:spPr bwMode="auto">
          <a:xfrm>
            <a:off x="4877302" y="3542782"/>
            <a:ext cx="254419" cy="250178"/>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grpSp>
        <p:nvGrpSpPr>
          <p:cNvPr id="80922" name="Group 26">
            <a:extLst>
              <a:ext uri="{FF2B5EF4-FFF2-40B4-BE49-F238E27FC236}">
                <a16:creationId xmlns:a16="http://schemas.microsoft.com/office/drawing/2014/main" id="{41FA0580-1BB7-F9D7-C7B3-C5AE25B4AE91}"/>
              </a:ext>
            </a:extLst>
          </p:cNvPr>
          <p:cNvGrpSpPr>
            <a:grpSpLocks noChangeAspect="1"/>
          </p:cNvGrpSpPr>
          <p:nvPr/>
        </p:nvGrpSpPr>
        <p:grpSpPr bwMode="auto">
          <a:xfrm>
            <a:off x="4321821" y="1655842"/>
            <a:ext cx="1064319" cy="1730048"/>
            <a:chOff x="2916" y="1562"/>
            <a:chExt cx="1004" cy="1632"/>
          </a:xfrm>
        </p:grpSpPr>
        <p:sp>
          <p:nvSpPr>
            <p:cNvPr id="80923" name="AutoShape 27">
              <a:extLst>
                <a:ext uri="{FF2B5EF4-FFF2-40B4-BE49-F238E27FC236}">
                  <a16:creationId xmlns:a16="http://schemas.microsoft.com/office/drawing/2014/main" id="{95F7B8DC-0F4D-B2C2-3A48-08C24C4BA053}"/>
                </a:ext>
              </a:extLst>
            </p:cNvPr>
            <p:cNvSpPr>
              <a:spLocks noChangeAspect="1" noChangeArrowheads="1" noTextEdit="1"/>
            </p:cNvSpPr>
            <p:nvPr/>
          </p:nvSpPr>
          <p:spPr bwMode="auto">
            <a:xfrm>
              <a:off x="2916" y="1562"/>
              <a:ext cx="1004"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805"/>
            </a:p>
          </p:txBody>
        </p:sp>
        <p:sp>
          <p:nvSpPr>
            <p:cNvPr id="80924" name="Freeform 28">
              <a:extLst>
                <a:ext uri="{FF2B5EF4-FFF2-40B4-BE49-F238E27FC236}">
                  <a16:creationId xmlns:a16="http://schemas.microsoft.com/office/drawing/2014/main" id="{8E50EB3F-9E5E-FF0B-2B5D-72AB83E8426F}"/>
                </a:ext>
              </a:extLst>
            </p:cNvPr>
            <p:cNvSpPr>
              <a:spLocks/>
            </p:cNvSpPr>
            <p:nvPr/>
          </p:nvSpPr>
          <p:spPr bwMode="auto">
            <a:xfrm>
              <a:off x="2950" y="1631"/>
              <a:ext cx="896" cy="1502"/>
            </a:xfrm>
            <a:custGeom>
              <a:avLst/>
              <a:gdLst>
                <a:gd name="T0" fmla="*/ 0 w 1792"/>
                <a:gd name="T1" fmla="*/ 3 h 3004"/>
                <a:gd name="T2" fmla="*/ 2 w 1792"/>
                <a:gd name="T3" fmla="*/ 0 h 3004"/>
                <a:gd name="T4" fmla="*/ 0 w 1792"/>
                <a:gd name="T5" fmla="*/ 0 h 3004"/>
                <a:gd name="T6" fmla="*/ 0 w 1792"/>
                <a:gd name="T7" fmla="*/ 3 h 3004"/>
                <a:gd name="T8" fmla="*/ 0 60000 65536"/>
                <a:gd name="T9" fmla="*/ 0 60000 65536"/>
                <a:gd name="T10" fmla="*/ 0 60000 65536"/>
                <a:gd name="T11" fmla="*/ 0 60000 65536"/>
                <a:gd name="T12" fmla="*/ 0 w 1792"/>
                <a:gd name="T13" fmla="*/ 0 h 3004"/>
                <a:gd name="T14" fmla="*/ 1792 w 1792"/>
                <a:gd name="T15" fmla="*/ 3004 h 3004"/>
              </a:gdLst>
              <a:ahLst/>
              <a:cxnLst>
                <a:cxn ang="T8">
                  <a:pos x="T0" y="T1"/>
                </a:cxn>
                <a:cxn ang="T9">
                  <a:pos x="T2" y="T3"/>
                </a:cxn>
                <a:cxn ang="T10">
                  <a:pos x="T4" y="T5"/>
                </a:cxn>
                <a:cxn ang="T11">
                  <a:pos x="T6" y="T7"/>
                </a:cxn>
              </a:cxnLst>
              <a:rect l="T12" t="T13" r="T14" b="T15"/>
              <a:pathLst>
                <a:path w="1792" h="3004">
                  <a:moveTo>
                    <a:pt x="0" y="3004"/>
                  </a:moveTo>
                  <a:lnTo>
                    <a:pt x="1792" y="0"/>
                  </a:lnTo>
                  <a:lnTo>
                    <a:pt x="0" y="0"/>
                  </a:lnTo>
                  <a:lnTo>
                    <a:pt x="0" y="3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80925" name="Freeform 29">
              <a:extLst>
                <a:ext uri="{FF2B5EF4-FFF2-40B4-BE49-F238E27FC236}">
                  <a16:creationId xmlns:a16="http://schemas.microsoft.com/office/drawing/2014/main" id="{245B0A95-8669-AF9C-CAD8-1E3310C3385D}"/>
                </a:ext>
              </a:extLst>
            </p:cNvPr>
            <p:cNvSpPr>
              <a:spLocks/>
            </p:cNvSpPr>
            <p:nvPr/>
          </p:nvSpPr>
          <p:spPr bwMode="auto">
            <a:xfrm>
              <a:off x="2950" y="1597"/>
              <a:ext cx="925" cy="1552"/>
            </a:xfrm>
            <a:custGeom>
              <a:avLst/>
              <a:gdLst>
                <a:gd name="T0" fmla="*/ 2 w 1850"/>
                <a:gd name="T1" fmla="*/ 0 h 3104"/>
                <a:gd name="T2" fmla="*/ 0 w 1850"/>
                <a:gd name="T3" fmla="*/ 3 h 3104"/>
                <a:gd name="T4" fmla="*/ 2 w 1850"/>
                <a:gd name="T5" fmla="*/ 3 h 3104"/>
                <a:gd name="T6" fmla="*/ 2 w 1850"/>
                <a:gd name="T7" fmla="*/ 0 h 3104"/>
                <a:gd name="T8" fmla="*/ 0 60000 65536"/>
                <a:gd name="T9" fmla="*/ 0 60000 65536"/>
                <a:gd name="T10" fmla="*/ 0 60000 65536"/>
                <a:gd name="T11" fmla="*/ 0 60000 65536"/>
                <a:gd name="T12" fmla="*/ 0 w 1850"/>
                <a:gd name="T13" fmla="*/ 0 h 3104"/>
                <a:gd name="T14" fmla="*/ 1850 w 1850"/>
                <a:gd name="T15" fmla="*/ 3104 h 3104"/>
              </a:gdLst>
              <a:ahLst/>
              <a:cxnLst>
                <a:cxn ang="T8">
                  <a:pos x="T0" y="T1"/>
                </a:cxn>
                <a:cxn ang="T9">
                  <a:pos x="T2" y="T3"/>
                </a:cxn>
                <a:cxn ang="T10">
                  <a:pos x="T4" y="T5"/>
                </a:cxn>
                <a:cxn ang="T11">
                  <a:pos x="T6" y="T7"/>
                </a:cxn>
              </a:cxnLst>
              <a:rect l="T12" t="T13" r="T14" b="T15"/>
              <a:pathLst>
                <a:path w="1850" h="3104">
                  <a:moveTo>
                    <a:pt x="1850" y="0"/>
                  </a:moveTo>
                  <a:lnTo>
                    <a:pt x="0" y="3104"/>
                  </a:lnTo>
                  <a:lnTo>
                    <a:pt x="1850" y="3104"/>
                  </a:lnTo>
                  <a:lnTo>
                    <a:pt x="18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80926" name="Freeform 30">
              <a:extLst>
                <a:ext uri="{FF2B5EF4-FFF2-40B4-BE49-F238E27FC236}">
                  <a16:creationId xmlns:a16="http://schemas.microsoft.com/office/drawing/2014/main" id="{BCF1471A-C912-91E0-94B3-C578AD9A590C}"/>
                </a:ext>
              </a:extLst>
            </p:cNvPr>
            <p:cNvSpPr>
              <a:spLocks/>
            </p:cNvSpPr>
            <p:nvPr/>
          </p:nvSpPr>
          <p:spPr bwMode="auto">
            <a:xfrm>
              <a:off x="3414" y="1604"/>
              <a:ext cx="461" cy="1549"/>
            </a:xfrm>
            <a:custGeom>
              <a:avLst/>
              <a:gdLst>
                <a:gd name="T0" fmla="*/ 1 w 922"/>
                <a:gd name="T1" fmla="*/ 0 h 3099"/>
                <a:gd name="T2" fmla="*/ 0 w 922"/>
                <a:gd name="T3" fmla="*/ 1 h 3099"/>
                <a:gd name="T4" fmla="*/ 1 w 922"/>
                <a:gd name="T5" fmla="*/ 3 h 3099"/>
                <a:gd name="T6" fmla="*/ 1 w 922"/>
                <a:gd name="T7" fmla="*/ 0 h 3099"/>
                <a:gd name="T8" fmla="*/ 0 60000 65536"/>
                <a:gd name="T9" fmla="*/ 0 60000 65536"/>
                <a:gd name="T10" fmla="*/ 0 60000 65536"/>
                <a:gd name="T11" fmla="*/ 0 60000 65536"/>
                <a:gd name="T12" fmla="*/ 0 w 922"/>
                <a:gd name="T13" fmla="*/ 0 h 3099"/>
                <a:gd name="T14" fmla="*/ 922 w 922"/>
                <a:gd name="T15" fmla="*/ 3099 h 3099"/>
              </a:gdLst>
              <a:ahLst/>
              <a:cxnLst>
                <a:cxn ang="T8">
                  <a:pos x="T0" y="T1"/>
                </a:cxn>
                <a:cxn ang="T9">
                  <a:pos x="T2" y="T3"/>
                </a:cxn>
                <a:cxn ang="T10">
                  <a:pos x="T4" y="T5"/>
                </a:cxn>
                <a:cxn ang="T11">
                  <a:pos x="T6" y="T7"/>
                </a:cxn>
              </a:cxnLst>
              <a:rect l="T12" t="T13" r="T14" b="T15"/>
              <a:pathLst>
                <a:path w="922" h="3099">
                  <a:moveTo>
                    <a:pt x="922" y="0"/>
                  </a:moveTo>
                  <a:lnTo>
                    <a:pt x="0" y="1527"/>
                  </a:lnTo>
                  <a:lnTo>
                    <a:pt x="922" y="3099"/>
                  </a:lnTo>
                  <a:lnTo>
                    <a:pt x="9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80927" name="Freeform 31">
              <a:extLst>
                <a:ext uri="{FF2B5EF4-FFF2-40B4-BE49-F238E27FC236}">
                  <a16:creationId xmlns:a16="http://schemas.microsoft.com/office/drawing/2014/main" id="{AA686BE6-4C9B-1711-9B05-B3748DBD9C72}"/>
                </a:ext>
              </a:extLst>
            </p:cNvPr>
            <p:cNvSpPr>
              <a:spLocks/>
            </p:cNvSpPr>
            <p:nvPr/>
          </p:nvSpPr>
          <p:spPr bwMode="auto">
            <a:xfrm>
              <a:off x="2947" y="1604"/>
              <a:ext cx="458" cy="1549"/>
            </a:xfrm>
            <a:custGeom>
              <a:avLst/>
              <a:gdLst>
                <a:gd name="T0" fmla="*/ 0 w 917"/>
                <a:gd name="T1" fmla="*/ 0 h 3099"/>
                <a:gd name="T2" fmla="*/ 0 w 917"/>
                <a:gd name="T3" fmla="*/ 1 h 3099"/>
                <a:gd name="T4" fmla="*/ 0 w 917"/>
                <a:gd name="T5" fmla="*/ 3 h 3099"/>
                <a:gd name="T6" fmla="*/ 0 w 917"/>
                <a:gd name="T7" fmla="*/ 0 h 3099"/>
                <a:gd name="T8" fmla="*/ 0 60000 65536"/>
                <a:gd name="T9" fmla="*/ 0 60000 65536"/>
                <a:gd name="T10" fmla="*/ 0 60000 65536"/>
                <a:gd name="T11" fmla="*/ 0 60000 65536"/>
                <a:gd name="T12" fmla="*/ 0 w 917"/>
                <a:gd name="T13" fmla="*/ 0 h 3099"/>
                <a:gd name="T14" fmla="*/ 917 w 917"/>
                <a:gd name="T15" fmla="*/ 3099 h 3099"/>
              </a:gdLst>
              <a:ahLst/>
              <a:cxnLst>
                <a:cxn ang="T8">
                  <a:pos x="T0" y="T1"/>
                </a:cxn>
                <a:cxn ang="T9">
                  <a:pos x="T2" y="T3"/>
                </a:cxn>
                <a:cxn ang="T10">
                  <a:pos x="T4" y="T5"/>
                </a:cxn>
                <a:cxn ang="T11">
                  <a:pos x="T6" y="T7"/>
                </a:cxn>
              </a:cxnLst>
              <a:rect l="T12" t="T13" r="T14" b="T15"/>
              <a:pathLst>
                <a:path w="917" h="3099">
                  <a:moveTo>
                    <a:pt x="0" y="0"/>
                  </a:moveTo>
                  <a:lnTo>
                    <a:pt x="917" y="1527"/>
                  </a:lnTo>
                  <a:lnTo>
                    <a:pt x="0" y="309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805"/>
            </a:p>
          </p:txBody>
        </p:sp>
        <p:sp>
          <p:nvSpPr>
            <p:cNvPr id="80928" name="Rectangle 32">
              <a:extLst>
                <a:ext uri="{FF2B5EF4-FFF2-40B4-BE49-F238E27FC236}">
                  <a16:creationId xmlns:a16="http://schemas.microsoft.com/office/drawing/2014/main" id="{D12D7F26-84E2-FEF3-A0D7-F2F1676AD53D}"/>
                </a:ext>
              </a:extLst>
            </p:cNvPr>
            <p:cNvSpPr>
              <a:spLocks noChangeArrowheads="1"/>
            </p:cNvSpPr>
            <p:nvPr/>
          </p:nvSpPr>
          <p:spPr bwMode="auto">
            <a:xfrm>
              <a:off x="3092" y="1869"/>
              <a:ext cx="671" cy="11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gr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reeform 2">
            <a:extLst>
              <a:ext uri="{FF2B5EF4-FFF2-40B4-BE49-F238E27FC236}">
                <a16:creationId xmlns:a16="http://schemas.microsoft.com/office/drawing/2014/main" id="{8B30C489-BC41-F5CC-B1BD-75D6569C6677}"/>
              </a:ext>
            </a:extLst>
          </p:cNvPr>
          <p:cNvSpPr>
            <a:spLocks noChangeArrowheads="1"/>
          </p:cNvSpPr>
          <p:nvPr/>
        </p:nvSpPr>
        <p:spPr bwMode="auto">
          <a:xfrm>
            <a:off x="1671626" y="180213"/>
            <a:ext cx="2886594" cy="2620514"/>
          </a:xfrm>
          <a:custGeom>
            <a:avLst/>
            <a:gdLst>
              <a:gd name="T0" fmla="*/ 2147483647 w 2966"/>
              <a:gd name="T1" fmla="*/ 2147483647 h 2650"/>
              <a:gd name="T2" fmla="*/ 2147483647 w 2966"/>
              <a:gd name="T3" fmla="*/ 2147483647 h 2650"/>
              <a:gd name="T4" fmla="*/ 2147483647 w 2966"/>
              <a:gd name="T5" fmla="*/ 2147483647 h 2650"/>
              <a:gd name="T6" fmla="*/ 2147483647 w 2966"/>
              <a:gd name="T7" fmla="*/ 2147483647 h 2650"/>
              <a:gd name="T8" fmla="*/ 2147483647 w 2966"/>
              <a:gd name="T9" fmla="*/ 2147483647 h 2650"/>
              <a:gd name="T10" fmla="*/ 2147483647 w 2966"/>
              <a:gd name="T11" fmla="*/ 2147483647 h 2650"/>
              <a:gd name="T12" fmla="*/ 2147483647 w 2966"/>
              <a:gd name="T13" fmla="*/ 2147483647 h 2650"/>
              <a:gd name="T14" fmla="*/ 2147483647 w 2966"/>
              <a:gd name="T15" fmla="*/ 2147483647 h 2650"/>
              <a:gd name="T16" fmla="*/ 2147483647 w 2966"/>
              <a:gd name="T17" fmla="*/ 2147483647 h 2650"/>
              <a:gd name="T18" fmla="*/ 2147483647 w 2966"/>
              <a:gd name="T19" fmla="*/ 2147483647 h 2650"/>
              <a:gd name="T20" fmla="*/ 2147483647 w 2966"/>
              <a:gd name="T21" fmla="*/ 2147483647 h 2650"/>
              <a:gd name="T22" fmla="*/ 2147483647 w 2966"/>
              <a:gd name="T23" fmla="*/ 2147483647 h 2650"/>
              <a:gd name="T24" fmla="*/ 2147483647 w 2966"/>
              <a:gd name="T25" fmla="*/ 2147483647 h 2650"/>
              <a:gd name="T26" fmla="*/ 2147483647 w 2966"/>
              <a:gd name="T27" fmla="*/ 2147483647 h 2650"/>
              <a:gd name="T28" fmla="*/ 2147483647 w 2966"/>
              <a:gd name="T29" fmla="*/ 2147483647 h 2650"/>
              <a:gd name="T30" fmla="*/ 2147483647 w 2966"/>
              <a:gd name="T31" fmla="*/ 2147483647 h 2650"/>
              <a:gd name="T32" fmla="*/ 2147483647 w 2966"/>
              <a:gd name="T33" fmla="*/ 2147483647 h 2650"/>
              <a:gd name="T34" fmla="*/ 2147483647 w 2966"/>
              <a:gd name="T35" fmla="*/ 2147483647 h 2650"/>
              <a:gd name="T36" fmla="*/ 2147483647 w 2966"/>
              <a:gd name="T37" fmla="*/ 2147483647 h 2650"/>
              <a:gd name="T38" fmla="*/ 2147483647 w 2966"/>
              <a:gd name="T39" fmla="*/ 2147483647 h 2650"/>
              <a:gd name="T40" fmla="*/ 2147483647 w 2966"/>
              <a:gd name="T41" fmla="*/ 2147483647 h 2650"/>
              <a:gd name="T42" fmla="*/ 2147483647 w 2966"/>
              <a:gd name="T43" fmla="*/ 2147483647 h 2650"/>
              <a:gd name="T44" fmla="*/ 2147483647 w 2966"/>
              <a:gd name="T45" fmla="*/ 2147483647 h 2650"/>
              <a:gd name="T46" fmla="*/ 0 w 2966"/>
              <a:gd name="T47" fmla="*/ 2147483647 h 2650"/>
              <a:gd name="T48" fmla="*/ 2147483647 w 2966"/>
              <a:gd name="T49" fmla="*/ 2147483647 h 2650"/>
              <a:gd name="T50" fmla="*/ 2147483647 w 2966"/>
              <a:gd name="T51" fmla="*/ 2147483647 h 2650"/>
              <a:gd name="T52" fmla="*/ 2147483647 w 2966"/>
              <a:gd name="T53" fmla="*/ 2147483647 h 2650"/>
              <a:gd name="T54" fmla="*/ 2147483647 w 2966"/>
              <a:gd name="T55" fmla="*/ 2147483647 h 2650"/>
              <a:gd name="T56" fmla="*/ 2147483647 w 2966"/>
              <a:gd name="T57" fmla="*/ 2147483647 h 2650"/>
              <a:gd name="T58" fmla="*/ 2147483647 w 2966"/>
              <a:gd name="T59" fmla="*/ 2147483647 h 2650"/>
              <a:gd name="T60" fmla="*/ 2147483647 w 2966"/>
              <a:gd name="T61" fmla="*/ 2147483647 h 2650"/>
              <a:gd name="T62" fmla="*/ 2147483647 w 2966"/>
              <a:gd name="T63" fmla="*/ 0 h 26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66"/>
              <a:gd name="T97" fmla="*/ 0 h 2650"/>
              <a:gd name="T98" fmla="*/ 2966 w 2966"/>
              <a:gd name="T99" fmla="*/ 2650 h 26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66" h="2650">
                <a:moveTo>
                  <a:pt x="1736" y="224"/>
                </a:moveTo>
                <a:lnTo>
                  <a:pt x="2065" y="106"/>
                </a:lnTo>
                <a:lnTo>
                  <a:pt x="2184" y="384"/>
                </a:lnTo>
                <a:lnTo>
                  <a:pt x="2537" y="385"/>
                </a:lnTo>
                <a:lnTo>
                  <a:pt x="2537" y="730"/>
                </a:lnTo>
                <a:lnTo>
                  <a:pt x="2863" y="834"/>
                </a:lnTo>
                <a:lnTo>
                  <a:pt x="2716" y="1142"/>
                </a:lnTo>
                <a:lnTo>
                  <a:pt x="2966" y="1332"/>
                </a:lnTo>
                <a:lnTo>
                  <a:pt x="2701" y="1556"/>
                </a:lnTo>
                <a:lnTo>
                  <a:pt x="2845" y="1857"/>
                </a:lnTo>
                <a:lnTo>
                  <a:pt x="2529" y="1950"/>
                </a:lnTo>
                <a:lnTo>
                  <a:pt x="2532" y="2261"/>
                </a:lnTo>
                <a:lnTo>
                  <a:pt x="2164" y="2258"/>
                </a:lnTo>
                <a:lnTo>
                  <a:pt x="2027" y="2573"/>
                </a:lnTo>
                <a:lnTo>
                  <a:pt x="1715" y="2425"/>
                </a:lnTo>
                <a:lnTo>
                  <a:pt x="1464" y="2650"/>
                </a:lnTo>
                <a:lnTo>
                  <a:pt x="1237" y="2441"/>
                </a:lnTo>
                <a:lnTo>
                  <a:pt x="897" y="2549"/>
                </a:lnTo>
                <a:lnTo>
                  <a:pt x="782" y="2240"/>
                </a:lnTo>
                <a:lnTo>
                  <a:pt x="425" y="2245"/>
                </a:lnTo>
                <a:lnTo>
                  <a:pt x="425" y="1944"/>
                </a:lnTo>
                <a:lnTo>
                  <a:pt x="97" y="1827"/>
                </a:lnTo>
                <a:lnTo>
                  <a:pt x="257" y="1538"/>
                </a:lnTo>
                <a:lnTo>
                  <a:pt x="0" y="1320"/>
                </a:lnTo>
                <a:lnTo>
                  <a:pt x="272" y="1099"/>
                </a:lnTo>
                <a:lnTo>
                  <a:pt x="113" y="811"/>
                </a:lnTo>
                <a:lnTo>
                  <a:pt x="430" y="705"/>
                </a:lnTo>
                <a:lnTo>
                  <a:pt x="432" y="399"/>
                </a:lnTo>
                <a:lnTo>
                  <a:pt x="797" y="396"/>
                </a:lnTo>
                <a:lnTo>
                  <a:pt x="913" y="88"/>
                </a:lnTo>
                <a:lnTo>
                  <a:pt x="1236" y="221"/>
                </a:lnTo>
                <a:lnTo>
                  <a:pt x="1481" y="0"/>
                </a:lnTo>
                <a:close/>
              </a:path>
            </a:pathLst>
          </a:custGeom>
          <a:solidFill>
            <a:srgbClr val="FFFFFF"/>
          </a:solidFill>
          <a:ln w="12700">
            <a:solidFill>
              <a:srgbClr val="000000"/>
            </a:solidFill>
            <a:round/>
            <a:headEnd/>
            <a:tailEnd/>
          </a:ln>
        </p:spPr>
        <p:txBody>
          <a:bodyPr wrap="none"/>
          <a:lstStyle/>
          <a:p>
            <a:endParaRPr lang="en-US" sz="2805"/>
          </a:p>
        </p:txBody>
      </p:sp>
      <p:sp>
        <p:nvSpPr>
          <p:cNvPr id="81923" name="Text Box 3">
            <a:extLst>
              <a:ext uri="{FF2B5EF4-FFF2-40B4-BE49-F238E27FC236}">
                <a16:creationId xmlns:a16="http://schemas.microsoft.com/office/drawing/2014/main" id="{C43B457A-72CC-B476-86E1-08F8549A8A6D}"/>
              </a:ext>
            </a:extLst>
          </p:cNvPr>
          <p:cNvSpPr txBox="1">
            <a:spLocks noChangeArrowheads="1"/>
          </p:cNvSpPr>
          <p:nvPr/>
        </p:nvSpPr>
        <p:spPr bwMode="auto">
          <a:xfrm>
            <a:off x="2265270" y="1447697"/>
            <a:ext cx="2027930" cy="11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735" b="0">
                <a:solidFill>
                  <a:srgbClr val="000000"/>
                </a:solidFill>
                <a:latin typeface="Arial MT"/>
              </a:rPr>
              <a:t> </a:t>
            </a:r>
          </a:p>
        </p:txBody>
      </p:sp>
      <p:sp>
        <p:nvSpPr>
          <p:cNvPr id="81924" name="Line 4">
            <a:extLst>
              <a:ext uri="{FF2B5EF4-FFF2-40B4-BE49-F238E27FC236}">
                <a16:creationId xmlns:a16="http://schemas.microsoft.com/office/drawing/2014/main" id="{C938C3D6-7261-2D3A-C509-6B7D96FA5907}"/>
              </a:ext>
            </a:extLst>
          </p:cNvPr>
          <p:cNvSpPr>
            <a:spLocks noChangeShapeType="1"/>
          </p:cNvSpPr>
          <p:nvPr/>
        </p:nvSpPr>
        <p:spPr bwMode="auto">
          <a:xfrm flipV="1">
            <a:off x="2651138" y="1796833"/>
            <a:ext cx="630747" cy="7844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1925" name="Line 5">
            <a:extLst>
              <a:ext uri="{FF2B5EF4-FFF2-40B4-BE49-F238E27FC236}">
                <a16:creationId xmlns:a16="http://schemas.microsoft.com/office/drawing/2014/main" id="{260CDCA3-0D96-3887-4D17-8ED25F8CA3E4}"/>
              </a:ext>
            </a:extLst>
          </p:cNvPr>
          <p:cNvSpPr>
            <a:spLocks noChangeShapeType="1"/>
          </p:cNvSpPr>
          <p:nvPr/>
        </p:nvSpPr>
        <p:spPr bwMode="auto">
          <a:xfrm flipH="1" flipV="1">
            <a:off x="3284005" y="1788353"/>
            <a:ext cx="576683" cy="6148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1926" name="Line 6">
            <a:extLst>
              <a:ext uri="{FF2B5EF4-FFF2-40B4-BE49-F238E27FC236}">
                <a16:creationId xmlns:a16="http://schemas.microsoft.com/office/drawing/2014/main" id="{93ABBBBE-75FE-BF8B-5CA5-8017D4727D0D}"/>
              </a:ext>
            </a:extLst>
          </p:cNvPr>
          <p:cNvSpPr>
            <a:spLocks noChangeShapeType="1"/>
          </p:cNvSpPr>
          <p:nvPr/>
        </p:nvSpPr>
        <p:spPr bwMode="auto">
          <a:xfrm flipV="1">
            <a:off x="2673400" y="1909201"/>
            <a:ext cx="594704" cy="710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1927" name="Line 7">
            <a:extLst>
              <a:ext uri="{FF2B5EF4-FFF2-40B4-BE49-F238E27FC236}">
                <a16:creationId xmlns:a16="http://schemas.microsoft.com/office/drawing/2014/main" id="{3E4EF7EC-0BF0-8EB8-85B9-55305592BDAD}"/>
              </a:ext>
            </a:extLst>
          </p:cNvPr>
          <p:cNvSpPr>
            <a:spLocks noChangeShapeType="1"/>
          </p:cNvSpPr>
          <p:nvPr/>
        </p:nvSpPr>
        <p:spPr bwMode="auto">
          <a:xfrm flipH="1" flipV="1">
            <a:off x="3261743" y="1908141"/>
            <a:ext cx="581983" cy="477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1928" name="Text Box 8">
            <a:extLst>
              <a:ext uri="{FF2B5EF4-FFF2-40B4-BE49-F238E27FC236}">
                <a16:creationId xmlns:a16="http://schemas.microsoft.com/office/drawing/2014/main" id="{2FF026BD-8EA2-F0B8-771D-C2A5C86BC314}"/>
              </a:ext>
            </a:extLst>
          </p:cNvPr>
          <p:cNvSpPr txBox="1">
            <a:spLocks noChangeArrowheads="1"/>
          </p:cNvSpPr>
          <p:nvPr/>
        </p:nvSpPr>
        <p:spPr bwMode="auto">
          <a:xfrm>
            <a:off x="2665979" y="1786232"/>
            <a:ext cx="588344" cy="1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002" b="0">
                <a:solidFill>
                  <a:srgbClr val="000000"/>
                </a:solidFill>
              </a:rPr>
              <a:t>The Gates</a:t>
            </a:r>
          </a:p>
        </p:txBody>
      </p:sp>
      <p:sp>
        <p:nvSpPr>
          <p:cNvPr id="81929" name="Text Box 9">
            <a:extLst>
              <a:ext uri="{FF2B5EF4-FFF2-40B4-BE49-F238E27FC236}">
                <a16:creationId xmlns:a16="http://schemas.microsoft.com/office/drawing/2014/main" id="{EB4DEA94-649F-64E7-09FB-AA4F7086D11D}"/>
              </a:ext>
            </a:extLst>
          </p:cNvPr>
          <p:cNvSpPr txBox="1">
            <a:spLocks noChangeArrowheads="1"/>
          </p:cNvSpPr>
          <p:nvPr/>
        </p:nvSpPr>
        <p:spPr bwMode="auto">
          <a:xfrm>
            <a:off x="3417575" y="1777752"/>
            <a:ext cx="437812" cy="1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002" b="0">
                <a:solidFill>
                  <a:srgbClr val="000000"/>
                </a:solidFill>
              </a:rPr>
              <a:t>of Hell</a:t>
            </a:r>
          </a:p>
        </p:txBody>
      </p:sp>
      <p:sp>
        <p:nvSpPr>
          <p:cNvPr id="81930" name="Line 10">
            <a:extLst>
              <a:ext uri="{FF2B5EF4-FFF2-40B4-BE49-F238E27FC236}">
                <a16:creationId xmlns:a16="http://schemas.microsoft.com/office/drawing/2014/main" id="{491F208B-6BA5-013B-94A8-A25B044A91B2}"/>
              </a:ext>
            </a:extLst>
          </p:cNvPr>
          <p:cNvSpPr>
            <a:spLocks noChangeShapeType="1"/>
          </p:cNvSpPr>
          <p:nvPr/>
        </p:nvSpPr>
        <p:spPr bwMode="auto">
          <a:xfrm flipH="1">
            <a:off x="3799203" y="1860438"/>
            <a:ext cx="72085" cy="33710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1931" name="Line 11">
            <a:extLst>
              <a:ext uri="{FF2B5EF4-FFF2-40B4-BE49-F238E27FC236}">
                <a16:creationId xmlns:a16="http://schemas.microsoft.com/office/drawing/2014/main" id="{06D84BD4-7636-08EA-5C86-56843F43BF97}"/>
              </a:ext>
            </a:extLst>
          </p:cNvPr>
          <p:cNvSpPr>
            <a:spLocks noChangeShapeType="1"/>
          </p:cNvSpPr>
          <p:nvPr/>
        </p:nvSpPr>
        <p:spPr bwMode="auto">
          <a:xfrm>
            <a:off x="2650079" y="1877399"/>
            <a:ext cx="56184" cy="3116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1932" name="Line 12">
            <a:extLst>
              <a:ext uri="{FF2B5EF4-FFF2-40B4-BE49-F238E27FC236}">
                <a16:creationId xmlns:a16="http://schemas.microsoft.com/office/drawing/2014/main" id="{6BAC11F3-C6B1-9AD3-1CA6-C63B6838F9B1}"/>
              </a:ext>
            </a:extLst>
          </p:cNvPr>
          <p:cNvSpPr>
            <a:spLocks noChangeShapeType="1"/>
          </p:cNvSpPr>
          <p:nvPr/>
        </p:nvSpPr>
        <p:spPr bwMode="auto">
          <a:xfrm>
            <a:off x="2706263" y="2189062"/>
            <a:ext cx="1092941"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1933" name="Text Box 13">
            <a:extLst>
              <a:ext uri="{FF2B5EF4-FFF2-40B4-BE49-F238E27FC236}">
                <a16:creationId xmlns:a16="http://schemas.microsoft.com/office/drawing/2014/main" id="{650730E6-470E-22FF-CC67-DA2F9D020AC1}"/>
              </a:ext>
            </a:extLst>
          </p:cNvPr>
          <p:cNvSpPr txBox="1">
            <a:spLocks noChangeArrowheads="1"/>
          </p:cNvSpPr>
          <p:nvPr/>
        </p:nvSpPr>
        <p:spPr bwMode="auto">
          <a:xfrm>
            <a:off x="2434882" y="943470"/>
            <a:ext cx="1473509" cy="24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735" b="0">
                <a:solidFill>
                  <a:srgbClr val="000000"/>
                </a:solidFill>
              </a:rPr>
              <a:t>The Prince of the Power of the Air</a:t>
            </a:r>
          </a:p>
          <a:p>
            <a:pPr algn="ctr">
              <a:spcAft>
                <a:spcPct val="15000"/>
              </a:spcAft>
            </a:pPr>
            <a:r>
              <a:rPr lang="en-US" altLang="en-US" sz="735" b="0">
                <a:solidFill>
                  <a:srgbClr val="000000"/>
                </a:solidFill>
              </a:rPr>
              <a:t>Principalities and Powers</a:t>
            </a:r>
          </a:p>
        </p:txBody>
      </p:sp>
      <p:sp>
        <p:nvSpPr>
          <p:cNvPr id="81934" name="Text Box 14">
            <a:extLst>
              <a:ext uri="{FF2B5EF4-FFF2-40B4-BE49-F238E27FC236}">
                <a16:creationId xmlns:a16="http://schemas.microsoft.com/office/drawing/2014/main" id="{F359F4AC-06F9-87AA-62B5-41097A33E4B4}"/>
              </a:ext>
            </a:extLst>
          </p:cNvPr>
          <p:cNvSpPr txBox="1">
            <a:spLocks noChangeArrowheads="1"/>
          </p:cNvSpPr>
          <p:nvPr/>
        </p:nvSpPr>
        <p:spPr bwMode="auto">
          <a:xfrm>
            <a:off x="2383998" y="674210"/>
            <a:ext cx="1599659" cy="2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402" b="0">
                <a:solidFill>
                  <a:srgbClr val="000000"/>
                </a:solidFill>
              </a:rPr>
              <a:t>The Heavenly Places</a:t>
            </a:r>
          </a:p>
        </p:txBody>
      </p:sp>
      <p:sp>
        <p:nvSpPr>
          <p:cNvPr id="81935" name="Text Box 15">
            <a:extLst>
              <a:ext uri="{FF2B5EF4-FFF2-40B4-BE49-F238E27FC236}">
                <a16:creationId xmlns:a16="http://schemas.microsoft.com/office/drawing/2014/main" id="{2B3145EE-8A14-5E8B-793A-4D4B3D8AB56F}"/>
              </a:ext>
            </a:extLst>
          </p:cNvPr>
          <p:cNvSpPr txBox="1">
            <a:spLocks noChangeArrowheads="1"/>
          </p:cNvSpPr>
          <p:nvPr/>
        </p:nvSpPr>
        <p:spPr bwMode="auto">
          <a:xfrm>
            <a:off x="2761386" y="2228285"/>
            <a:ext cx="1047357" cy="1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002" b="0">
                <a:solidFill>
                  <a:srgbClr val="000000"/>
                </a:solidFill>
              </a:rPr>
              <a:t>The Cosmic Grave</a:t>
            </a:r>
          </a:p>
        </p:txBody>
      </p:sp>
      <p:sp>
        <p:nvSpPr>
          <p:cNvPr id="81936" name="Text Box 16">
            <a:extLst>
              <a:ext uri="{FF2B5EF4-FFF2-40B4-BE49-F238E27FC236}">
                <a16:creationId xmlns:a16="http://schemas.microsoft.com/office/drawing/2014/main" id="{05CA1199-F5F5-E2C6-386B-5BEB84039AD4}"/>
              </a:ext>
            </a:extLst>
          </p:cNvPr>
          <p:cNvSpPr txBox="1">
            <a:spLocks noChangeArrowheads="1"/>
          </p:cNvSpPr>
          <p:nvPr/>
        </p:nvSpPr>
        <p:spPr bwMode="auto">
          <a:xfrm>
            <a:off x="3069869" y="2026870"/>
            <a:ext cx="729334" cy="30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002" b="0">
                <a:solidFill>
                  <a:srgbClr val="000000"/>
                </a:solidFill>
              </a:rPr>
              <a:t>Transgressions</a:t>
            </a:r>
          </a:p>
        </p:txBody>
      </p:sp>
      <p:sp>
        <p:nvSpPr>
          <p:cNvPr id="81937" name="Text Box 17">
            <a:extLst>
              <a:ext uri="{FF2B5EF4-FFF2-40B4-BE49-F238E27FC236}">
                <a16:creationId xmlns:a16="http://schemas.microsoft.com/office/drawing/2014/main" id="{FF97E124-2CBA-F5CB-8F80-E06A6AADA4D6}"/>
              </a:ext>
            </a:extLst>
          </p:cNvPr>
          <p:cNvSpPr txBox="1">
            <a:spLocks noChangeArrowheads="1"/>
          </p:cNvSpPr>
          <p:nvPr/>
        </p:nvSpPr>
        <p:spPr bwMode="auto">
          <a:xfrm>
            <a:off x="2697781" y="1952664"/>
            <a:ext cx="360427" cy="1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002" b="0">
                <a:solidFill>
                  <a:srgbClr val="000000"/>
                </a:solidFill>
              </a:rPr>
              <a:t>SINS</a:t>
            </a:r>
          </a:p>
        </p:txBody>
      </p:sp>
      <p:sp>
        <p:nvSpPr>
          <p:cNvPr id="81938" name="Freeform 18">
            <a:extLst>
              <a:ext uri="{FF2B5EF4-FFF2-40B4-BE49-F238E27FC236}">
                <a16:creationId xmlns:a16="http://schemas.microsoft.com/office/drawing/2014/main" id="{E4B8F095-1E48-CBB2-D4D9-5130C76E8662}"/>
              </a:ext>
            </a:extLst>
          </p:cNvPr>
          <p:cNvSpPr>
            <a:spLocks noChangeArrowheads="1"/>
          </p:cNvSpPr>
          <p:nvPr/>
        </p:nvSpPr>
        <p:spPr bwMode="auto">
          <a:xfrm>
            <a:off x="3206620" y="1762911"/>
            <a:ext cx="167492" cy="182333"/>
          </a:xfrm>
          <a:custGeom>
            <a:avLst/>
            <a:gdLst>
              <a:gd name="T0" fmla="*/ 2147483647 w 172"/>
              <a:gd name="T1" fmla="*/ 2147483647 h 184"/>
              <a:gd name="T2" fmla="*/ 2147483647 w 172"/>
              <a:gd name="T3" fmla="*/ 2147483647 h 184"/>
              <a:gd name="T4" fmla="*/ 2147483647 w 172"/>
              <a:gd name="T5" fmla="*/ 2147483647 h 184"/>
              <a:gd name="T6" fmla="*/ 2147483647 w 172"/>
              <a:gd name="T7" fmla="*/ 2147483647 h 184"/>
              <a:gd name="T8" fmla="*/ 2147483647 w 172"/>
              <a:gd name="T9" fmla="*/ 2147483647 h 184"/>
              <a:gd name="T10" fmla="*/ 2147483647 w 172"/>
              <a:gd name="T11" fmla="*/ 2147483647 h 184"/>
              <a:gd name="T12" fmla="*/ 2147483647 w 172"/>
              <a:gd name="T13" fmla="*/ 2147483647 h 184"/>
              <a:gd name="T14" fmla="*/ 2147483647 w 172"/>
              <a:gd name="T15" fmla="*/ 2147483647 h 184"/>
              <a:gd name="T16" fmla="*/ 2147483647 w 172"/>
              <a:gd name="T17" fmla="*/ 2147483647 h 184"/>
              <a:gd name="T18" fmla="*/ 2147483647 w 172"/>
              <a:gd name="T19" fmla="*/ 2147483647 h 184"/>
              <a:gd name="T20" fmla="*/ 2147483647 w 172"/>
              <a:gd name="T21" fmla="*/ 2147483647 h 184"/>
              <a:gd name="T22" fmla="*/ 2147483647 w 172"/>
              <a:gd name="T23" fmla="*/ 0 h 184"/>
              <a:gd name="T24" fmla="*/ 2147483647 w 172"/>
              <a:gd name="T25" fmla="*/ 0 h 184"/>
              <a:gd name="T26" fmla="*/ 2147483647 w 172"/>
              <a:gd name="T27" fmla="*/ 2147483647 h 184"/>
              <a:gd name="T28" fmla="*/ 2147483647 w 172"/>
              <a:gd name="T29" fmla="*/ 2147483647 h 184"/>
              <a:gd name="T30" fmla="*/ 2147483647 w 172"/>
              <a:gd name="T31" fmla="*/ 2147483647 h 184"/>
              <a:gd name="T32" fmla="*/ 2147483647 w 172"/>
              <a:gd name="T33" fmla="*/ 2147483647 h 184"/>
              <a:gd name="T34" fmla="*/ 2147483647 w 172"/>
              <a:gd name="T35" fmla="*/ 2147483647 h 184"/>
              <a:gd name="T36" fmla="*/ 2147483647 w 172"/>
              <a:gd name="T37" fmla="*/ 2147483647 h 184"/>
              <a:gd name="T38" fmla="*/ 2147483647 w 172"/>
              <a:gd name="T39" fmla="*/ 2147483647 h 184"/>
              <a:gd name="T40" fmla="*/ 2147483647 w 172"/>
              <a:gd name="T41" fmla="*/ 2147483647 h 184"/>
              <a:gd name="T42" fmla="*/ 2147483647 w 172"/>
              <a:gd name="T43" fmla="*/ 2147483647 h 184"/>
              <a:gd name="T44" fmla="*/ 2147483647 w 172"/>
              <a:gd name="T45" fmla="*/ 2147483647 h 184"/>
              <a:gd name="T46" fmla="*/ 0 w 172"/>
              <a:gd name="T47" fmla="*/ 2147483647 h 184"/>
              <a:gd name="T48" fmla="*/ 0 w 172"/>
              <a:gd name="T49" fmla="*/ 2147483647 h 184"/>
              <a:gd name="T50" fmla="*/ 0 w 172"/>
              <a:gd name="T51" fmla="*/ 2147483647 h 184"/>
              <a:gd name="T52" fmla="*/ 2147483647 w 172"/>
              <a:gd name="T53" fmla="*/ 2147483647 h 184"/>
              <a:gd name="T54" fmla="*/ 2147483647 w 172"/>
              <a:gd name="T55" fmla="*/ 2147483647 h 184"/>
              <a:gd name="T56" fmla="*/ 2147483647 w 172"/>
              <a:gd name="T57" fmla="*/ 2147483647 h 184"/>
              <a:gd name="T58" fmla="*/ 2147483647 w 172"/>
              <a:gd name="T59" fmla="*/ 2147483647 h 184"/>
              <a:gd name="T60" fmla="*/ 2147483647 w 172"/>
              <a:gd name="T61" fmla="*/ 2147483647 h 184"/>
              <a:gd name="T62" fmla="*/ 2147483647 w 172"/>
              <a:gd name="T63" fmla="*/ 2147483647 h 184"/>
              <a:gd name="T64" fmla="*/ 2147483647 w 172"/>
              <a:gd name="T65" fmla="*/ 2147483647 h 184"/>
              <a:gd name="T66" fmla="*/ 2147483647 w 172"/>
              <a:gd name="T67" fmla="*/ 2147483647 h 184"/>
              <a:gd name="T68" fmla="*/ 2147483647 w 172"/>
              <a:gd name="T69" fmla="*/ 2147483647 h 184"/>
              <a:gd name="T70" fmla="*/ 2147483647 w 172"/>
              <a:gd name="T71" fmla="*/ 2147483647 h 184"/>
              <a:gd name="T72" fmla="*/ 2147483647 w 172"/>
              <a:gd name="T73" fmla="*/ 2147483647 h 184"/>
              <a:gd name="T74" fmla="*/ 2147483647 w 172"/>
              <a:gd name="T75" fmla="*/ 2147483647 h 184"/>
              <a:gd name="T76" fmla="*/ 2147483647 w 172"/>
              <a:gd name="T77" fmla="*/ 2147483647 h 184"/>
              <a:gd name="T78" fmla="*/ 2147483647 w 172"/>
              <a:gd name="T79" fmla="*/ 2147483647 h 184"/>
              <a:gd name="T80" fmla="*/ 2147483647 w 172"/>
              <a:gd name="T81" fmla="*/ 2147483647 h 184"/>
              <a:gd name="T82" fmla="*/ 2147483647 w 172"/>
              <a:gd name="T83" fmla="*/ 2147483647 h 184"/>
              <a:gd name="T84" fmla="*/ 2147483647 w 172"/>
              <a:gd name="T85" fmla="*/ 2147483647 h 184"/>
              <a:gd name="T86" fmla="*/ 2147483647 w 172"/>
              <a:gd name="T87" fmla="*/ 2147483647 h 184"/>
              <a:gd name="T88" fmla="*/ 2147483647 w 172"/>
              <a:gd name="T89" fmla="*/ 2147483647 h 184"/>
              <a:gd name="T90" fmla="*/ 2147483647 w 172"/>
              <a:gd name="T91" fmla="*/ 2147483647 h 184"/>
              <a:gd name="T92" fmla="*/ 2147483647 w 172"/>
              <a:gd name="T93" fmla="*/ 2147483647 h 184"/>
              <a:gd name="T94" fmla="*/ 2147483647 w 172"/>
              <a:gd name="T95" fmla="*/ 2147483647 h 184"/>
              <a:gd name="T96" fmla="*/ 2147483647 w 172"/>
              <a:gd name="T97" fmla="*/ 2147483647 h 184"/>
              <a:gd name="T98" fmla="*/ 2147483647 w 172"/>
              <a:gd name="T99" fmla="*/ 2147483647 h 184"/>
              <a:gd name="T100" fmla="*/ 2147483647 w 172"/>
              <a:gd name="T101" fmla="*/ 2147483647 h 18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84"/>
              <a:gd name="T155" fmla="*/ 172 w 172"/>
              <a:gd name="T156" fmla="*/ 184 h 18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84">
                <a:moveTo>
                  <a:pt x="171" y="86"/>
                </a:moveTo>
                <a:lnTo>
                  <a:pt x="170" y="81"/>
                </a:lnTo>
                <a:lnTo>
                  <a:pt x="169" y="75"/>
                </a:lnTo>
                <a:lnTo>
                  <a:pt x="168" y="69"/>
                </a:lnTo>
                <a:lnTo>
                  <a:pt x="167" y="64"/>
                </a:lnTo>
                <a:lnTo>
                  <a:pt x="165" y="59"/>
                </a:lnTo>
                <a:lnTo>
                  <a:pt x="162" y="53"/>
                </a:lnTo>
                <a:lnTo>
                  <a:pt x="161" y="48"/>
                </a:lnTo>
                <a:lnTo>
                  <a:pt x="158" y="44"/>
                </a:lnTo>
                <a:lnTo>
                  <a:pt x="156" y="38"/>
                </a:lnTo>
                <a:lnTo>
                  <a:pt x="152" y="34"/>
                </a:lnTo>
                <a:lnTo>
                  <a:pt x="148" y="29"/>
                </a:lnTo>
                <a:lnTo>
                  <a:pt x="145" y="25"/>
                </a:lnTo>
                <a:lnTo>
                  <a:pt x="141" y="22"/>
                </a:lnTo>
                <a:lnTo>
                  <a:pt x="136" y="18"/>
                </a:lnTo>
                <a:lnTo>
                  <a:pt x="132" y="15"/>
                </a:lnTo>
                <a:lnTo>
                  <a:pt x="127" y="12"/>
                </a:lnTo>
                <a:lnTo>
                  <a:pt x="123" y="9"/>
                </a:lnTo>
                <a:lnTo>
                  <a:pt x="118" y="7"/>
                </a:lnTo>
                <a:lnTo>
                  <a:pt x="113" y="5"/>
                </a:lnTo>
                <a:lnTo>
                  <a:pt x="108" y="3"/>
                </a:lnTo>
                <a:lnTo>
                  <a:pt x="103" y="2"/>
                </a:lnTo>
                <a:lnTo>
                  <a:pt x="98" y="1"/>
                </a:lnTo>
                <a:lnTo>
                  <a:pt x="92" y="0"/>
                </a:lnTo>
                <a:lnTo>
                  <a:pt x="87" y="0"/>
                </a:lnTo>
                <a:lnTo>
                  <a:pt x="81" y="0"/>
                </a:lnTo>
                <a:lnTo>
                  <a:pt x="75" y="0"/>
                </a:lnTo>
                <a:lnTo>
                  <a:pt x="71" y="2"/>
                </a:lnTo>
                <a:lnTo>
                  <a:pt x="65" y="2"/>
                </a:lnTo>
                <a:lnTo>
                  <a:pt x="61" y="4"/>
                </a:lnTo>
                <a:lnTo>
                  <a:pt x="55" y="6"/>
                </a:lnTo>
                <a:lnTo>
                  <a:pt x="50" y="8"/>
                </a:lnTo>
                <a:lnTo>
                  <a:pt x="46" y="10"/>
                </a:lnTo>
                <a:lnTo>
                  <a:pt x="41" y="13"/>
                </a:lnTo>
                <a:lnTo>
                  <a:pt x="37" y="17"/>
                </a:lnTo>
                <a:lnTo>
                  <a:pt x="32" y="20"/>
                </a:lnTo>
                <a:lnTo>
                  <a:pt x="27" y="24"/>
                </a:lnTo>
                <a:lnTo>
                  <a:pt x="24" y="28"/>
                </a:lnTo>
                <a:lnTo>
                  <a:pt x="20" y="32"/>
                </a:lnTo>
                <a:lnTo>
                  <a:pt x="17" y="36"/>
                </a:lnTo>
                <a:lnTo>
                  <a:pt x="14" y="41"/>
                </a:lnTo>
                <a:lnTo>
                  <a:pt x="10" y="46"/>
                </a:lnTo>
                <a:lnTo>
                  <a:pt x="9" y="50"/>
                </a:lnTo>
                <a:lnTo>
                  <a:pt x="6" y="56"/>
                </a:lnTo>
                <a:lnTo>
                  <a:pt x="4" y="61"/>
                </a:lnTo>
                <a:lnTo>
                  <a:pt x="3" y="67"/>
                </a:lnTo>
                <a:lnTo>
                  <a:pt x="2" y="73"/>
                </a:lnTo>
                <a:lnTo>
                  <a:pt x="0" y="78"/>
                </a:lnTo>
                <a:lnTo>
                  <a:pt x="0" y="84"/>
                </a:lnTo>
                <a:lnTo>
                  <a:pt x="0" y="89"/>
                </a:lnTo>
                <a:lnTo>
                  <a:pt x="0" y="95"/>
                </a:lnTo>
                <a:lnTo>
                  <a:pt x="0" y="101"/>
                </a:lnTo>
                <a:lnTo>
                  <a:pt x="0" y="106"/>
                </a:lnTo>
                <a:lnTo>
                  <a:pt x="2" y="112"/>
                </a:lnTo>
                <a:lnTo>
                  <a:pt x="3" y="117"/>
                </a:lnTo>
                <a:lnTo>
                  <a:pt x="4" y="123"/>
                </a:lnTo>
                <a:lnTo>
                  <a:pt x="6" y="128"/>
                </a:lnTo>
                <a:lnTo>
                  <a:pt x="8" y="134"/>
                </a:lnTo>
                <a:lnTo>
                  <a:pt x="10" y="138"/>
                </a:lnTo>
                <a:lnTo>
                  <a:pt x="14" y="143"/>
                </a:lnTo>
                <a:lnTo>
                  <a:pt x="15" y="148"/>
                </a:lnTo>
                <a:lnTo>
                  <a:pt x="20" y="153"/>
                </a:lnTo>
                <a:lnTo>
                  <a:pt x="24" y="157"/>
                </a:lnTo>
                <a:lnTo>
                  <a:pt x="27" y="161"/>
                </a:lnTo>
                <a:lnTo>
                  <a:pt x="32" y="165"/>
                </a:lnTo>
                <a:lnTo>
                  <a:pt x="36" y="168"/>
                </a:lnTo>
                <a:lnTo>
                  <a:pt x="41" y="172"/>
                </a:lnTo>
                <a:lnTo>
                  <a:pt x="45" y="173"/>
                </a:lnTo>
                <a:lnTo>
                  <a:pt x="50" y="176"/>
                </a:lnTo>
                <a:lnTo>
                  <a:pt x="55" y="178"/>
                </a:lnTo>
                <a:lnTo>
                  <a:pt x="60" y="181"/>
                </a:lnTo>
                <a:lnTo>
                  <a:pt x="65" y="183"/>
                </a:lnTo>
                <a:lnTo>
                  <a:pt x="70" y="184"/>
                </a:lnTo>
                <a:lnTo>
                  <a:pt x="75" y="184"/>
                </a:lnTo>
                <a:lnTo>
                  <a:pt x="80" y="184"/>
                </a:lnTo>
                <a:lnTo>
                  <a:pt x="87" y="184"/>
                </a:lnTo>
                <a:lnTo>
                  <a:pt x="91" y="184"/>
                </a:lnTo>
                <a:lnTo>
                  <a:pt x="97" y="184"/>
                </a:lnTo>
                <a:lnTo>
                  <a:pt x="102" y="184"/>
                </a:lnTo>
                <a:lnTo>
                  <a:pt x="107" y="182"/>
                </a:lnTo>
                <a:lnTo>
                  <a:pt x="112" y="180"/>
                </a:lnTo>
                <a:lnTo>
                  <a:pt x="118" y="178"/>
                </a:lnTo>
                <a:lnTo>
                  <a:pt x="122" y="176"/>
                </a:lnTo>
                <a:lnTo>
                  <a:pt x="127" y="173"/>
                </a:lnTo>
                <a:lnTo>
                  <a:pt x="131" y="171"/>
                </a:lnTo>
                <a:lnTo>
                  <a:pt x="136" y="167"/>
                </a:lnTo>
                <a:lnTo>
                  <a:pt x="140" y="163"/>
                </a:lnTo>
                <a:lnTo>
                  <a:pt x="144" y="159"/>
                </a:lnTo>
                <a:lnTo>
                  <a:pt x="148" y="156"/>
                </a:lnTo>
                <a:lnTo>
                  <a:pt x="152" y="152"/>
                </a:lnTo>
                <a:lnTo>
                  <a:pt x="156" y="146"/>
                </a:lnTo>
                <a:lnTo>
                  <a:pt x="157" y="142"/>
                </a:lnTo>
                <a:lnTo>
                  <a:pt x="161" y="137"/>
                </a:lnTo>
                <a:lnTo>
                  <a:pt x="162" y="132"/>
                </a:lnTo>
                <a:lnTo>
                  <a:pt x="165" y="127"/>
                </a:lnTo>
                <a:lnTo>
                  <a:pt x="167" y="122"/>
                </a:lnTo>
                <a:lnTo>
                  <a:pt x="168" y="115"/>
                </a:lnTo>
                <a:lnTo>
                  <a:pt x="169" y="110"/>
                </a:lnTo>
                <a:lnTo>
                  <a:pt x="170" y="105"/>
                </a:lnTo>
                <a:lnTo>
                  <a:pt x="171" y="99"/>
                </a:lnTo>
                <a:lnTo>
                  <a:pt x="172" y="93"/>
                </a:lnTo>
                <a:lnTo>
                  <a:pt x="172" y="92"/>
                </a:lnTo>
                <a:close/>
              </a:path>
            </a:pathLst>
          </a:custGeom>
          <a:solidFill>
            <a:srgbClr val="FFFFFF"/>
          </a:solidFill>
          <a:ln w="12700">
            <a:solidFill>
              <a:srgbClr val="000000"/>
            </a:solidFill>
            <a:round/>
            <a:headEnd/>
            <a:tailEnd/>
          </a:ln>
        </p:spPr>
        <p:txBody>
          <a:bodyPr wrap="none"/>
          <a:lstStyle/>
          <a:p>
            <a:endParaRPr lang="en-US" sz="2805"/>
          </a:p>
        </p:txBody>
      </p:sp>
      <p:sp>
        <p:nvSpPr>
          <p:cNvPr id="81939" name="Freeform 19">
            <a:extLst>
              <a:ext uri="{FF2B5EF4-FFF2-40B4-BE49-F238E27FC236}">
                <a16:creationId xmlns:a16="http://schemas.microsoft.com/office/drawing/2014/main" id="{D911BACE-0FD5-D086-24BE-35D585B4D6D6}"/>
              </a:ext>
            </a:extLst>
          </p:cNvPr>
          <p:cNvSpPr>
            <a:spLocks noChangeArrowheads="1"/>
          </p:cNvSpPr>
          <p:nvPr/>
        </p:nvSpPr>
        <p:spPr bwMode="auto">
          <a:xfrm>
            <a:off x="3275524" y="1811675"/>
            <a:ext cx="28622" cy="82686"/>
          </a:xfrm>
          <a:custGeom>
            <a:avLst/>
            <a:gdLst>
              <a:gd name="T0" fmla="*/ 2147483647 w 30"/>
              <a:gd name="T1" fmla="*/ 2147483647 h 84"/>
              <a:gd name="T2" fmla="*/ 2147483647 w 30"/>
              <a:gd name="T3" fmla="*/ 2147483647 h 84"/>
              <a:gd name="T4" fmla="*/ 2147483647 w 30"/>
              <a:gd name="T5" fmla="*/ 2147483647 h 84"/>
              <a:gd name="T6" fmla="*/ 2147483647 w 30"/>
              <a:gd name="T7" fmla="*/ 2147483647 h 84"/>
              <a:gd name="T8" fmla="*/ 2147483647 w 30"/>
              <a:gd name="T9" fmla="*/ 2147483647 h 84"/>
              <a:gd name="T10" fmla="*/ 2147483647 w 30"/>
              <a:gd name="T11" fmla="*/ 2147483647 h 84"/>
              <a:gd name="T12" fmla="*/ 2147483647 w 30"/>
              <a:gd name="T13" fmla="*/ 2147483647 h 84"/>
              <a:gd name="T14" fmla="*/ 2147483647 w 30"/>
              <a:gd name="T15" fmla="*/ 2147483647 h 84"/>
              <a:gd name="T16" fmla="*/ 2147483647 w 30"/>
              <a:gd name="T17" fmla="*/ 2147483647 h 84"/>
              <a:gd name="T18" fmla="*/ 0 w 30"/>
              <a:gd name="T19" fmla="*/ 2147483647 h 84"/>
              <a:gd name="T20" fmla="*/ 2147483647 w 30"/>
              <a:gd name="T21" fmla="*/ 2147483647 h 84"/>
              <a:gd name="T22" fmla="*/ 2147483647 w 30"/>
              <a:gd name="T23" fmla="*/ 2147483647 h 84"/>
              <a:gd name="T24" fmla="*/ 2147483647 w 30"/>
              <a:gd name="T25" fmla="*/ 2147483647 h 84"/>
              <a:gd name="T26" fmla="*/ 2147483647 w 30"/>
              <a:gd name="T27" fmla="*/ 2147483647 h 84"/>
              <a:gd name="T28" fmla="*/ 2147483647 w 30"/>
              <a:gd name="T29" fmla="*/ 2147483647 h 84"/>
              <a:gd name="T30" fmla="*/ 2147483647 w 30"/>
              <a:gd name="T31" fmla="*/ 2147483647 h 84"/>
              <a:gd name="T32" fmla="*/ 2147483647 w 30"/>
              <a:gd name="T33" fmla="*/ 2147483647 h 84"/>
              <a:gd name="T34" fmla="*/ 2147483647 w 30"/>
              <a:gd name="T35" fmla="*/ 2147483647 h 84"/>
              <a:gd name="T36" fmla="*/ 2147483647 w 30"/>
              <a:gd name="T37" fmla="*/ 2147483647 h 84"/>
              <a:gd name="T38" fmla="*/ 2147483647 w 30"/>
              <a:gd name="T39" fmla="*/ 2147483647 h 84"/>
              <a:gd name="T40" fmla="*/ 2147483647 w 30"/>
              <a:gd name="T41" fmla="*/ 2147483647 h 84"/>
              <a:gd name="T42" fmla="*/ 2147483647 w 30"/>
              <a:gd name="T43" fmla="*/ 2147483647 h 84"/>
              <a:gd name="T44" fmla="*/ 2147483647 w 30"/>
              <a:gd name="T45" fmla="*/ 2147483647 h 84"/>
              <a:gd name="T46" fmla="*/ 2147483647 w 30"/>
              <a:gd name="T47" fmla="*/ 2147483647 h 84"/>
              <a:gd name="T48" fmla="*/ 2147483647 w 30"/>
              <a:gd name="T49" fmla="*/ 2147483647 h 84"/>
              <a:gd name="T50" fmla="*/ 2147483647 w 30"/>
              <a:gd name="T51" fmla="*/ 2147483647 h 84"/>
              <a:gd name="T52" fmla="*/ 2147483647 w 30"/>
              <a:gd name="T53" fmla="*/ 2147483647 h 84"/>
              <a:gd name="T54" fmla="*/ 2147483647 w 30"/>
              <a:gd name="T55" fmla="*/ 2147483647 h 84"/>
              <a:gd name="T56" fmla="*/ 2147483647 w 30"/>
              <a:gd name="T57" fmla="*/ 2147483647 h 84"/>
              <a:gd name="T58" fmla="*/ 2147483647 w 30"/>
              <a:gd name="T59" fmla="*/ 2147483647 h 84"/>
              <a:gd name="T60" fmla="*/ 2147483647 w 30"/>
              <a:gd name="T61" fmla="*/ 2147483647 h 84"/>
              <a:gd name="T62" fmla="*/ 2147483647 w 30"/>
              <a:gd name="T63" fmla="*/ 2147483647 h 84"/>
              <a:gd name="T64" fmla="*/ 2147483647 w 30"/>
              <a:gd name="T65" fmla="*/ 2147483647 h 84"/>
              <a:gd name="T66" fmla="*/ 2147483647 w 30"/>
              <a:gd name="T67" fmla="*/ 2147483647 h 84"/>
              <a:gd name="T68" fmla="*/ 2147483647 w 30"/>
              <a:gd name="T69" fmla="*/ 2147483647 h 84"/>
              <a:gd name="T70" fmla="*/ 2147483647 w 30"/>
              <a:gd name="T71" fmla="*/ 2147483647 h 84"/>
              <a:gd name="T72" fmla="*/ 2147483647 w 30"/>
              <a:gd name="T73" fmla="*/ 2147483647 h 84"/>
              <a:gd name="T74" fmla="*/ 2147483647 w 30"/>
              <a:gd name="T75" fmla="*/ 2147483647 h 84"/>
              <a:gd name="T76" fmla="*/ 2147483647 w 30"/>
              <a:gd name="T77" fmla="*/ 2147483647 h 84"/>
              <a:gd name="T78" fmla="*/ 2147483647 w 30"/>
              <a:gd name="T79" fmla="*/ 2147483647 h 84"/>
              <a:gd name="T80" fmla="*/ 2147483647 w 30"/>
              <a:gd name="T81" fmla="*/ 2147483647 h 84"/>
              <a:gd name="T82" fmla="*/ 2147483647 w 30"/>
              <a:gd name="T83" fmla="*/ 2147483647 h 84"/>
              <a:gd name="T84" fmla="*/ 2147483647 w 30"/>
              <a:gd name="T85" fmla="*/ 2147483647 h 84"/>
              <a:gd name="T86" fmla="*/ 2147483647 w 30"/>
              <a:gd name="T87" fmla="*/ 2147483647 h 84"/>
              <a:gd name="T88" fmla="*/ 2147483647 w 30"/>
              <a:gd name="T89" fmla="*/ 2147483647 h 84"/>
              <a:gd name="T90" fmla="*/ 2147483647 w 30"/>
              <a:gd name="T91" fmla="*/ 2147483647 h 84"/>
              <a:gd name="T92" fmla="*/ 2147483647 w 30"/>
              <a:gd name="T93" fmla="*/ 2147483647 h 84"/>
              <a:gd name="T94" fmla="*/ 2147483647 w 30"/>
              <a:gd name="T95" fmla="*/ 2147483647 h 84"/>
              <a:gd name="T96" fmla="*/ 2147483647 w 30"/>
              <a:gd name="T97" fmla="*/ 2147483647 h 84"/>
              <a:gd name="T98" fmla="*/ 2147483647 w 30"/>
              <a:gd name="T99" fmla="*/ 2147483647 h 84"/>
              <a:gd name="T100" fmla="*/ 2147483647 w 30"/>
              <a:gd name="T101" fmla="*/ 2147483647 h 84"/>
              <a:gd name="T102" fmla="*/ 2147483647 w 30"/>
              <a:gd name="T103" fmla="*/ 2147483647 h 84"/>
              <a:gd name="T104" fmla="*/ 2147483647 w 30"/>
              <a:gd name="T105" fmla="*/ 2147483647 h 84"/>
              <a:gd name="T106" fmla="*/ 2147483647 w 30"/>
              <a:gd name="T107" fmla="*/ 2147483647 h 84"/>
              <a:gd name="T108" fmla="*/ 2147483647 w 30"/>
              <a:gd name="T109" fmla="*/ 2147483647 h 84"/>
              <a:gd name="T110" fmla="*/ 2147483647 w 30"/>
              <a:gd name="T111" fmla="*/ 0 h 84"/>
              <a:gd name="T112" fmla="*/ 2147483647 w 30"/>
              <a:gd name="T113" fmla="*/ 0 h 84"/>
              <a:gd name="T114" fmla="*/ 2147483647 w 30"/>
              <a:gd name="T115" fmla="*/ 0 h 84"/>
              <a:gd name="T116" fmla="*/ 2147483647 w 30"/>
              <a:gd name="T117" fmla="*/ 2147483647 h 84"/>
              <a:gd name="T118" fmla="*/ 2147483647 w 30"/>
              <a:gd name="T119" fmla="*/ 2147483647 h 84"/>
              <a:gd name="T120" fmla="*/ 2147483647 w 30"/>
              <a:gd name="T121" fmla="*/ 2147483647 h 84"/>
              <a:gd name="T122" fmla="*/ 2147483647 w 30"/>
              <a:gd name="T123" fmla="*/ 2147483647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
              <a:gd name="T187" fmla="*/ 0 h 84"/>
              <a:gd name="T188" fmla="*/ 30 w 3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 h="84">
                <a:moveTo>
                  <a:pt x="30" y="68"/>
                </a:moveTo>
                <a:lnTo>
                  <a:pt x="30" y="70"/>
                </a:lnTo>
                <a:lnTo>
                  <a:pt x="30" y="72"/>
                </a:lnTo>
                <a:lnTo>
                  <a:pt x="29" y="73"/>
                </a:lnTo>
                <a:lnTo>
                  <a:pt x="28" y="75"/>
                </a:lnTo>
                <a:lnTo>
                  <a:pt x="28" y="77"/>
                </a:lnTo>
                <a:lnTo>
                  <a:pt x="28" y="78"/>
                </a:lnTo>
                <a:lnTo>
                  <a:pt x="27" y="79"/>
                </a:lnTo>
                <a:lnTo>
                  <a:pt x="25" y="80"/>
                </a:lnTo>
                <a:lnTo>
                  <a:pt x="23" y="82"/>
                </a:lnTo>
                <a:lnTo>
                  <a:pt x="22" y="82"/>
                </a:lnTo>
                <a:lnTo>
                  <a:pt x="21" y="83"/>
                </a:lnTo>
                <a:lnTo>
                  <a:pt x="19" y="83"/>
                </a:lnTo>
                <a:lnTo>
                  <a:pt x="18" y="83"/>
                </a:lnTo>
                <a:lnTo>
                  <a:pt x="17" y="84"/>
                </a:lnTo>
                <a:lnTo>
                  <a:pt x="13" y="84"/>
                </a:lnTo>
                <a:lnTo>
                  <a:pt x="12" y="83"/>
                </a:lnTo>
                <a:lnTo>
                  <a:pt x="11" y="83"/>
                </a:lnTo>
                <a:lnTo>
                  <a:pt x="9" y="83"/>
                </a:lnTo>
                <a:lnTo>
                  <a:pt x="7" y="82"/>
                </a:lnTo>
                <a:lnTo>
                  <a:pt x="4" y="80"/>
                </a:lnTo>
                <a:lnTo>
                  <a:pt x="4" y="79"/>
                </a:lnTo>
                <a:lnTo>
                  <a:pt x="2" y="78"/>
                </a:lnTo>
                <a:lnTo>
                  <a:pt x="2" y="77"/>
                </a:lnTo>
                <a:lnTo>
                  <a:pt x="1" y="75"/>
                </a:lnTo>
                <a:lnTo>
                  <a:pt x="1" y="73"/>
                </a:lnTo>
                <a:lnTo>
                  <a:pt x="1" y="72"/>
                </a:lnTo>
                <a:lnTo>
                  <a:pt x="0" y="70"/>
                </a:lnTo>
                <a:lnTo>
                  <a:pt x="0" y="68"/>
                </a:lnTo>
                <a:lnTo>
                  <a:pt x="0" y="27"/>
                </a:lnTo>
                <a:lnTo>
                  <a:pt x="3" y="27"/>
                </a:lnTo>
                <a:lnTo>
                  <a:pt x="3" y="56"/>
                </a:lnTo>
                <a:lnTo>
                  <a:pt x="3" y="70"/>
                </a:lnTo>
                <a:lnTo>
                  <a:pt x="4" y="72"/>
                </a:lnTo>
                <a:lnTo>
                  <a:pt x="4" y="73"/>
                </a:lnTo>
                <a:lnTo>
                  <a:pt x="4" y="75"/>
                </a:lnTo>
                <a:lnTo>
                  <a:pt x="6" y="76"/>
                </a:lnTo>
                <a:lnTo>
                  <a:pt x="7" y="77"/>
                </a:lnTo>
                <a:lnTo>
                  <a:pt x="8" y="78"/>
                </a:lnTo>
                <a:lnTo>
                  <a:pt x="9" y="79"/>
                </a:lnTo>
                <a:lnTo>
                  <a:pt x="11" y="79"/>
                </a:lnTo>
                <a:lnTo>
                  <a:pt x="12" y="80"/>
                </a:lnTo>
                <a:lnTo>
                  <a:pt x="12" y="81"/>
                </a:lnTo>
                <a:lnTo>
                  <a:pt x="14" y="81"/>
                </a:lnTo>
                <a:lnTo>
                  <a:pt x="16" y="81"/>
                </a:lnTo>
                <a:lnTo>
                  <a:pt x="18" y="81"/>
                </a:lnTo>
                <a:lnTo>
                  <a:pt x="18" y="80"/>
                </a:lnTo>
                <a:lnTo>
                  <a:pt x="19" y="79"/>
                </a:lnTo>
                <a:lnTo>
                  <a:pt x="21" y="79"/>
                </a:lnTo>
                <a:lnTo>
                  <a:pt x="21" y="78"/>
                </a:lnTo>
                <a:lnTo>
                  <a:pt x="23" y="77"/>
                </a:lnTo>
                <a:lnTo>
                  <a:pt x="24" y="76"/>
                </a:lnTo>
                <a:lnTo>
                  <a:pt x="25" y="75"/>
                </a:lnTo>
                <a:lnTo>
                  <a:pt x="26" y="73"/>
                </a:lnTo>
                <a:lnTo>
                  <a:pt x="27" y="73"/>
                </a:lnTo>
                <a:lnTo>
                  <a:pt x="27" y="72"/>
                </a:lnTo>
                <a:lnTo>
                  <a:pt x="27" y="70"/>
                </a:lnTo>
                <a:lnTo>
                  <a:pt x="27" y="68"/>
                </a:lnTo>
                <a:lnTo>
                  <a:pt x="27" y="56"/>
                </a:lnTo>
                <a:lnTo>
                  <a:pt x="27" y="27"/>
                </a:lnTo>
                <a:lnTo>
                  <a:pt x="27" y="15"/>
                </a:lnTo>
                <a:lnTo>
                  <a:pt x="27" y="12"/>
                </a:lnTo>
                <a:lnTo>
                  <a:pt x="27" y="10"/>
                </a:lnTo>
                <a:lnTo>
                  <a:pt x="26" y="8"/>
                </a:lnTo>
                <a:lnTo>
                  <a:pt x="25" y="8"/>
                </a:lnTo>
                <a:lnTo>
                  <a:pt x="24" y="7"/>
                </a:lnTo>
                <a:lnTo>
                  <a:pt x="23" y="7"/>
                </a:lnTo>
                <a:lnTo>
                  <a:pt x="23" y="6"/>
                </a:lnTo>
                <a:lnTo>
                  <a:pt x="22" y="5"/>
                </a:lnTo>
                <a:lnTo>
                  <a:pt x="21" y="5"/>
                </a:lnTo>
                <a:lnTo>
                  <a:pt x="20" y="4"/>
                </a:lnTo>
                <a:lnTo>
                  <a:pt x="19" y="4"/>
                </a:lnTo>
                <a:lnTo>
                  <a:pt x="18" y="4"/>
                </a:lnTo>
                <a:lnTo>
                  <a:pt x="18" y="3"/>
                </a:lnTo>
                <a:lnTo>
                  <a:pt x="17" y="3"/>
                </a:lnTo>
                <a:lnTo>
                  <a:pt x="16" y="4"/>
                </a:lnTo>
                <a:lnTo>
                  <a:pt x="13" y="4"/>
                </a:lnTo>
                <a:lnTo>
                  <a:pt x="12" y="4"/>
                </a:lnTo>
                <a:lnTo>
                  <a:pt x="12" y="5"/>
                </a:lnTo>
                <a:lnTo>
                  <a:pt x="11" y="5"/>
                </a:lnTo>
                <a:lnTo>
                  <a:pt x="10" y="6"/>
                </a:lnTo>
                <a:lnTo>
                  <a:pt x="9" y="7"/>
                </a:lnTo>
                <a:lnTo>
                  <a:pt x="8" y="8"/>
                </a:lnTo>
                <a:lnTo>
                  <a:pt x="7" y="8"/>
                </a:lnTo>
                <a:lnTo>
                  <a:pt x="7" y="10"/>
                </a:lnTo>
                <a:lnTo>
                  <a:pt x="7" y="12"/>
                </a:lnTo>
                <a:lnTo>
                  <a:pt x="7" y="15"/>
                </a:lnTo>
                <a:lnTo>
                  <a:pt x="6" y="56"/>
                </a:lnTo>
                <a:lnTo>
                  <a:pt x="7" y="57"/>
                </a:lnTo>
                <a:lnTo>
                  <a:pt x="7" y="58"/>
                </a:lnTo>
                <a:lnTo>
                  <a:pt x="7" y="59"/>
                </a:lnTo>
                <a:lnTo>
                  <a:pt x="8" y="60"/>
                </a:lnTo>
                <a:lnTo>
                  <a:pt x="9" y="61"/>
                </a:lnTo>
                <a:lnTo>
                  <a:pt x="10" y="62"/>
                </a:lnTo>
                <a:lnTo>
                  <a:pt x="11" y="62"/>
                </a:lnTo>
                <a:lnTo>
                  <a:pt x="12" y="63"/>
                </a:lnTo>
                <a:lnTo>
                  <a:pt x="13" y="63"/>
                </a:lnTo>
                <a:lnTo>
                  <a:pt x="14" y="64"/>
                </a:lnTo>
                <a:lnTo>
                  <a:pt x="16" y="64"/>
                </a:lnTo>
                <a:lnTo>
                  <a:pt x="17" y="63"/>
                </a:lnTo>
                <a:lnTo>
                  <a:pt x="18" y="63"/>
                </a:lnTo>
                <a:lnTo>
                  <a:pt x="19" y="62"/>
                </a:lnTo>
                <a:lnTo>
                  <a:pt x="20" y="61"/>
                </a:lnTo>
                <a:lnTo>
                  <a:pt x="21" y="61"/>
                </a:lnTo>
                <a:lnTo>
                  <a:pt x="22" y="59"/>
                </a:lnTo>
                <a:lnTo>
                  <a:pt x="23" y="58"/>
                </a:lnTo>
                <a:lnTo>
                  <a:pt x="23" y="57"/>
                </a:lnTo>
                <a:lnTo>
                  <a:pt x="23" y="56"/>
                </a:lnTo>
                <a:lnTo>
                  <a:pt x="23" y="55"/>
                </a:lnTo>
                <a:lnTo>
                  <a:pt x="23" y="27"/>
                </a:lnTo>
                <a:lnTo>
                  <a:pt x="27" y="27"/>
                </a:lnTo>
                <a:lnTo>
                  <a:pt x="27" y="56"/>
                </a:lnTo>
                <a:lnTo>
                  <a:pt x="27" y="57"/>
                </a:lnTo>
                <a:lnTo>
                  <a:pt x="27" y="58"/>
                </a:lnTo>
                <a:lnTo>
                  <a:pt x="26" y="59"/>
                </a:lnTo>
                <a:lnTo>
                  <a:pt x="25" y="61"/>
                </a:lnTo>
                <a:lnTo>
                  <a:pt x="24" y="62"/>
                </a:lnTo>
                <a:lnTo>
                  <a:pt x="23" y="63"/>
                </a:lnTo>
                <a:lnTo>
                  <a:pt x="23" y="65"/>
                </a:lnTo>
                <a:lnTo>
                  <a:pt x="22" y="65"/>
                </a:lnTo>
                <a:lnTo>
                  <a:pt x="21" y="65"/>
                </a:lnTo>
                <a:lnTo>
                  <a:pt x="19" y="66"/>
                </a:lnTo>
                <a:lnTo>
                  <a:pt x="18" y="66"/>
                </a:lnTo>
                <a:lnTo>
                  <a:pt x="16" y="66"/>
                </a:lnTo>
                <a:lnTo>
                  <a:pt x="14" y="66"/>
                </a:lnTo>
                <a:lnTo>
                  <a:pt x="12" y="66"/>
                </a:lnTo>
                <a:lnTo>
                  <a:pt x="11" y="66"/>
                </a:lnTo>
                <a:lnTo>
                  <a:pt x="9" y="65"/>
                </a:lnTo>
                <a:lnTo>
                  <a:pt x="8" y="65"/>
                </a:lnTo>
                <a:lnTo>
                  <a:pt x="7" y="64"/>
                </a:lnTo>
                <a:lnTo>
                  <a:pt x="7" y="63"/>
                </a:lnTo>
                <a:lnTo>
                  <a:pt x="6" y="62"/>
                </a:lnTo>
                <a:lnTo>
                  <a:pt x="4" y="61"/>
                </a:lnTo>
                <a:lnTo>
                  <a:pt x="4" y="59"/>
                </a:lnTo>
                <a:lnTo>
                  <a:pt x="4" y="58"/>
                </a:lnTo>
                <a:lnTo>
                  <a:pt x="4" y="57"/>
                </a:lnTo>
                <a:lnTo>
                  <a:pt x="3" y="56"/>
                </a:lnTo>
                <a:lnTo>
                  <a:pt x="3" y="27"/>
                </a:lnTo>
                <a:lnTo>
                  <a:pt x="3" y="15"/>
                </a:lnTo>
                <a:lnTo>
                  <a:pt x="3" y="12"/>
                </a:lnTo>
                <a:lnTo>
                  <a:pt x="4" y="10"/>
                </a:lnTo>
                <a:lnTo>
                  <a:pt x="4" y="8"/>
                </a:lnTo>
                <a:lnTo>
                  <a:pt x="4" y="7"/>
                </a:lnTo>
                <a:lnTo>
                  <a:pt x="6" y="6"/>
                </a:lnTo>
                <a:lnTo>
                  <a:pt x="7" y="4"/>
                </a:lnTo>
                <a:lnTo>
                  <a:pt x="7" y="3"/>
                </a:lnTo>
                <a:lnTo>
                  <a:pt x="9" y="3"/>
                </a:lnTo>
                <a:lnTo>
                  <a:pt x="10" y="1"/>
                </a:lnTo>
                <a:lnTo>
                  <a:pt x="12" y="0"/>
                </a:lnTo>
                <a:lnTo>
                  <a:pt x="14" y="0"/>
                </a:lnTo>
                <a:lnTo>
                  <a:pt x="16" y="0"/>
                </a:lnTo>
                <a:lnTo>
                  <a:pt x="18" y="0"/>
                </a:lnTo>
                <a:lnTo>
                  <a:pt x="19" y="0"/>
                </a:lnTo>
                <a:lnTo>
                  <a:pt x="20" y="0"/>
                </a:lnTo>
                <a:lnTo>
                  <a:pt x="22" y="0"/>
                </a:lnTo>
                <a:lnTo>
                  <a:pt x="23" y="1"/>
                </a:lnTo>
                <a:lnTo>
                  <a:pt x="24" y="3"/>
                </a:lnTo>
                <a:lnTo>
                  <a:pt x="26" y="3"/>
                </a:lnTo>
                <a:lnTo>
                  <a:pt x="27" y="4"/>
                </a:lnTo>
                <a:lnTo>
                  <a:pt x="28" y="5"/>
                </a:lnTo>
                <a:lnTo>
                  <a:pt x="28" y="7"/>
                </a:lnTo>
                <a:lnTo>
                  <a:pt x="28" y="8"/>
                </a:lnTo>
                <a:lnTo>
                  <a:pt x="29" y="8"/>
                </a:lnTo>
                <a:lnTo>
                  <a:pt x="30" y="10"/>
                </a:lnTo>
                <a:lnTo>
                  <a:pt x="30" y="12"/>
                </a:lnTo>
                <a:lnTo>
                  <a:pt x="30" y="68"/>
                </a:lnTo>
                <a:close/>
              </a:path>
            </a:pathLst>
          </a:custGeom>
          <a:gradFill rotWithShape="0">
            <a:gsLst>
              <a:gs pos="0">
                <a:srgbClr val="FFFFFF"/>
              </a:gs>
              <a:gs pos="50000">
                <a:srgbClr val="FFFFFF"/>
              </a:gs>
              <a:gs pos="100000">
                <a:srgbClr val="FFFFFF"/>
              </a:gs>
            </a:gsLst>
            <a:lin ang="18900000" scaled="1"/>
          </a:gradFill>
          <a:ln w="12700">
            <a:solidFill>
              <a:srgbClr val="000000"/>
            </a:solidFill>
            <a:round/>
            <a:headEnd/>
            <a:tailEnd/>
          </a:ln>
        </p:spPr>
        <p:txBody>
          <a:bodyPr wrap="none"/>
          <a:lstStyle/>
          <a:p>
            <a:endParaRPr lang="en-US" sz="2805"/>
          </a:p>
        </p:txBody>
      </p:sp>
      <p:sp>
        <p:nvSpPr>
          <p:cNvPr id="81940" name="Freeform 20">
            <a:extLst>
              <a:ext uri="{FF2B5EF4-FFF2-40B4-BE49-F238E27FC236}">
                <a16:creationId xmlns:a16="http://schemas.microsoft.com/office/drawing/2014/main" id="{4A44600A-1E0E-AC67-582C-220D3202A522}"/>
              </a:ext>
            </a:extLst>
          </p:cNvPr>
          <p:cNvSpPr>
            <a:spLocks noChangeArrowheads="1"/>
          </p:cNvSpPr>
          <p:nvPr/>
        </p:nvSpPr>
        <p:spPr bwMode="auto">
          <a:xfrm>
            <a:off x="3279765" y="1717327"/>
            <a:ext cx="20141" cy="41343"/>
          </a:xfrm>
          <a:custGeom>
            <a:avLst/>
            <a:gdLst>
              <a:gd name="T0" fmla="*/ 2147483647 w 21"/>
              <a:gd name="T1" fmla="*/ 2147483647 h 42"/>
              <a:gd name="T2" fmla="*/ 2147483647 w 21"/>
              <a:gd name="T3" fmla="*/ 2147483647 h 42"/>
              <a:gd name="T4" fmla="*/ 2147483647 w 21"/>
              <a:gd name="T5" fmla="*/ 2147483647 h 42"/>
              <a:gd name="T6" fmla="*/ 2147483647 w 21"/>
              <a:gd name="T7" fmla="*/ 0 h 42"/>
              <a:gd name="T8" fmla="*/ 0 w 21"/>
              <a:gd name="T9" fmla="*/ 0 h 42"/>
              <a:gd name="T10" fmla="*/ 0 w 21"/>
              <a:gd name="T11" fmla="*/ 2147483647 h 42"/>
              <a:gd name="T12" fmla="*/ 2147483647 w 21"/>
              <a:gd name="T13" fmla="*/ 2147483647 h 42"/>
              <a:gd name="T14" fmla="*/ 2147483647 w 21"/>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42"/>
              <a:gd name="T26" fmla="*/ 21 w 2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42">
                <a:moveTo>
                  <a:pt x="14" y="42"/>
                </a:moveTo>
                <a:lnTo>
                  <a:pt x="14" y="8"/>
                </a:lnTo>
                <a:lnTo>
                  <a:pt x="21" y="8"/>
                </a:lnTo>
                <a:lnTo>
                  <a:pt x="21" y="0"/>
                </a:lnTo>
                <a:lnTo>
                  <a:pt x="0" y="0"/>
                </a:lnTo>
                <a:lnTo>
                  <a:pt x="0" y="8"/>
                </a:lnTo>
                <a:lnTo>
                  <a:pt x="6" y="8"/>
                </a:lnTo>
                <a:lnTo>
                  <a:pt x="6" y="42"/>
                </a:lnTo>
                <a:close/>
              </a:path>
            </a:pathLst>
          </a:custGeom>
          <a:solidFill>
            <a:srgbClr val="FFFFFF"/>
          </a:solidFill>
          <a:ln w="12700">
            <a:solidFill>
              <a:srgbClr val="000000"/>
            </a:solidFill>
            <a:round/>
            <a:headEnd/>
            <a:tailEnd/>
          </a:ln>
        </p:spPr>
        <p:txBody>
          <a:bodyPr wrap="none"/>
          <a:lstStyle/>
          <a:p>
            <a:endParaRPr lang="en-US" sz="2805"/>
          </a:p>
        </p:txBody>
      </p:sp>
      <p:sp>
        <p:nvSpPr>
          <p:cNvPr id="81941" name="Freeform 21">
            <a:extLst>
              <a:ext uri="{FF2B5EF4-FFF2-40B4-BE49-F238E27FC236}">
                <a16:creationId xmlns:a16="http://schemas.microsoft.com/office/drawing/2014/main" id="{AF1B22F4-4AAD-4CCE-DB62-9063AED49A11}"/>
              </a:ext>
            </a:extLst>
          </p:cNvPr>
          <p:cNvSpPr>
            <a:spLocks noChangeArrowheads="1"/>
          </p:cNvSpPr>
          <p:nvPr/>
        </p:nvSpPr>
        <p:spPr bwMode="auto">
          <a:xfrm>
            <a:off x="3287185" y="1749130"/>
            <a:ext cx="95407" cy="205655"/>
          </a:xfrm>
          <a:custGeom>
            <a:avLst/>
            <a:gdLst>
              <a:gd name="T0" fmla="*/ 2147483647 w 98"/>
              <a:gd name="T1" fmla="*/ 2147483647 h 208"/>
              <a:gd name="T2" fmla="*/ 2147483647 w 98"/>
              <a:gd name="T3" fmla="*/ 2147483647 h 208"/>
              <a:gd name="T4" fmla="*/ 2147483647 w 98"/>
              <a:gd name="T5" fmla="*/ 2147483647 h 208"/>
              <a:gd name="T6" fmla="*/ 2147483647 w 98"/>
              <a:gd name="T7" fmla="*/ 2147483647 h 208"/>
              <a:gd name="T8" fmla="*/ 2147483647 w 98"/>
              <a:gd name="T9" fmla="*/ 2147483647 h 208"/>
              <a:gd name="T10" fmla="*/ 2147483647 w 98"/>
              <a:gd name="T11" fmla="*/ 2147483647 h 208"/>
              <a:gd name="T12" fmla="*/ 2147483647 w 98"/>
              <a:gd name="T13" fmla="*/ 2147483647 h 208"/>
              <a:gd name="T14" fmla="*/ 2147483647 w 98"/>
              <a:gd name="T15" fmla="*/ 2147483647 h 208"/>
              <a:gd name="T16" fmla="*/ 2147483647 w 98"/>
              <a:gd name="T17" fmla="*/ 2147483647 h 208"/>
              <a:gd name="T18" fmla="*/ 2147483647 w 98"/>
              <a:gd name="T19" fmla="*/ 2147483647 h 208"/>
              <a:gd name="T20" fmla="*/ 2147483647 w 98"/>
              <a:gd name="T21" fmla="*/ 2147483647 h 208"/>
              <a:gd name="T22" fmla="*/ 2147483647 w 98"/>
              <a:gd name="T23" fmla="*/ 2147483647 h 208"/>
              <a:gd name="T24" fmla="*/ 2147483647 w 98"/>
              <a:gd name="T25" fmla="*/ 2147483647 h 208"/>
              <a:gd name="T26" fmla="*/ 2147483647 w 98"/>
              <a:gd name="T27" fmla="*/ 2147483647 h 208"/>
              <a:gd name="T28" fmla="*/ 2147483647 w 98"/>
              <a:gd name="T29" fmla="*/ 2147483647 h 208"/>
              <a:gd name="T30" fmla="*/ 2147483647 w 98"/>
              <a:gd name="T31" fmla="*/ 2147483647 h 208"/>
              <a:gd name="T32" fmla="*/ 2147483647 w 98"/>
              <a:gd name="T33" fmla="*/ 2147483647 h 208"/>
              <a:gd name="T34" fmla="*/ 2147483647 w 98"/>
              <a:gd name="T35" fmla="*/ 2147483647 h 208"/>
              <a:gd name="T36" fmla="*/ 2147483647 w 98"/>
              <a:gd name="T37" fmla="*/ 2147483647 h 208"/>
              <a:gd name="T38" fmla="*/ 2147483647 w 98"/>
              <a:gd name="T39" fmla="*/ 2147483647 h 208"/>
              <a:gd name="T40" fmla="*/ 0 w 98"/>
              <a:gd name="T41" fmla="*/ 0 h 208"/>
              <a:gd name="T42" fmla="*/ 2147483647 w 98"/>
              <a:gd name="T43" fmla="*/ 2147483647 h 208"/>
              <a:gd name="T44" fmla="*/ 2147483647 w 98"/>
              <a:gd name="T45" fmla="*/ 2147483647 h 208"/>
              <a:gd name="T46" fmla="*/ 2147483647 w 98"/>
              <a:gd name="T47" fmla="*/ 2147483647 h 208"/>
              <a:gd name="T48" fmla="*/ 2147483647 w 98"/>
              <a:gd name="T49" fmla="*/ 2147483647 h 208"/>
              <a:gd name="T50" fmla="*/ 2147483647 w 98"/>
              <a:gd name="T51" fmla="*/ 2147483647 h 208"/>
              <a:gd name="T52" fmla="*/ 2147483647 w 98"/>
              <a:gd name="T53" fmla="*/ 2147483647 h 208"/>
              <a:gd name="T54" fmla="*/ 2147483647 w 98"/>
              <a:gd name="T55" fmla="*/ 2147483647 h 208"/>
              <a:gd name="T56" fmla="*/ 2147483647 w 98"/>
              <a:gd name="T57" fmla="*/ 2147483647 h 208"/>
              <a:gd name="T58" fmla="*/ 2147483647 w 98"/>
              <a:gd name="T59" fmla="*/ 2147483647 h 208"/>
              <a:gd name="T60" fmla="*/ 2147483647 w 98"/>
              <a:gd name="T61" fmla="*/ 2147483647 h 208"/>
              <a:gd name="T62" fmla="*/ 2147483647 w 98"/>
              <a:gd name="T63" fmla="*/ 2147483647 h 208"/>
              <a:gd name="T64" fmla="*/ 2147483647 w 98"/>
              <a:gd name="T65" fmla="*/ 2147483647 h 208"/>
              <a:gd name="T66" fmla="*/ 2147483647 w 98"/>
              <a:gd name="T67" fmla="*/ 2147483647 h 208"/>
              <a:gd name="T68" fmla="*/ 2147483647 w 98"/>
              <a:gd name="T69" fmla="*/ 2147483647 h 208"/>
              <a:gd name="T70" fmla="*/ 2147483647 w 98"/>
              <a:gd name="T71" fmla="*/ 2147483647 h 208"/>
              <a:gd name="T72" fmla="*/ 2147483647 w 98"/>
              <a:gd name="T73" fmla="*/ 2147483647 h 208"/>
              <a:gd name="T74" fmla="*/ 2147483647 w 98"/>
              <a:gd name="T75" fmla="*/ 2147483647 h 208"/>
              <a:gd name="T76" fmla="*/ 2147483647 w 98"/>
              <a:gd name="T77" fmla="*/ 2147483647 h 208"/>
              <a:gd name="T78" fmla="*/ 2147483647 w 98"/>
              <a:gd name="T79" fmla="*/ 2147483647 h 208"/>
              <a:gd name="T80" fmla="*/ 2147483647 w 98"/>
              <a:gd name="T81" fmla="*/ 2147483647 h 208"/>
              <a:gd name="T82" fmla="*/ 2147483647 w 98"/>
              <a:gd name="T83" fmla="*/ 2147483647 h 208"/>
              <a:gd name="T84" fmla="*/ 2147483647 w 98"/>
              <a:gd name="T85" fmla="*/ 2147483647 h 208"/>
              <a:gd name="T86" fmla="*/ 0 w 98"/>
              <a:gd name="T87" fmla="*/ 214748364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208"/>
              <a:gd name="T134" fmla="*/ 98 w 98"/>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208">
                <a:moveTo>
                  <a:pt x="6" y="192"/>
                </a:moveTo>
                <a:lnTo>
                  <a:pt x="11" y="191"/>
                </a:lnTo>
                <a:lnTo>
                  <a:pt x="18" y="190"/>
                </a:lnTo>
                <a:lnTo>
                  <a:pt x="24" y="189"/>
                </a:lnTo>
                <a:lnTo>
                  <a:pt x="31" y="187"/>
                </a:lnTo>
                <a:lnTo>
                  <a:pt x="36" y="185"/>
                </a:lnTo>
                <a:lnTo>
                  <a:pt x="41" y="181"/>
                </a:lnTo>
                <a:lnTo>
                  <a:pt x="47" y="177"/>
                </a:lnTo>
                <a:lnTo>
                  <a:pt x="52" y="172"/>
                </a:lnTo>
                <a:lnTo>
                  <a:pt x="57" y="169"/>
                </a:lnTo>
                <a:lnTo>
                  <a:pt x="61" y="164"/>
                </a:lnTo>
                <a:lnTo>
                  <a:pt x="65" y="159"/>
                </a:lnTo>
                <a:lnTo>
                  <a:pt x="69" y="154"/>
                </a:lnTo>
                <a:lnTo>
                  <a:pt x="73" y="148"/>
                </a:lnTo>
                <a:lnTo>
                  <a:pt x="74" y="142"/>
                </a:lnTo>
                <a:lnTo>
                  <a:pt x="77" y="136"/>
                </a:lnTo>
                <a:lnTo>
                  <a:pt x="79" y="129"/>
                </a:lnTo>
                <a:lnTo>
                  <a:pt x="80" y="122"/>
                </a:lnTo>
                <a:lnTo>
                  <a:pt x="81" y="116"/>
                </a:lnTo>
                <a:lnTo>
                  <a:pt x="82" y="109"/>
                </a:lnTo>
                <a:lnTo>
                  <a:pt x="82" y="102"/>
                </a:lnTo>
                <a:lnTo>
                  <a:pt x="81" y="96"/>
                </a:lnTo>
                <a:lnTo>
                  <a:pt x="80" y="88"/>
                </a:lnTo>
                <a:lnTo>
                  <a:pt x="79" y="82"/>
                </a:lnTo>
                <a:lnTo>
                  <a:pt x="78" y="77"/>
                </a:lnTo>
                <a:lnTo>
                  <a:pt x="75" y="70"/>
                </a:lnTo>
                <a:lnTo>
                  <a:pt x="74" y="63"/>
                </a:lnTo>
                <a:lnTo>
                  <a:pt x="69" y="58"/>
                </a:lnTo>
                <a:lnTo>
                  <a:pt x="65" y="52"/>
                </a:lnTo>
                <a:lnTo>
                  <a:pt x="62" y="48"/>
                </a:lnTo>
                <a:lnTo>
                  <a:pt x="57" y="42"/>
                </a:lnTo>
                <a:lnTo>
                  <a:pt x="53" y="38"/>
                </a:lnTo>
                <a:lnTo>
                  <a:pt x="47" y="34"/>
                </a:lnTo>
                <a:lnTo>
                  <a:pt x="41" y="29"/>
                </a:lnTo>
                <a:lnTo>
                  <a:pt x="37" y="27"/>
                </a:lnTo>
                <a:lnTo>
                  <a:pt x="31" y="24"/>
                </a:lnTo>
                <a:lnTo>
                  <a:pt x="26" y="21"/>
                </a:lnTo>
                <a:lnTo>
                  <a:pt x="20" y="20"/>
                </a:lnTo>
                <a:lnTo>
                  <a:pt x="13" y="19"/>
                </a:lnTo>
                <a:lnTo>
                  <a:pt x="7" y="19"/>
                </a:lnTo>
                <a:lnTo>
                  <a:pt x="0" y="18"/>
                </a:lnTo>
                <a:lnTo>
                  <a:pt x="0" y="0"/>
                </a:lnTo>
                <a:lnTo>
                  <a:pt x="7" y="0"/>
                </a:lnTo>
                <a:lnTo>
                  <a:pt x="15" y="1"/>
                </a:lnTo>
                <a:lnTo>
                  <a:pt x="21" y="2"/>
                </a:lnTo>
                <a:lnTo>
                  <a:pt x="28" y="5"/>
                </a:lnTo>
                <a:lnTo>
                  <a:pt x="35" y="7"/>
                </a:lnTo>
                <a:lnTo>
                  <a:pt x="40" y="10"/>
                </a:lnTo>
                <a:lnTo>
                  <a:pt x="47" y="13"/>
                </a:lnTo>
                <a:lnTo>
                  <a:pt x="53" y="17"/>
                </a:lnTo>
                <a:lnTo>
                  <a:pt x="58" y="20"/>
                </a:lnTo>
                <a:lnTo>
                  <a:pt x="64" y="26"/>
                </a:lnTo>
                <a:lnTo>
                  <a:pt x="69" y="29"/>
                </a:lnTo>
                <a:lnTo>
                  <a:pt x="74" y="36"/>
                </a:lnTo>
                <a:lnTo>
                  <a:pt x="78" y="41"/>
                </a:lnTo>
                <a:lnTo>
                  <a:pt x="81" y="48"/>
                </a:lnTo>
                <a:lnTo>
                  <a:pt x="85" y="53"/>
                </a:lnTo>
                <a:lnTo>
                  <a:pt x="89" y="60"/>
                </a:lnTo>
                <a:lnTo>
                  <a:pt x="90" y="67"/>
                </a:lnTo>
                <a:lnTo>
                  <a:pt x="94" y="75"/>
                </a:lnTo>
                <a:lnTo>
                  <a:pt x="95" y="82"/>
                </a:lnTo>
                <a:lnTo>
                  <a:pt x="96" y="88"/>
                </a:lnTo>
                <a:lnTo>
                  <a:pt x="97" y="96"/>
                </a:lnTo>
                <a:lnTo>
                  <a:pt x="98" y="103"/>
                </a:lnTo>
                <a:lnTo>
                  <a:pt x="98" y="110"/>
                </a:lnTo>
                <a:lnTo>
                  <a:pt x="97" y="118"/>
                </a:lnTo>
                <a:lnTo>
                  <a:pt x="96" y="125"/>
                </a:lnTo>
                <a:lnTo>
                  <a:pt x="94" y="132"/>
                </a:lnTo>
                <a:lnTo>
                  <a:pt x="93" y="140"/>
                </a:lnTo>
                <a:lnTo>
                  <a:pt x="89" y="146"/>
                </a:lnTo>
                <a:lnTo>
                  <a:pt x="87" y="154"/>
                </a:lnTo>
                <a:lnTo>
                  <a:pt x="84" y="160"/>
                </a:lnTo>
                <a:lnTo>
                  <a:pt x="79" y="166"/>
                </a:lnTo>
                <a:lnTo>
                  <a:pt x="75" y="172"/>
                </a:lnTo>
                <a:lnTo>
                  <a:pt x="70" y="177"/>
                </a:lnTo>
                <a:lnTo>
                  <a:pt x="67" y="182"/>
                </a:lnTo>
                <a:lnTo>
                  <a:pt x="61" y="187"/>
                </a:lnTo>
                <a:lnTo>
                  <a:pt x="55" y="191"/>
                </a:lnTo>
                <a:lnTo>
                  <a:pt x="50" y="196"/>
                </a:lnTo>
                <a:lnTo>
                  <a:pt x="43" y="198"/>
                </a:lnTo>
                <a:lnTo>
                  <a:pt x="37" y="201"/>
                </a:lnTo>
                <a:lnTo>
                  <a:pt x="31" y="204"/>
                </a:lnTo>
                <a:lnTo>
                  <a:pt x="24" y="206"/>
                </a:lnTo>
                <a:lnTo>
                  <a:pt x="17" y="208"/>
                </a:lnTo>
                <a:lnTo>
                  <a:pt x="11" y="208"/>
                </a:lnTo>
                <a:lnTo>
                  <a:pt x="5" y="208"/>
                </a:lnTo>
                <a:lnTo>
                  <a:pt x="0" y="208"/>
                </a:lnTo>
                <a:lnTo>
                  <a:pt x="0" y="192"/>
                </a:lnTo>
                <a:close/>
              </a:path>
            </a:pathLst>
          </a:custGeom>
          <a:solidFill>
            <a:srgbClr val="FFFFFF"/>
          </a:solidFill>
          <a:ln w="12700">
            <a:solidFill>
              <a:srgbClr val="000000"/>
            </a:solidFill>
            <a:round/>
            <a:headEnd/>
            <a:tailEnd/>
          </a:ln>
        </p:spPr>
        <p:txBody>
          <a:bodyPr wrap="none"/>
          <a:lstStyle/>
          <a:p>
            <a:endParaRPr lang="en-US" sz="2805"/>
          </a:p>
        </p:txBody>
      </p:sp>
      <p:sp>
        <p:nvSpPr>
          <p:cNvPr id="81942" name="Freeform 22">
            <a:extLst>
              <a:ext uri="{FF2B5EF4-FFF2-40B4-BE49-F238E27FC236}">
                <a16:creationId xmlns:a16="http://schemas.microsoft.com/office/drawing/2014/main" id="{B36D2631-C262-D9FC-0E22-5AAEB60E662D}"/>
              </a:ext>
            </a:extLst>
          </p:cNvPr>
          <p:cNvSpPr>
            <a:spLocks noChangeArrowheads="1"/>
          </p:cNvSpPr>
          <p:nvPr/>
        </p:nvSpPr>
        <p:spPr bwMode="auto">
          <a:xfrm>
            <a:off x="3197079" y="1749130"/>
            <a:ext cx="94347" cy="205655"/>
          </a:xfrm>
          <a:custGeom>
            <a:avLst/>
            <a:gdLst>
              <a:gd name="T0" fmla="*/ 2147483647 w 96"/>
              <a:gd name="T1" fmla="*/ 2147483647 h 208"/>
              <a:gd name="T2" fmla="*/ 2147483647 w 96"/>
              <a:gd name="T3" fmla="*/ 2147483647 h 208"/>
              <a:gd name="T4" fmla="*/ 2147483647 w 96"/>
              <a:gd name="T5" fmla="*/ 2147483647 h 208"/>
              <a:gd name="T6" fmla="*/ 2147483647 w 96"/>
              <a:gd name="T7" fmla="*/ 2147483647 h 208"/>
              <a:gd name="T8" fmla="*/ 2147483647 w 96"/>
              <a:gd name="T9" fmla="*/ 2147483647 h 208"/>
              <a:gd name="T10" fmla="*/ 2147483647 w 96"/>
              <a:gd name="T11" fmla="*/ 2147483647 h 208"/>
              <a:gd name="T12" fmla="*/ 2147483647 w 96"/>
              <a:gd name="T13" fmla="*/ 2147483647 h 208"/>
              <a:gd name="T14" fmla="*/ 2147483647 w 96"/>
              <a:gd name="T15" fmla="*/ 2147483647 h 208"/>
              <a:gd name="T16" fmla="*/ 2147483647 w 96"/>
              <a:gd name="T17" fmla="*/ 2147483647 h 208"/>
              <a:gd name="T18" fmla="*/ 2147483647 w 96"/>
              <a:gd name="T19" fmla="*/ 2147483647 h 208"/>
              <a:gd name="T20" fmla="*/ 2147483647 w 96"/>
              <a:gd name="T21" fmla="*/ 2147483647 h 208"/>
              <a:gd name="T22" fmla="*/ 2147483647 w 96"/>
              <a:gd name="T23" fmla="*/ 2147483647 h 208"/>
              <a:gd name="T24" fmla="*/ 2147483647 w 96"/>
              <a:gd name="T25" fmla="*/ 2147483647 h 208"/>
              <a:gd name="T26" fmla="*/ 2147483647 w 96"/>
              <a:gd name="T27" fmla="*/ 2147483647 h 208"/>
              <a:gd name="T28" fmla="*/ 2147483647 w 96"/>
              <a:gd name="T29" fmla="*/ 2147483647 h 208"/>
              <a:gd name="T30" fmla="*/ 2147483647 w 96"/>
              <a:gd name="T31" fmla="*/ 2147483647 h 208"/>
              <a:gd name="T32" fmla="*/ 2147483647 w 96"/>
              <a:gd name="T33" fmla="*/ 2147483647 h 208"/>
              <a:gd name="T34" fmla="*/ 2147483647 w 96"/>
              <a:gd name="T35" fmla="*/ 2147483647 h 208"/>
              <a:gd name="T36" fmla="*/ 2147483647 w 96"/>
              <a:gd name="T37" fmla="*/ 2147483647 h 208"/>
              <a:gd name="T38" fmla="*/ 2147483647 w 96"/>
              <a:gd name="T39" fmla="*/ 2147483647 h 208"/>
              <a:gd name="T40" fmla="*/ 2147483647 w 96"/>
              <a:gd name="T41" fmla="*/ 0 h 208"/>
              <a:gd name="T42" fmla="*/ 2147483647 w 96"/>
              <a:gd name="T43" fmla="*/ 2147483647 h 208"/>
              <a:gd name="T44" fmla="*/ 2147483647 w 96"/>
              <a:gd name="T45" fmla="*/ 2147483647 h 208"/>
              <a:gd name="T46" fmla="*/ 2147483647 w 96"/>
              <a:gd name="T47" fmla="*/ 2147483647 h 208"/>
              <a:gd name="T48" fmla="*/ 2147483647 w 96"/>
              <a:gd name="T49" fmla="*/ 2147483647 h 208"/>
              <a:gd name="T50" fmla="*/ 2147483647 w 96"/>
              <a:gd name="T51" fmla="*/ 2147483647 h 208"/>
              <a:gd name="T52" fmla="*/ 2147483647 w 96"/>
              <a:gd name="T53" fmla="*/ 2147483647 h 208"/>
              <a:gd name="T54" fmla="*/ 2147483647 w 96"/>
              <a:gd name="T55" fmla="*/ 2147483647 h 208"/>
              <a:gd name="T56" fmla="*/ 2147483647 w 96"/>
              <a:gd name="T57" fmla="*/ 2147483647 h 208"/>
              <a:gd name="T58" fmla="*/ 2147483647 w 96"/>
              <a:gd name="T59" fmla="*/ 2147483647 h 208"/>
              <a:gd name="T60" fmla="*/ 0 w 96"/>
              <a:gd name="T61" fmla="*/ 2147483647 h 208"/>
              <a:gd name="T62" fmla="*/ 0 w 96"/>
              <a:gd name="T63" fmla="*/ 2147483647 h 208"/>
              <a:gd name="T64" fmla="*/ 0 w 96"/>
              <a:gd name="T65" fmla="*/ 2147483647 h 208"/>
              <a:gd name="T66" fmla="*/ 2147483647 w 96"/>
              <a:gd name="T67" fmla="*/ 2147483647 h 208"/>
              <a:gd name="T68" fmla="*/ 2147483647 w 96"/>
              <a:gd name="T69" fmla="*/ 2147483647 h 208"/>
              <a:gd name="T70" fmla="*/ 2147483647 w 96"/>
              <a:gd name="T71" fmla="*/ 2147483647 h 208"/>
              <a:gd name="T72" fmla="*/ 2147483647 w 96"/>
              <a:gd name="T73" fmla="*/ 2147483647 h 208"/>
              <a:gd name="T74" fmla="*/ 2147483647 w 96"/>
              <a:gd name="T75" fmla="*/ 2147483647 h 208"/>
              <a:gd name="T76" fmla="*/ 2147483647 w 96"/>
              <a:gd name="T77" fmla="*/ 2147483647 h 208"/>
              <a:gd name="T78" fmla="*/ 2147483647 w 96"/>
              <a:gd name="T79" fmla="*/ 2147483647 h 208"/>
              <a:gd name="T80" fmla="*/ 2147483647 w 96"/>
              <a:gd name="T81" fmla="*/ 2147483647 h 208"/>
              <a:gd name="T82" fmla="*/ 2147483647 w 96"/>
              <a:gd name="T83" fmla="*/ 2147483647 h 208"/>
              <a:gd name="T84" fmla="*/ 2147483647 w 96"/>
              <a:gd name="T85" fmla="*/ 2147483647 h 208"/>
              <a:gd name="T86" fmla="*/ 2147483647 w 96"/>
              <a:gd name="T87" fmla="*/ 2147483647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
              <a:gd name="T133" fmla="*/ 0 h 208"/>
              <a:gd name="T134" fmla="*/ 96 w 96"/>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 h="208">
                <a:moveTo>
                  <a:pt x="91" y="192"/>
                </a:moveTo>
                <a:lnTo>
                  <a:pt x="84" y="191"/>
                </a:lnTo>
                <a:lnTo>
                  <a:pt x="78" y="190"/>
                </a:lnTo>
                <a:lnTo>
                  <a:pt x="72" y="189"/>
                </a:lnTo>
                <a:lnTo>
                  <a:pt x="67" y="187"/>
                </a:lnTo>
                <a:lnTo>
                  <a:pt x="60" y="185"/>
                </a:lnTo>
                <a:lnTo>
                  <a:pt x="55" y="181"/>
                </a:lnTo>
                <a:lnTo>
                  <a:pt x="50" y="177"/>
                </a:lnTo>
                <a:lnTo>
                  <a:pt x="45" y="172"/>
                </a:lnTo>
                <a:lnTo>
                  <a:pt x="40" y="169"/>
                </a:lnTo>
                <a:lnTo>
                  <a:pt x="34" y="164"/>
                </a:lnTo>
                <a:lnTo>
                  <a:pt x="32" y="159"/>
                </a:lnTo>
                <a:lnTo>
                  <a:pt x="28" y="154"/>
                </a:lnTo>
                <a:lnTo>
                  <a:pt x="24" y="148"/>
                </a:lnTo>
                <a:lnTo>
                  <a:pt x="22" y="142"/>
                </a:lnTo>
                <a:lnTo>
                  <a:pt x="19" y="136"/>
                </a:lnTo>
                <a:lnTo>
                  <a:pt x="17" y="129"/>
                </a:lnTo>
                <a:lnTo>
                  <a:pt x="16" y="122"/>
                </a:lnTo>
                <a:lnTo>
                  <a:pt x="14" y="116"/>
                </a:lnTo>
                <a:lnTo>
                  <a:pt x="14" y="109"/>
                </a:lnTo>
                <a:lnTo>
                  <a:pt x="14" y="102"/>
                </a:lnTo>
                <a:lnTo>
                  <a:pt x="14" y="96"/>
                </a:lnTo>
                <a:lnTo>
                  <a:pt x="16" y="88"/>
                </a:lnTo>
                <a:lnTo>
                  <a:pt x="17" y="82"/>
                </a:lnTo>
                <a:lnTo>
                  <a:pt x="19" y="77"/>
                </a:lnTo>
                <a:lnTo>
                  <a:pt x="21" y="70"/>
                </a:lnTo>
                <a:lnTo>
                  <a:pt x="24" y="63"/>
                </a:lnTo>
                <a:lnTo>
                  <a:pt x="28" y="58"/>
                </a:lnTo>
                <a:lnTo>
                  <a:pt x="31" y="52"/>
                </a:lnTo>
                <a:lnTo>
                  <a:pt x="34" y="48"/>
                </a:lnTo>
                <a:lnTo>
                  <a:pt x="40" y="42"/>
                </a:lnTo>
                <a:lnTo>
                  <a:pt x="43" y="38"/>
                </a:lnTo>
                <a:lnTo>
                  <a:pt x="50" y="34"/>
                </a:lnTo>
                <a:lnTo>
                  <a:pt x="54" y="29"/>
                </a:lnTo>
                <a:lnTo>
                  <a:pt x="60" y="27"/>
                </a:lnTo>
                <a:lnTo>
                  <a:pt x="66" y="24"/>
                </a:lnTo>
                <a:lnTo>
                  <a:pt x="71" y="21"/>
                </a:lnTo>
                <a:lnTo>
                  <a:pt x="77" y="20"/>
                </a:lnTo>
                <a:lnTo>
                  <a:pt x="84" y="19"/>
                </a:lnTo>
                <a:lnTo>
                  <a:pt x="89" y="19"/>
                </a:lnTo>
                <a:lnTo>
                  <a:pt x="96" y="18"/>
                </a:lnTo>
                <a:lnTo>
                  <a:pt x="96" y="0"/>
                </a:lnTo>
                <a:lnTo>
                  <a:pt x="89" y="0"/>
                </a:lnTo>
                <a:lnTo>
                  <a:pt x="82" y="1"/>
                </a:lnTo>
                <a:lnTo>
                  <a:pt x="75" y="2"/>
                </a:lnTo>
                <a:lnTo>
                  <a:pt x="69" y="5"/>
                </a:lnTo>
                <a:lnTo>
                  <a:pt x="62" y="7"/>
                </a:lnTo>
                <a:lnTo>
                  <a:pt x="56" y="10"/>
                </a:lnTo>
                <a:lnTo>
                  <a:pt x="50" y="13"/>
                </a:lnTo>
                <a:lnTo>
                  <a:pt x="43" y="17"/>
                </a:lnTo>
                <a:lnTo>
                  <a:pt x="39" y="20"/>
                </a:lnTo>
                <a:lnTo>
                  <a:pt x="33" y="26"/>
                </a:lnTo>
                <a:lnTo>
                  <a:pt x="28" y="29"/>
                </a:lnTo>
                <a:lnTo>
                  <a:pt x="23" y="36"/>
                </a:lnTo>
                <a:lnTo>
                  <a:pt x="19" y="41"/>
                </a:lnTo>
                <a:lnTo>
                  <a:pt x="14" y="48"/>
                </a:lnTo>
                <a:lnTo>
                  <a:pt x="11" y="53"/>
                </a:lnTo>
                <a:lnTo>
                  <a:pt x="9" y="60"/>
                </a:lnTo>
                <a:lnTo>
                  <a:pt x="5" y="67"/>
                </a:lnTo>
                <a:lnTo>
                  <a:pt x="3" y="75"/>
                </a:lnTo>
                <a:lnTo>
                  <a:pt x="1" y="82"/>
                </a:lnTo>
                <a:lnTo>
                  <a:pt x="0" y="88"/>
                </a:lnTo>
                <a:lnTo>
                  <a:pt x="0" y="96"/>
                </a:lnTo>
                <a:lnTo>
                  <a:pt x="0" y="103"/>
                </a:lnTo>
                <a:lnTo>
                  <a:pt x="0" y="110"/>
                </a:lnTo>
                <a:lnTo>
                  <a:pt x="0" y="118"/>
                </a:lnTo>
                <a:lnTo>
                  <a:pt x="0" y="125"/>
                </a:lnTo>
                <a:lnTo>
                  <a:pt x="2" y="132"/>
                </a:lnTo>
                <a:lnTo>
                  <a:pt x="4" y="140"/>
                </a:lnTo>
                <a:lnTo>
                  <a:pt x="7" y="146"/>
                </a:lnTo>
                <a:lnTo>
                  <a:pt x="9" y="154"/>
                </a:lnTo>
                <a:lnTo>
                  <a:pt x="13" y="160"/>
                </a:lnTo>
                <a:lnTo>
                  <a:pt x="17" y="166"/>
                </a:lnTo>
                <a:lnTo>
                  <a:pt x="21" y="172"/>
                </a:lnTo>
                <a:lnTo>
                  <a:pt x="24" y="177"/>
                </a:lnTo>
                <a:lnTo>
                  <a:pt x="30" y="182"/>
                </a:lnTo>
                <a:lnTo>
                  <a:pt x="34" y="187"/>
                </a:lnTo>
                <a:lnTo>
                  <a:pt x="41" y="191"/>
                </a:lnTo>
                <a:lnTo>
                  <a:pt x="46" y="196"/>
                </a:lnTo>
                <a:lnTo>
                  <a:pt x="53" y="198"/>
                </a:lnTo>
                <a:lnTo>
                  <a:pt x="59" y="201"/>
                </a:lnTo>
                <a:lnTo>
                  <a:pt x="66" y="204"/>
                </a:lnTo>
                <a:lnTo>
                  <a:pt x="72" y="206"/>
                </a:lnTo>
                <a:lnTo>
                  <a:pt x="79" y="208"/>
                </a:lnTo>
                <a:lnTo>
                  <a:pt x="86" y="208"/>
                </a:lnTo>
                <a:lnTo>
                  <a:pt x="92" y="208"/>
                </a:lnTo>
                <a:lnTo>
                  <a:pt x="96" y="208"/>
                </a:lnTo>
                <a:lnTo>
                  <a:pt x="96" y="192"/>
                </a:lnTo>
                <a:close/>
              </a:path>
            </a:pathLst>
          </a:custGeom>
          <a:solidFill>
            <a:srgbClr val="FFFFFF"/>
          </a:solidFill>
          <a:ln w="12700">
            <a:solidFill>
              <a:srgbClr val="000000"/>
            </a:solidFill>
            <a:round/>
            <a:headEnd/>
            <a:tailEnd/>
          </a:ln>
        </p:spPr>
        <p:txBody>
          <a:bodyPr wrap="none"/>
          <a:lstStyle/>
          <a:p>
            <a:endParaRPr lang="en-US" sz="2805"/>
          </a:p>
        </p:txBody>
      </p:sp>
      <p:sp>
        <p:nvSpPr>
          <p:cNvPr id="81943" name="Freeform 23">
            <a:extLst>
              <a:ext uri="{FF2B5EF4-FFF2-40B4-BE49-F238E27FC236}">
                <a16:creationId xmlns:a16="http://schemas.microsoft.com/office/drawing/2014/main" id="{FD4F7175-3E56-2EEE-B211-F6F111D165B9}"/>
              </a:ext>
            </a:extLst>
          </p:cNvPr>
          <p:cNvSpPr>
            <a:spLocks noChangeArrowheads="1"/>
          </p:cNvSpPr>
          <p:nvPr/>
        </p:nvSpPr>
        <p:spPr bwMode="auto">
          <a:xfrm>
            <a:off x="3233121" y="1717327"/>
            <a:ext cx="109188" cy="55124"/>
          </a:xfrm>
          <a:custGeom>
            <a:avLst/>
            <a:gdLst>
              <a:gd name="T0" fmla="*/ 2147483647 w 113"/>
              <a:gd name="T1" fmla="*/ 2147483647 h 55"/>
              <a:gd name="T2" fmla="*/ 2147483647 w 113"/>
              <a:gd name="T3" fmla="*/ 2147483647 h 55"/>
              <a:gd name="T4" fmla="*/ 2147483647 w 113"/>
              <a:gd name="T5" fmla="*/ 2147483647 h 55"/>
              <a:gd name="T6" fmla="*/ 2147483647 w 113"/>
              <a:gd name="T7" fmla="*/ 2147483647 h 55"/>
              <a:gd name="T8" fmla="*/ 2147483647 w 113"/>
              <a:gd name="T9" fmla="*/ 2147483647 h 55"/>
              <a:gd name="T10" fmla="*/ 2147483647 w 113"/>
              <a:gd name="T11" fmla="*/ 2147483647 h 55"/>
              <a:gd name="T12" fmla="*/ 2147483647 w 113"/>
              <a:gd name="T13" fmla="*/ 2147483647 h 55"/>
              <a:gd name="T14" fmla="*/ 2147483647 w 113"/>
              <a:gd name="T15" fmla="*/ 2147483647 h 55"/>
              <a:gd name="T16" fmla="*/ 2147483647 w 113"/>
              <a:gd name="T17" fmla="*/ 2147483647 h 55"/>
              <a:gd name="T18" fmla="*/ 2147483647 w 113"/>
              <a:gd name="T19" fmla="*/ 2147483647 h 55"/>
              <a:gd name="T20" fmla="*/ 2147483647 w 113"/>
              <a:gd name="T21" fmla="*/ 2147483647 h 55"/>
              <a:gd name="T22" fmla="*/ 2147483647 w 113"/>
              <a:gd name="T23" fmla="*/ 2147483647 h 55"/>
              <a:gd name="T24" fmla="*/ 2147483647 w 113"/>
              <a:gd name="T25" fmla="*/ 2147483647 h 55"/>
              <a:gd name="T26" fmla="*/ 2147483647 w 113"/>
              <a:gd name="T27" fmla="*/ 2147483647 h 55"/>
              <a:gd name="T28" fmla="*/ 2147483647 w 113"/>
              <a:gd name="T29" fmla="*/ 2147483647 h 55"/>
              <a:gd name="T30" fmla="*/ 2147483647 w 113"/>
              <a:gd name="T31" fmla="*/ 2147483647 h 55"/>
              <a:gd name="T32" fmla="*/ 2147483647 w 113"/>
              <a:gd name="T33" fmla="*/ 2147483647 h 55"/>
              <a:gd name="T34" fmla="*/ 2147483647 w 113"/>
              <a:gd name="T35" fmla="*/ 2147483647 h 55"/>
              <a:gd name="T36" fmla="*/ 2147483647 w 113"/>
              <a:gd name="T37" fmla="*/ 2147483647 h 55"/>
              <a:gd name="T38" fmla="*/ 2147483647 w 113"/>
              <a:gd name="T39" fmla="*/ 2147483647 h 55"/>
              <a:gd name="T40" fmla="*/ 2147483647 w 113"/>
              <a:gd name="T41" fmla="*/ 2147483647 h 55"/>
              <a:gd name="T42" fmla="*/ 2147483647 w 113"/>
              <a:gd name="T43" fmla="*/ 2147483647 h 55"/>
              <a:gd name="T44" fmla="*/ 2147483647 w 113"/>
              <a:gd name="T45" fmla="*/ 2147483647 h 55"/>
              <a:gd name="T46" fmla="*/ 2147483647 w 113"/>
              <a:gd name="T47" fmla="*/ 2147483647 h 55"/>
              <a:gd name="T48" fmla="*/ 2147483647 w 113"/>
              <a:gd name="T49" fmla="*/ 2147483647 h 55"/>
              <a:gd name="T50" fmla="*/ 2147483647 w 113"/>
              <a:gd name="T51" fmla="*/ 0 h 55"/>
              <a:gd name="T52" fmla="*/ 2147483647 w 113"/>
              <a:gd name="T53" fmla="*/ 0 h 55"/>
              <a:gd name="T54" fmla="*/ 2147483647 w 113"/>
              <a:gd name="T55" fmla="*/ 0 h 55"/>
              <a:gd name="T56" fmla="*/ 2147483647 w 113"/>
              <a:gd name="T57" fmla="*/ 2147483647 h 55"/>
              <a:gd name="T58" fmla="*/ 2147483647 w 113"/>
              <a:gd name="T59" fmla="*/ 2147483647 h 55"/>
              <a:gd name="T60" fmla="*/ 2147483647 w 113"/>
              <a:gd name="T61" fmla="*/ 2147483647 h 55"/>
              <a:gd name="T62" fmla="*/ 2147483647 w 113"/>
              <a:gd name="T63" fmla="*/ 2147483647 h 55"/>
              <a:gd name="T64" fmla="*/ 2147483647 w 113"/>
              <a:gd name="T65" fmla="*/ 2147483647 h 55"/>
              <a:gd name="T66" fmla="*/ 2147483647 w 113"/>
              <a:gd name="T67" fmla="*/ 2147483647 h 55"/>
              <a:gd name="T68" fmla="*/ 2147483647 w 113"/>
              <a:gd name="T69" fmla="*/ 2147483647 h 55"/>
              <a:gd name="T70" fmla="*/ 0 w 113"/>
              <a:gd name="T71" fmla="*/ 2147483647 h 55"/>
              <a:gd name="T72" fmla="*/ 0 w 113"/>
              <a:gd name="T73" fmla="*/ 2147483647 h 55"/>
              <a:gd name="T74" fmla="*/ 0 w 113"/>
              <a:gd name="T75" fmla="*/ 2147483647 h 55"/>
              <a:gd name="T76" fmla="*/ 0 w 113"/>
              <a:gd name="T77" fmla="*/ 2147483647 h 55"/>
              <a:gd name="T78" fmla="*/ 2147483647 w 113"/>
              <a:gd name="T79" fmla="*/ 2147483647 h 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3"/>
              <a:gd name="T121" fmla="*/ 0 h 55"/>
              <a:gd name="T122" fmla="*/ 113 w 113"/>
              <a:gd name="T123" fmla="*/ 55 h 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3" h="55">
                <a:moveTo>
                  <a:pt x="11" y="22"/>
                </a:moveTo>
                <a:lnTo>
                  <a:pt x="12" y="20"/>
                </a:lnTo>
                <a:lnTo>
                  <a:pt x="12" y="18"/>
                </a:lnTo>
                <a:lnTo>
                  <a:pt x="14" y="17"/>
                </a:lnTo>
                <a:lnTo>
                  <a:pt x="15" y="15"/>
                </a:lnTo>
                <a:lnTo>
                  <a:pt x="17" y="13"/>
                </a:lnTo>
                <a:lnTo>
                  <a:pt x="19" y="12"/>
                </a:lnTo>
                <a:lnTo>
                  <a:pt x="93" y="12"/>
                </a:lnTo>
                <a:lnTo>
                  <a:pt x="94" y="13"/>
                </a:lnTo>
                <a:lnTo>
                  <a:pt x="96" y="13"/>
                </a:lnTo>
                <a:lnTo>
                  <a:pt x="99" y="15"/>
                </a:lnTo>
                <a:lnTo>
                  <a:pt x="100" y="17"/>
                </a:lnTo>
                <a:lnTo>
                  <a:pt x="102" y="18"/>
                </a:lnTo>
                <a:lnTo>
                  <a:pt x="103" y="22"/>
                </a:lnTo>
                <a:lnTo>
                  <a:pt x="103" y="48"/>
                </a:lnTo>
                <a:lnTo>
                  <a:pt x="113" y="55"/>
                </a:lnTo>
                <a:lnTo>
                  <a:pt x="113" y="22"/>
                </a:lnTo>
                <a:lnTo>
                  <a:pt x="112" y="18"/>
                </a:lnTo>
                <a:lnTo>
                  <a:pt x="111" y="15"/>
                </a:lnTo>
                <a:lnTo>
                  <a:pt x="110" y="12"/>
                </a:lnTo>
                <a:lnTo>
                  <a:pt x="109" y="9"/>
                </a:lnTo>
                <a:lnTo>
                  <a:pt x="106" y="6"/>
                </a:lnTo>
                <a:lnTo>
                  <a:pt x="103" y="3"/>
                </a:lnTo>
                <a:lnTo>
                  <a:pt x="101" y="2"/>
                </a:lnTo>
                <a:lnTo>
                  <a:pt x="97" y="1"/>
                </a:lnTo>
                <a:lnTo>
                  <a:pt x="94" y="0"/>
                </a:lnTo>
                <a:lnTo>
                  <a:pt x="93" y="0"/>
                </a:lnTo>
                <a:lnTo>
                  <a:pt x="19" y="0"/>
                </a:lnTo>
                <a:lnTo>
                  <a:pt x="16" y="1"/>
                </a:lnTo>
                <a:lnTo>
                  <a:pt x="14" y="1"/>
                </a:lnTo>
                <a:lnTo>
                  <a:pt x="10" y="3"/>
                </a:lnTo>
                <a:lnTo>
                  <a:pt x="7" y="5"/>
                </a:lnTo>
                <a:lnTo>
                  <a:pt x="5" y="8"/>
                </a:lnTo>
                <a:lnTo>
                  <a:pt x="4" y="10"/>
                </a:lnTo>
                <a:lnTo>
                  <a:pt x="3" y="13"/>
                </a:lnTo>
                <a:lnTo>
                  <a:pt x="0" y="17"/>
                </a:lnTo>
                <a:lnTo>
                  <a:pt x="0" y="20"/>
                </a:lnTo>
                <a:lnTo>
                  <a:pt x="0" y="22"/>
                </a:lnTo>
                <a:lnTo>
                  <a:pt x="0" y="55"/>
                </a:lnTo>
                <a:lnTo>
                  <a:pt x="11" y="48"/>
                </a:lnTo>
                <a:close/>
              </a:path>
            </a:pathLst>
          </a:custGeom>
          <a:solidFill>
            <a:srgbClr val="FFFFFF"/>
          </a:solidFill>
          <a:ln w="12700">
            <a:solidFill>
              <a:srgbClr val="000000"/>
            </a:solidFill>
            <a:round/>
            <a:headEnd/>
            <a:tailEnd/>
          </a:ln>
        </p:spPr>
        <p:txBody>
          <a:bodyPr wrap="none"/>
          <a:lstStyle/>
          <a:p>
            <a:endParaRPr lang="en-US" sz="2805"/>
          </a:p>
        </p:txBody>
      </p:sp>
      <p:grpSp>
        <p:nvGrpSpPr>
          <p:cNvPr id="81944" name="Group 24">
            <a:extLst>
              <a:ext uri="{FF2B5EF4-FFF2-40B4-BE49-F238E27FC236}">
                <a16:creationId xmlns:a16="http://schemas.microsoft.com/office/drawing/2014/main" id="{7ACA478C-A559-00FB-0E7D-21AAD7326D0A}"/>
              </a:ext>
            </a:extLst>
          </p:cNvPr>
          <p:cNvGrpSpPr>
            <a:grpSpLocks/>
          </p:cNvGrpSpPr>
          <p:nvPr/>
        </p:nvGrpSpPr>
        <p:grpSpPr bwMode="auto">
          <a:xfrm>
            <a:off x="2078696" y="1096121"/>
            <a:ext cx="295762" cy="230037"/>
            <a:chOff x="913" y="1051"/>
            <a:chExt cx="279" cy="217"/>
          </a:xfrm>
        </p:grpSpPr>
        <p:sp>
          <p:nvSpPr>
            <p:cNvPr id="82126" name="Freeform 25">
              <a:extLst>
                <a:ext uri="{FF2B5EF4-FFF2-40B4-BE49-F238E27FC236}">
                  <a16:creationId xmlns:a16="http://schemas.microsoft.com/office/drawing/2014/main" id="{CA658C4B-8250-E3AF-AFB2-A78C5B042AA1}"/>
                </a:ext>
              </a:extLst>
            </p:cNvPr>
            <p:cNvSpPr>
              <a:spLocks noChangeArrowheads="1"/>
            </p:cNvSpPr>
            <p:nvPr/>
          </p:nvSpPr>
          <p:spPr bwMode="auto">
            <a:xfrm>
              <a:off x="913" y="1051"/>
              <a:ext cx="279" cy="217"/>
            </a:xfrm>
            <a:custGeom>
              <a:avLst/>
              <a:gdLst>
                <a:gd name="T0" fmla="*/ 64 w 303"/>
                <a:gd name="T1" fmla="*/ 27 h 233"/>
                <a:gd name="T2" fmla="*/ 69 w 303"/>
                <a:gd name="T3" fmla="*/ 7 h 233"/>
                <a:gd name="T4" fmla="*/ 75 w 303"/>
                <a:gd name="T5" fmla="*/ 25 h 233"/>
                <a:gd name="T6" fmla="*/ 87 w 303"/>
                <a:gd name="T7" fmla="*/ 2 h 233"/>
                <a:gd name="T8" fmla="*/ 88 w 303"/>
                <a:gd name="T9" fmla="*/ 26 h 233"/>
                <a:gd name="T10" fmla="*/ 105 w 303"/>
                <a:gd name="T11" fmla="*/ 15 h 233"/>
                <a:gd name="T12" fmla="*/ 99 w 303"/>
                <a:gd name="T13" fmla="*/ 33 h 233"/>
                <a:gd name="T14" fmla="*/ 127 w 303"/>
                <a:gd name="T15" fmla="*/ 32 h 233"/>
                <a:gd name="T16" fmla="*/ 106 w 303"/>
                <a:gd name="T17" fmla="*/ 48 h 233"/>
                <a:gd name="T18" fmla="*/ 134 w 303"/>
                <a:gd name="T19" fmla="*/ 59 h 233"/>
                <a:gd name="T20" fmla="*/ 104 w 303"/>
                <a:gd name="T21" fmla="*/ 61 h 233"/>
                <a:gd name="T22" fmla="*/ 117 w 303"/>
                <a:gd name="T23" fmla="*/ 75 h 233"/>
                <a:gd name="T24" fmla="*/ 97 w 303"/>
                <a:gd name="T25" fmla="*/ 73 h 233"/>
                <a:gd name="T26" fmla="*/ 106 w 303"/>
                <a:gd name="T27" fmla="*/ 94 h 233"/>
                <a:gd name="T28" fmla="*/ 88 w 303"/>
                <a:gd name="T29" fmla="*/ 87 h 233"/>
                <a:gd name="T30" fmla="*/ 93 w 303"/>
                <a:gd name="T31" fmla="*/ 115 h 233"/>
                <a:gd name="T32" fmla="*/ 76 w 303"/>
                <a:gd name="T33" fmla="*/ 96 h 233"/>
                <a:gd name="T34" fmla="*/ 68 w 303"/>
                <a:gd name="T35" fmla="*/ 115 h 233"/>
                <a:gd name="T36" fmla="*/ 64 w 303"/>
                <a:gd name="T37" fmla="*/ 94 h 233"/>
                <a:gd name="T38" fmla="*/ 44 w 303"/>
                <a:gd name="T39" fmla="*/ 114 h 233"/>
                <a:gd name="T40" fmla="*/ 47 w 303"/>
                <a:gd name="T41" fmla="*/ 89 h 233"/>
                <a:gd name="T42" fmla="*/ 16 w 303"/>
                <a:gd name="T43" fmla="*/ 106 h 233"/>
                <a:gd name="T44" fmla="*/ 29 w 303"/>
                <a:gd name="T45" fmla="*/ 80 h 233"/>
                <a:gd name="T46" fmla="*/ 6 w 303"/>
                <a:gd name="T47" fmla="*/ 76 h 233"/>
                <a:gd name="T48" fmla="*/ 21 w 303"/>
                <a:gd name="T49" fmla="*/ 65 h 233"/>
                <a:gd name="T50" fmla="*/ 0 w 303"/>
                <a:gd name="T51" fmla="*/ 53 h 233"/>
                <a:gd name="T52" fmla="*/ 29 w 303"/>
                <a:gd name="T53" fmla="*/ 53 h 233"/>
                <a:gd name="T54" fmla="*/ 14 w 303"/>
                <a:gd name="T55" fmla="*/ 24 h 233"/>
                <a:gd name="T56" fmla="*/ 39 w 303"/>
                <a:gd name="T57" fmla="*/ 41 h 233"/>
                <a:gd name="T58" fmla="*/ 36 w 303"/>
                <a:gd name="T59" fmla="*/ 20 h 233"/>
                <a:gd name="T60" fmla="*/ 52 w 303"/>
                <a:gd name="T61" fmla="*/ 35 h 233"/>
                <a:gd name="T62" fmla="*/ 47 w 303"/>
                <a:gd name="T63" fmla="*/ 0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3"/>
                <a:gd name="T97" fmla="*/ 0 h 233"/>
                <a:gd name="T98" fmla="*/ 303 w 30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3" h="233">
                  <a:moveTo>
                    <a:pt x="146" y="55"/>
                  </a:moveTo>
                  <a:lnTo>
                    <a:pt x="158" y="12"/>
                  </a:lnTo>
                  <a:lnTo>
                    <a:pt x="173" y="51"/>
                  </a:lnTo>
                  <a:lnTo>
                    <a:pt x="199" y="2"/>
                  </a:lnTo>
                  <a:lnTo>
                    <a:pt x="201" y="53"/>
                  </a:lnTo>
                  <a:lnTo>
                    <a:pt x="242" y="29"/>
                  </a:lnTo>
                  <a:lnTo>
                    <a:pt x="227" y="67"/>
                  </a:lnTo>
                  <a:lnTo>
                    <a:pt x="289" y="65"/>
                  </a:lnTo>
                  <a:lnTo>
                    <a:pt x="243" y="98"/>
                  </a:lnTo>
                  <a:lnTo>
                    <a:pt x="303" y="120"/>
                  </a:lnTo>
                  <a:lnTo>
                    <a:pt x="237" y="127"/>
                  </a:lnTo>
                  <a:lnTo>
                    <a:pt x="268" y="152"/>
                  </a:lnTo>
                  <a:lnTo>
                    <a:pt x="223" y="148"/>
                  </a:lnTo>
                  <a:lnTo>
                    <a:pt x="243" y="191"/>
                  </a:lnTo>
                  <a:lnTo>
                    <a:pt x="202" y="177"/>
                  </a:lnTo>
                  <a:lnTo>
                    <a:pt x="211" y="233"/>
                  </a:lnTo>
                  <a:lnTo>
                    <a:pt x="175" y="197"/>
                  </a:lnTo>
                  <a:lnTo>
                    <a:pt x="155" y="233"/>
                  </a:lnTo>
                  <a:lnTo>
                    <a:pt x="146" y="191"/>
                  </a:lnTo>
                  <a:lnTo>
                    <a:pt x="101" y="232"/>
                  </a:lnTo>
                  <a:lnTo>
                    <a:pt x="108" y="182"/>
                  </a:lnTo>
                  <a:lnTo>
                    <a:pt x="38" y="216"/>
                  </a:lnTo>
                  <a:lnTo>
                    <a:pt x="66" y="162"/>
                  </a:lnTo>
                  <a:lnTo>
                    <a:pt x="9" y="157"/>
                  </a:lnTo>
                  <a:lnTo>
                    <a:pt x="49" y="132"/>
                  </a:lnTo>
                  <a:lnTo>
                    <a:pt x="0" y="109"/>
                  </a:lnTo>
                  <a:lnTo>
                    <a:pt x="68" y="108"/>
                  </a:lnTo>
                  <a:lnTo>
                    <a:pt x="30" y="48"/>
                  </a:lnTo>
                  <a:lnTo>
                    <a:pt x="88" y="84"/>
                  </a:lnTo>
                  <a:lnTo>
                    <a:pt x="81" y="43"/>
                  </a:lnTo>
                  <a:lnTo>
                    <a:pt x="120" y="72"/>
                  </a:lnTo>
                  <a:lnTo>
                    <a:pt x="107" y="0"/>
                  </a:lnTo>
                  <a:close/>
                </a:path>
              </a:pathLst>
            </a:custGeom>
            <a:gradFill rotWithShape="0">
              <a:gsLst>
                <a:gs pos="0">
                  <a:srgbClr val="0000FF"/>
                </a:gs>
                <a:gs pos="100000">
                  <a:srgbClr val="FFFFFF"/>
                </a:gs>
              </a:gsLst>
              <a:path path="rect">
                <a:fillToRect l="50000" t="50000" r="50000" b="50000"/>
              </a:path>
            </a:gradFill>
            <a:ln w="12700">
              <a:solidFill>
                <a:srgbClr val="000000"/>
              </a:solidFill>
              <a:round/>
              <a:headEnd/>
              <a:tailEnd/>
            </a:ln>
          </p:spPr>
          <p:txBody>
            <a:bodyPr wrap="none"/>
            <a:lstStyle/>
            <a:p>
              <a:endParaRPr lang="en-US" sz="2805"/>
            </a:p>
          </p:txBody>
        </p:sp>
        <p:sp>
          <p:nvSpPr>
            <p:cNvPr id="82127" name="Freeform 26">
              <a:extLst>
                <a:ext uri="{FF2B5EF4-FFF2-40B4-BE49-F238E27FC236}">
                  <a16:creationId xmlns:a16="http://schemas.microsoft.com/office/drawing/2014/main" id="{9B5E16A1-6D79-5F25-5455-D168B1CFBDAF}"/>
                </a:ext>
              </a:extLst>
            </p:cNvPr>
            <p:cNvSpPr>
              <a:spLocks noChangeArrowheads="1"/>
            </p:cNvSpPr>
            <p:nvPr/>
          </p:nvSpPr>
          <p:spPr bwMode="auto">
            <a:xfrm>
              <a:off x="994" y="1135"/>
              <a:ext cx="16" cy="10"/>
            </a:xfrm>
            <a:custGeom>
              <a:avLst/>
              <a:gdLst>
                <a:gd name="T0" fmla="*/ 0 w 17"/>
                <a:gd name="T1" fmla="*/ 10 h 10"/>
                <a:gd name="T2" fmla="*/ 8 w 17"/>
                <a:gd name="T3" fmla="*/ 0 h 10"/>
                <a:gd name="T4" fmla="*/ 8 w 17"/>
                <a:gd name="T5" fmla="*/ 2 h 10"/>
                <a:gd name="T6" fmla="*/ 0 60000 65536"/>
                <a:gd name="T7" fmla="*/ 0 60000 65536"/>
                <a:gd name="T8" fmla="*/ 0 60000 65536"/>
                <a:gd name="T9" fmla="*/ 0 w 17"/>
                <a:gd name="T10" fmla="*/ 0 h 10"/>
                <a:gd name="T11" fmla="*/ 17 w 17"/>
                <a:gd name="T12" fmla="*/ 10 h 10"/>
              </a:gdLst>
              <a:ahLst/>
              <a:cxnLst>
                <a:cxn ang="T6">
                  <a:pos x="T0" y="T1"/>
                </a:cxn>
                <a:cxn ang="T7">
                  <a:pos x="T2" y="T3"/>
                </a:cxn>
                <a:cxn ang="T8">
                  <a:pos x="T4" y="T5"/>
                </a:cxn>
              </a:cxnLst>
              <a:rect l="T9" t="T10" r="T11" b="T12"/>
              <a:pathLst>
                <a:path w="17" h="10">
                  <a:moveTo>
                    <a:pt x="0" y="10"/>
                  </a:moveTo>
                  <a:lnTo>
                    <a:pt x="17" y="0"/>
                  </a:lnTo>
                  <a:lnTo>
                    <a:pt x="9"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8" name="Freeform 27">
              <a:extLst>
                <a:ext uri="{FF2B5EF4-FFF2-40B4-BE49-F238E27FC236}">
                  <a16:creationId xmlns:a16="http://schemas.microsoft.com/office/drawing/2014/main" id="{9B7C9B34-5A23-4CB6-BFC2-5B0F92361002}"/>
                </a:ext>
              </a:extLst>
            </p:cNvPr>
            <p:cNvSpPr>
              <a:spLocks noChangeArrowheads="1"/>
            </p:cNvSpPr>
            <p:nvPr/>
          </p:nvSpPr>
          <p:spPr bwMode="auto">
            <a:xfrm>
              <a:off x="979" y="1145"/>
              <a:ext cx="25" cy="26"/>
            </a:xfrm>
            <a:custGeom>
              <a:avLst/>
              <a:gdLst>
                <a:gd name="T0" fmla="*/ 10 w 28"/>
                <a:gd name="T1" fmla="*/ 10 h 28"/>
                <a:gd name="T2" fmla="*/ 5 w 28"/>
                <a:gd name="T3" fmla="*/ 0 h 28"/>
                <a:gd name="T4" fmla="*/ 0 w 28"/>
                <a:gd name="T5" fmla="*/ 14 h 28"/>
                <a:gd name="T6" fmla="*/ 0 60000 65536"/>
                <a:gd name="T7" fmla="*/ 0 60000 65536"/>
                <a:gd name="T8" fmla="*/ 0 60000 65536"/>
                <a:gd name="T9" fmla="*/ 0 w 28"/>
                <a:gd name="T10" fmla="*/ 0 h 28"/>
                <a:gd name="T11" fmla="*/ 28 w 28"/>
                <a:gd name="T12" fmla="*/ 28 h 28"/>
              </a:gdLst>
              <a:ahLst/>
              <a:cxnLst>
                <a:cxn ang="T6">
                  <a:pos x="T0" y="T1"/>
                </a:cxn>
                <a:cxn ang="T7">
                  <a:pos x="T2" y="T3"/>
                </a:cxn>
                <a:cxn ang="T8">
                  <a:pos x="T4" y="T5"/>
                </a:cxn>
              </a:cxnLst>
              <a:rect l="T9" t="T10" r="T11" b="T12"/>
              <a:pathLst>
                <a:path w="28" h="28">
                  <a:moveTo>
                    <a:pt x="28" y="20"/>
                  </a:moveTo>
                  <a:lnTo>
                    <a:pt x="17" y="0"/>
                  </a:lnTo>
                  <a:lnTo>
                    <a:pt x="0" y="2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9" name="Freeform 28">
              <a:extLst>
                <a:ext uri="{FF2B5EF4-FFF2-40B4-BE49-F238E27FC236}">
                  <a16:creationId xmlns:a16="http://schemas.microsoft.com/office/drawing/2014/main" id="{37E51EB3-3F44-F1B1-92F2-F1AD55F32A0B}"/>
                </a:ext>
              </a:extLst>
            </p:cNvPr>
            <p:cNvSpPr>
              <a:spLocks noChangeArrowheads="1"/>
            </p:cNvSpPr>
            <p:nvPr/>
          </p:nvSpPr>
          <p:spPr bwMode="auto">
            <a:xfrm>
              <a:off x="966" y="1145"/>
              <a:ext cx="28" cy="29"/>
            </a:xfrm>
            <a:custGeom>
              <a:avLst/>
              <a:gdLst>
                <a:gd name="T0" fmla="*/ 0 w 31"/>
                <a:gd name="T1" fmla="*/ 17 h 31"/>
                <a:gd name="T2" fmla="*/ 5 w 31"/>
                <a:gd name="T3" fmla="*/ 15 h 31"/>
                <a:gd name="T4" fmla="*/ 12 w 31"/>
                <a:gd name="T5" fmla="*/ 0 h 31"/>
                <a:gd name="T6" fmla="*/ 0 60000 65536"/>
                <a:gd name="T7" fmla="*/ 0 60000 65536"/>
                <a:gd name="T8" fmla="*/ 0 60000 65536"/>
                <a:gd name="T9" fmla="*/ 0 w 31"/>
                <a:gd name="T10" fmla="*/ 0 h 31"/>
                <a:gd name="T11" fmla="*/ 31 w 31"/>
                <a:gd name="T12" fmla="*/ 31 h 31"/>
              </a:gdLst>
              <a:ahLst/>
              <a:cxnLst>
                <a:cxn ang="T6">
                  <a:pos x="T0" y="T1"/>
                </a:cxn>
                <a:cxn ang="T7">
                  <a:pos x="T2" y="T3"/>
                </a:cxn>
                <a:cxn ang="T8">
                  <a:pos x="T4" y="T5"/>
                </a:cxn>
              </a:cxnLst>
              <a:rect l="T9" t="T10" r="T11" b="T12"/>
              <a:pathLst>
                <a:path w="31" h="31">
                  <a:moveTo>
                    <a:pt x="0" y="31"/>
                  </a:moveTo>
                  <a:lnTo>
                    <a:pt x="14" y="28"/>
                  </a:lnTo>
                  <a:lnTo>
                    <a:pt x="3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0" name="Freeform 29">
              <a:extLst>
                <a:ext uri="{FF2B5EF4-FFF2-40B4-BE49-F238E27FC236}">
                  <a16:creationId xmlns:a16="http://schemas.microsoft.com/office/drawing/2014/main" id="{0FBF825C-6019-26D9-AFC9-42AC407E377B}"/>
                </a:ext>
              </a:extLst>
            </p:cNvPr>
            <p:cNvSpPr>
              <a:spLocks noChangeArrowheads="1"/>
            </p:cNvSpPr>
            <p:nvPr/>
          </p:nvSpPr>
          <p:spPr bwMode="auto">
            <a:xfrm>
              <a:off x="994" y="1135"/>
              <a:ext cx="33" cy="28"/>
            </a:xfrm>
            <a:custGeom>
              <a:avLst/>
              <a:gdLst>
                <a:gd name="T0" fmla="*/ 15 w 36"/>
                <a:gd name="T1" fmla="*/ 7 h 30"/>
                <a:gd name="T2" fmla="*/ 5 w 36"/>
                <a:gd name="T3" fmla="*/ 16 h 30"/>
                <a:gd name="T4" fmla="*/ 0 w 36"/>
                <a:gd name="T5" fmla="*/ 7 h 30"/>
                <a:gd name="T6" fmla="*/ 7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36" y="7"/>
                  </a:moveTo>
                  <a:lnTo>
                    <a:pt x="11" y="30"/>
                  </a:lnTo>
                  <a:lnTo>
                    <a:pt x="0" y="10"/>
                  </a:lnTo>
                  <a:lnTo>
                    <a:pt x="17"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1" name="Freeform 30">
              <a:extLst>
                <a:ext uri="{FF2B5EF4-FFF2-40B4-BE49-F238E27FC236}">
                  <a16:creationId xmlns:a16="http://schemas.microsoft.com/office/drawing/2014/main" id="{015FD695-CA71-62AF-5B21-0F4E52F4D797}"/>
                </a:ext>
              </a:extLst>
            </p:cNvPr>
            <p:cNvSpPr>
              <a:spLocks noChangeArrowheads="1"/>
            </p:cNvSpPr>
            <p:nvPr/>
          </p:nvSpPr>
          <p:spPr bwMode="auto">
            <a:xfrm>
              <a:off x="1010" y="1125"/>
              <a:ext cx="35" cy="17"/>
            </a:xfrm>
            <a:custGeom>
              <a:avLst/>
              <a:gdLst>
                <a:gd name="T0" fmla="*/ 17 w 38"/>
                <a:gd name="T1" fmla="*/ 0 h 18"/>
                <a:gd name="T2" fmla="*/ 9 w 38"/>
                <a:gd name="T3" fmla="*/ 9 h 18"/>
                <a:gd name="T4" fmla="*/ 0 w 38"/>
                <a:gd name="T5" fmla="*/ 9 h 18"/>
                <a:gd name="T6" fmla="*/ 0 60000 65536"/>
                <a:gd name="T7" fmla="*/ 0 60000 65536"/>
                <a:gd name="T8" fmla="*/ 0 60000 65536"/>
                <a:gd name="T9" fmla="*/ 0 w 38"/>
                <a:gd name="T10" fmla="*/ 0 h 18"/>
                <a:gd name="T11" fmla="*/ 38 w 38"/>
                <a:gd name="T12" fmla="*/ 18 h 18"/>
              </a:gdLst>
              <a:ahLst/>
              <a:cxnLst>
                <a:cxn ang="T6">
                  <a:pos x="T0" y="T1"/>
                </a:cxn>
                <a:cxn ang="T7">
                  <a:pos x="T2" y="T3"/>
                </a:cxn>
                <a:cxn ang="T8">
                  <a:pos x="T4" y="T5"/>
                </a:cxn>
              </a:cxnLst>
              <a:rect l="T9" t="T10" r="T11" b="T12"/>
              <a:pathLst>
                <a:path w="38" h="18">
                  <a:moveTo>
                    <a:pt x="38" y="0"/>
                  </a:moveTo>
                  <a:lnTo>
                    <a:pt x="19" y="18"/>
                  </a:lnTo>
                  <a:lnTo>
                    <a:pt x="0" y="1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2" name="Freeform 31">
              <a:extLst>
                <a:ext uri="{FF2B5EF4-FFF2-40B4-BE49-F238E27FC236}">
                  <a16:creationId xmlns:a16="http://schemas.microsoft.com/office/drawing/2014/main" id="{F7793E80-4C55-9356-B364-805DC481307D}"/>
                </a:ext>
              </a:extLst>
            </p:cNvPr>
            <p:cNvSpPr>
              <a:spLocks noChangeArrowheads="1"/>
            </p:cNvSpPr>
            <p:nvPr/>
          </p:nvSpPr>
          <p:spPr bwMode="auto">
            <a:xfrm>
              <a:off x="1004" y="1142"/>
              <a:ext cx="25" cy="21"/>
            </a:xfrm>
            <a:custGeom>
              <a:avLst/>
              <a:gdLst>
                <a:gd name="T0" fmla="*/ 12 w 27"/>
                <a:gd name="T1" fmla="*/ 0 h 23"/>
                <a:gd name="T2" fmla="*/ 13 w 27"/>
                <a:gd name="T3" fmla="*/ 6 h 23"/>
                <a:gd name="T4" fmla="*/ 0 w 27"/>
                <a:gd name="T5" fmla="*/ 10 h 23"/>
                <a:gd name="T6" fmla="*/ 0 60000 65536"/>
                <a:gd name="T7" fmla="*/ 0 60000 65536"/>
                <a:gd name="T8" fmla="*/ 0 60000 65536"/>
                <a:gd name="T9" fmla="*/ 0 w 27"/>
                <a:gd name="T10" fmla="*/ 0 h 23"/>
                <a:gd name="T11" fmla="*/ 27 w 27"/>
                <a:gd name="T12" fmla="*/ 23 h 23"/>
              </a:gdLst>
              <a:ahLst/>
              <a:cxnLst>
                <a:cxn ang="T6">
                  <a:pos x="T0" y="T1"/>
                </a:cxn>
                <a:cxn ang="T7">
                  <a:pos x="T2" y="T3"/>
                </a:cxn>
                <a:cxn ang="T8">
                  <a:pos x="T4" y="T5"/>
                </a:cxn>
              </a:cxnLst>
              <a:rect l="T9" t="T10" r="T11" b="T12"/>
              <a:pathLst>
                <a:path w="27" h="23">
                  <a:moveTo>
                    <a:pt x="25" y="0"/>
                  </a:moveTo>
                  <a:lnTo>
                    <a:pt x="27" y="16"/>
                  </a:lnTo>
                  <a:lnTo>
                    <a:pt x="0" y="2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3" name="Freeform 32">
              <a:extLst>
                <a:ext uri="{FF2B5EF4-FFF2-40B4-BE49-F238E27FC236}">
                  <a16:creationId xmlns:a16="http://schemas.microsoft.com/office/drawing/2014/main" id="{2252C3E6-9CCA-D6D4-368D-655F8A5E81E7}"/>
                </a:ext>
              </a:extLst>
            </p:cNvPr>
            <p:cNvSpPr>
              <a:spLocks noChangeArrowheads="1"/>
            </p:cNvSpPr>
            <p:nvPr/>
          </p:nvSpPr>
          <p:spPr bwMode="auto">
            <a:xfrm>
              <a:off x="1027" y="1125"/>
              <a:ext cx="41" cy="26"/>
            </a:xfrm>
            <a:custGeom>
              <a:avLst/>
              <a:gdLst>
                <a:gd name="T0" fmla="*/ 21 w 44"/>
                <a:gd name="T1" fmla="*/ 7 h 28"/>
                <a:gd name="T2" fmla="*/ 14 w 44"/>
                <a:gd name="T3" fmla="*/ 14 h 28"/>
                <a:gd name="T4" fmla="*/ 0 w 44"/>
                <a:gd name="T5" fmla="*/ 8 h 28"/>
                <a:gd name="T6" fmla="*/ 9 w 44"/>
                <a:gd name="T7" fmla="*/ 0 h 28"/>
                <a:gd name="T8" fmla="*/ 0 60000 65536"/>
                <a:gd name="T9" fmla="*/ 0 60000 65536"/>
                <a:gd name="T10" fmla="*/ 0 60000 65536"/>
                <a:gd name="T11" fmla="*/ 0 60000 65536"/>
                <a:gd name="T12" fmla="*/ 0 w 44"/>
                <a:gd name="T13" fmla="*/ 0 h 28"/>
                <a:gd name="T14" fmla="*/ 44 w 44"/>
                <a:gd name="T15" fmla="*/ 28 h 28"/>
              </a:gdLst>
              <a:ahLst/>
              <a:cxnLst>
                <a:cxn ang="T8">
                  <a:pos x="T0" y="T1"/>
                </a:cxn>
                <a:cxn ang="T9">
                  <a:pos x="T2" y="T3"/>
                </a:cxn>
                <a:cxn ang="T10">
                  <a:pos x="T4" y="T5"/>
                </a:cxn>
                <a:cxn ang="T11">
                  <a:pos x="T6" y="T7"/>
                </a:cxn>
              </a:cxnLst>
              <a:rect l="T12" t="T13" r="T14" b="T15"/>
              <a:pathLst>
                <a:path w="44" h="28">
                  <a:moveTo>
                    <a:pt x="44" y="7"/>
                  </a:moveTo>
                  <a:lnTo>
                    <a:pt x="26" y="28"/>
                  </a:lnTo>
                  <a:lnTo>
                    <a:pt x="0" y="18"/>
                  </a:lnTo>
                  <a:lnTo>
                    <a:pt x="19"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4" name="Freeform 33">
              <a:extLst>
                <a:ext uri="{FF2B5EF4-FFF2-40B4-BE49-F238E27FC236}">
                  <a16:creationId xmlns:a16="http://schemas.microsoft.com/office/drawing/2014/main" id="{A2772006-A238-6A48-8AFB-251510B59B8B}"/>
                </a:ext>
              </a:extLst>
            </p:cNvPr>
            <p:cNvSpPr>
              <a:spLocks noChangeArrowheads="1"/>
            </p:cNvSpPr>
            <p:nvPr/>
          </p:nvSpPr>
          <p:spPr bwMode="auto">
            <a:xfrm>
              <a:off x="1027" y="1142"/>
              <a:ext cx="24" cy="15"/>
            </a:xfrm>
            <a:custGeom>
              <a:avLst/>
              <a:gdLst>
                <a:gd name="T0" fmla="*/ 12 w 26"/>
                <a:gd name="T1" fmla="*/ 8 h 16"/>
                <a:gd name="T2" fmla="*/ 2 w 26"/>
                <a:gd name="T3" fmla="*/ 8 h 16"/>
                <a:gd name="T4" fmla="*/ 0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26" y="10"/>
                  </a:moveTo>
                  <a:lnTo>
                    <a:pt x="2" y="16"/>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5" name="Freeform 34">
              <a:extLst>
                <a:ext uri="{FF2B5EF4-FFF2-40B4-BE49-F238E27FC236}">
                  <a16:creationId xmlns:a16="http://schemas.microsoft.com/office/drawing/2014/main" id="{5EEE9892-33AE-81BE-976E-A122E42CD6E9}"/>
                </a:ext>
              </a:extLst>
            </p:cNvPr>
            <p:cNvSpPr>
              <a:spLocks noChangeArrowheads="1"/>
            </p:cNvSpPr>
            <p:nvPr/>
          </p:nvSpPr>
          <p:spPr bwMode="auto">
            <a:xfrm>
              <a:off x="1045" y="1116"/>
              <a:ext cx="34" cy="16"/>
            </a:xfrm>
            <a:custGeom>
              <a:avLst/>
              <a:gdLst>
                <a:gd name="T0" fmla="*/ 11 w 37"/>
                <a:gd name="T1" fmla="*/ 8 h 17"/>
                <a:gd name="T2" fmla="*/ 16 w 37"/>
                <a:gd name="T3" fmla="*/ 0 h 17"/>
                <a:gd name="T4" fmla="*/ 0 w 37"/>
                <a:gd name="T5" fmla="*/ 8 h 17"/>
                <a:gd name="T6" fmla="*/ 0 60000 65536"/>
                <a:gd name="T7" fmla="*/ 0 60000 65536"/>
                <a:gd name="T8" fmla="*/ 0 60000 65536"/>
                <a:gd name="T9" fmla="*/ 0 w 37"/>
                <a:gd name="T10" fmla="*/ 0 h 17"/>
                <a:gd name="T11" fmla="*/ 37 w 37"/>
                <a:gd name="T12" fmla="*/ 17 h 17"/>
              </a:gdLst>
              <a:ahLst/>
              <a:cxnLst>
                <a:cxn ang="T6">
                  <a:pos x="T0" y="T1"/>
                </a:cxn>
                <a:cxn ang="T7">
                  <a:pos x="T2" y="T3"/>
                </a:cxn>
                <a:cxn ang="T8">
                  <a:pos x="T4" y="T5"/>
                </a:cxn>
              </a:cxnLst>
              <a:rect l="T9" t="T10" r="T11" b="T12"/>
              <a:pathLst>
                <a:path w="37" h="17">
                  <a:moveTo>
                    <a:pt x="25" y="17"/>
                  </a:moveTo>
                  <a:lnTo>
                    <a:pt x="37" y="0"/>
                  </a:lnTo>
                  <a:lnTo>
                    <a:pt x="0" y="1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6" name="Freeform 35">
              <a:extLst>
                <a:ext uri="{FF2B5EF4-FFF2-40B4-BE49-F238E27FC236}">
                  <a16:creationId xmlns:a16="http://schemas.microsoft.com/office/drawing/2014/main" id="{2EC7D987-6006-2783-D6DA-642CEC95874F}"/>
                </a:ext>
              </a:extLst>
            </p:cNvPr>
            <p:cNvSpPr>
              <a:spLocks noChangeArrowheads="1"/>
            </p:cNvSpPr>
            <p:nvPr/>
          </p:nvSpPr>
          <p:spPr bwMode="auto">
            <a:xfrm>
              <a:off x="1051" y="1132"/>
              <a:ext cx="22" cy="19"/>
            </a:xfrm>
            <a:custGeom>
              <a:avLst/>
              <a:gdLst>
                <a:gd name="T0" fmla="*/ 11 w 24"/>
                <a:gd name="T1" fmla="*/ 5 h 21"/>
                <a:gd name="T2" fmla="*/ 8 w 24"/>
                <a:gd name="T3" fmla="*/ 0 h 21"/>
                <a:gd name="T4" fmla="*/ 0 w 24"/>
                <a:gd name="T5" fmla="*/ 8 h 21"/>
                <a:gd name="T6" fmla="*/ 0 60000 65536"/>
                <a:gd name="T7" fmla="*/ 0 60000 65536"/>
                <a:gd name="T8" fmla="*/ 0 60000 65536"/>
                <a:gd name="T9" fmla="*/ 0 w 24"/>
                <a:gd name="T10" fmla="*/ 0 h 21"/>
                <a:gd name="T11" fmla="*/ 24 w 24"/>
                <a:gd name="T12" fmla="*/ 21 h 21"/>
              </a:gdLst>
              <a:ahLst/>
              <a:cxnLst>
                <a:cxn ang="T6">
                  <a:pos x="T0" y="T1"/>
                </a:cxn>
                <a:cxn ang="T7">
                  <a:pos x="T2" y="T3"/>
                </a:cxn>
                <a:cxn ang="T8">
                  <a:pos x="T4" y="T5"/>
                </a:cxn>
              </a:cxnLst>
              <a:rect l="T9" t="T10" r="T11" b="T12"/>
              <a:pathLst>
                <a:path w="24" h="21">
                  <a:moveTo>
                    <a:pt x="24" y="14"/>
                  </a:moveTo>
                  <a:lnTo>
                    <a:pt x="18" y="0"/>
                  </a:lnTo>
                  <a:lnTo>
                    <a:pt x="0" y="2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7" name="Freeform 36">
              <a:extLst>
                <a:ext uri="{FF2B5EF4-FFF2-40B4-BE49-F238E27FC236}">
                  <a16:creationId xmlns:a16="http://schemas.microsoft.com/office/drawing/2014/main" id="{F061208E-B802-8956-0B83-7B55159C8C64}"/>
                </a:ext>
              </a:extLst>
            </p:cNvPr>
            <p:cNvSpPr>
              <a:spLocks noChangeArrowheads="1"/>
            </p:cNvSpPr>
            <p:nvPr/>
          </p:nvSpPr>
          <p:spPr bwMode="auto">
            <a:xfrm>
              <a:off x="1068" y="1132"/>
              <a:ext cx="30" cy="13"/>
            </a:xfrm>
            <a:custGeom>
              <a:avLst/>
              <a:gdLst>
                <a:gd name="T0" fmla="*/ 0 w 33"/>
                <a:gd name="T1" fmla="*/ 0 h 14"/>
                <a:gd name="T2" fmla="*/ 5 w 33"/>
                <a:gd name="T3" fmla="*/ 7 h 14"/>
                <a:gd name="T4" fmla="*/ 13 w 33"/>
                <a:gd name="T5" fmla="*/ 7 h 14"/>
                <a:gd name="T6" fmla="*/ 0 w 33"/>
                <a:gd name="T7" fmla="*/ 0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0" y="0"/>
                  </a:moveTo>
                  <a:lnTo>
                    <a:pt x="6" y="14"/>
                  </a:lnTo>
                  <a:lnTo>
                    <a:pt x="33" y="7"/>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8" name="Freeform 37">
              <a:extLst>
                <a:ext uri="{FF2B5EF4-FFF2-40B4-BE49-F238E27FC236}">
                  <a16:creationId xmlns:a16="http://schemas.microsoft.com/office/drawing/2014/main" id="{59FFCDA5-CB93-686B-4F6A-116D325E3415}"/>
                </a:ext>
              </a:extLst>
            </p:cNvPr>
            <p:cNvSpPr>
              <a:spLocks noChangeArrowheads="1"/>
            </p:cNvSpPr>
            <p:nvPr/>
          </p:nvSpPr>
          <p:spPr bwMode="auto">
            <a:xfrm>
              <a:off x="1079" y="1114"/>
              <a:ext cx="20" cy="4"/>
            </a:xfrm>
            <a:custGeom>
              <a:avLst/>
              <a:gdLst>
                <a:gd name="T0" fmla="*/ 5 w 22"/>
                <a:gd name="T1" fmla="*/ 0 h 4"/>
                <a:gd name="T2" fmla="*/ 9 w 22"/>
                <a:gd name="T3" fmla="*/ 4 h 4"/>
                <a:gd name="T4" fmla="*/ 0 w 22"/>
                <a:gd name="T5" fmla="*/ 2 h 4"/>
                <a:gd name="T6" fmla="*/ 0 60000 65536"/>
                <a:gd name="T7" fmla="*/ 0 60000 65536"/>
                <a:gd name="T8" fmla="*/ 0 60000 65536"/>
                <a:gd name="T9" fmla="*/ 0 w 22"/>
                <a:gd name="T10" fmla="*/ 0 h 4"/>
                <a:gd name="T11" fmla="*/ 22 w 22"/>
                <a:gd name="T12" fmla="*/ 4 h 4"/>
              </a:gdLst>
              <a:ahLst/>
              <a:cxnLst>
                <a:cxn ang="T6">
                  <a:pos x="T0" y="T1"/>
                </a:cxn>
                <a:cxn ang="T7">
                  <a:pos x="T2" y="T3"/>
                </a:cxn>
                <a:cxn ang="T8">
                  <a:pos x="T4" y="T5"/>
                </a:cxn>
              </a:cxnLst>
              <a:rect l="T9" t="T10" r="T11" b="T12"/>
              <a:pathLst>
                <a:path w="22" h="4">
                  <a:moveTo>
                    <a:pt x="9" y="0"/>
                  </a:moveTo>
                  <a:lnTo>
                    <a:pt x="22" y="4"/>
                  </a:lnTo>
                  <a:lnTo>
                    <a:pt x="0"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39" name="Freeform 38">
              <a:extLst>
                <a:ext uri="{FF2B5EF4-FFF2-40B4-BE49-F238E27FC236}">
                  <a16:creationId xmlns:a16="http://schemas.microsoft.com/office/drawing/2014/main" id="{E567E8A4-91D1-6DF2-FF3F-CB352F4DC156}"/>
                </a:ext>
              </a:extLst>
            </p:cNvPr>
            <p:cNvSpPr>
              <a:spLocks noChangeArrowheads="1"/>
            </p:cNvSpPr>
            <p:nvPr/>
          </p:nvSpPr>
          <p:spPr bwMode="auto">
            <a:xfrm>
              <a:off x="1068" y="1116"/>
              <a:ext cx="31" cy="22"/>
            </a:xfrm>
            <a:custGeom>
              <a:avLst/>
              <a:gdLst>
                <a:gd name="T0" fmla="*/ 14 w 34"/>
                <a:gd name="T1" fmla="*/ 2 h 24"/>
                <a:gd name="T2" fmla="*/ 14 w 34"/>
                <a:gd name="T3" fmla="*/ 11 h 24"/>
                <a:gd name="T4" fmla="*/ 0 w 34"/>
                <a:gd name="T5" fmla="*/ 7 h 24"/>
                <a:gd name="T6" fmla="*/ 5 w 34"/>
                <a:gd name="T7" fmla="*/ 0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34" y="2"/>
                  </a:moveTo>
                  <a:lnTo>
                    <a:pt x="33" y="24"/>
                  </a:lnTo>
                  <a:lnTo>
                    <a:pt x="0" y="17"/>
                  </a:lnTo>
                  <a:lnTo>
                    <a:pt x="12"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0" name="Freeform 39">
              <a:extLst>
                <a:ext uri="{FF2B5EF4-FFF2-40B4-BE49-F238E27FC236}">
                  <a16:creationId xmlns:a16="http://schemas.microsoft.com/office/drawing/2014/main" id="{55140C5D-BC4D-6DCC-939D-CCFF364A8C95}"/>
                </a:ext>
              </a:extLst>
            </p:cNvPr>
            <p:cNvSpPr>
              <a:spLocks noChangeArrowheads="1"/>
            </p:cNvSpPr>
            <p:nvPr/>
          </p:nvSpPr>
          <p:spPr bwMode="auto">
            <a:xfrm>
              <a:off x="1098" y="1118"/>
              <a:ext cx="26" cy="20"/>
            </a:xfrm>
            <a:custGeom>
              <a:avLst/>
              <a:gdLst>
                <a:gd name="T0" fmla="*/ 0 w 28"/>
                <a:gd name="T1" fmla="*/ 9 h 22"/>
                <a:gd name="T2" fmla="*/ 14 w 28"/>
                <a:gd name="T3" fmla="*/ 5 h 22"/>
                <a:gd name="T4" fmla="*/ 1 w 28"/>
                <a:gd name="T5" fmla="*/ 0 h 22"/>
                <a:gd name="T6" fmla="*/ 0 60000 65536"/>
                <a:gd name="T7" fmla="*/ 0 60000 65536"/>
                <a:gd name="T8" fmla="*/ 0 60000 65536"/>
                <a:gd name="T9" fmla="*/ 0 w 28"/>
                <a:gd name="T10" fmla="*/ 0 h 22"/>
                <a:gd name="T11" fmla="*/ 28 w 28"/>
                <a:gd name="T12" fmla="*/ 22 h 22"/>
              </a:gdLst>
              <a:ahLst/>
              <a:cxnLst>
                <a:cxn ang="T6">
                  <a:pos x="T0" y="T1"/>
                </a:cxn>
                <a:cxn ang="T7">
                  <a:pos x="T2" y="T3"/>
                </a:cxn>
                <a:cxn ang="T8">
                  <a:pos x="T4" y="T5"/>
                </a:cxn>
              </a:cxnLst>
              <a:rect l="T9" t="T10" r="T11" b="T12"/>
              <a:pathLst>
                <a:path w="28" h="22">
                  <a:moveTo>
                    <a:pt x="0" y="22"/>
                  </a:moveTo>
                  <a:lnTo>
                    <a:pt x="28" y="15"/>
                  </a:lnTo>
                  <a:lnTo>
                    <a:pt x="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1" name="Freeform 40">
              <a:extLst>
                <a:ext uri="{FF2B5EF4-FFF2-40B4-BE49-F238E27FC236}">
                  <a16:creationId xmlns:a16="http://schemas.microsoft.com/office/drawing/2014/main" id="{5096DEDC-4958-CEFE-4680-D64FEDFAECB3}"/>
                </a:ext>
              </a:extLst>
            </p:cNvPr>
            <p:cNvSpPr>
              <a:spLocks noChangeArrowheads="1"/>
            </p:cNvSpPr>
            <p:nvPr/>
          </p:nvSpPr>
          <p:spPr bwMode="auto">
            <a:xfrm>
              <a:off x="1099" y="1118"/>
              <a:ext cx="38" cy="14"/>
            </a:xfrm>
            <a:custGeom>
              <a:avLst/>
              <a:gdLst>
                <a:gd name="T0" fmla="*/ 13 w 41"/>
                <a:gd name="T1" fmla="*/ 7 h 15"/>
                <a:gd name="T2" fmla="*/ 19 w 41"/>
                <a:gd name="T3" fmla="*/ 7 h 15"/>
                <a:gd name="T4" fmla="*/ 0 w 41"/>
                <a:gd name="T5" fmla="*/ 0 h 15"/>
                <a:gd name="T6" fmla="*/ 0 60000 65536"/>
                <a:gd name="T7" fmla="*/ 0 60000 65536"/>
                <a:gd name="T8" fmla="*/ 0 60000 65536"/>
                <a:gd name="T9" fmla="*/ 0 w 41"/>
                <a:gd name="T10" fmla="*/ 0 h 15"/>
                <a:gd name="T11" fmla="*/ 41 w 41"/>
                <a:gd name="T12" fmla="*/ 15 h 15"/>
              </a:gdLst>
              <a:ahLst/>
              <a:cxnLst>
                <a:cxn ang="T6">
                  <a:pos x="T0" y="T1"/>
                </a:cxn>
                <a:cxn ang="T7">
                  <a:pos x="T2" y="T3"/>
                </a:cxn>
                <a:cxn ang="T8">
                  <a:pos x="T4" y="T5"/>
                </a:cxn>
              </a:cxnLst>
              <a:rect l="T9" t="T10" r="T11" b="T12"/>
              <a:pathLst>
                <a:path w="41" h="15">
                  <a:moveTo>
                    <a:pt x="27" y="15"/>
                  </a:moveTo>
                  <a:lnTo>
                    <a:pt x="41" y="10"/>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2" name="Freeform 41">
              <a:extLst>
                <a:ext uri="{FF2B5EF4-FFF2-40B4-BE49-F238E27FC236}">
                  <a16:creationId xmlns:a16="http://schemas.microsoft.com/office/drawing/2014/main" id="{78EECB8D-2BF2-92B6-5DD1-C5CFE68641C9}"/>
                </a:ext>
              </a:extLst>
            </p:cNvPr>
            <p:cNvSpPr>
              <a:spLocks noChangeArrowheads="1"/>
            </p:cNvSpPr>
            <p:nvPr/>
          </p:nvSpPr>
          <p:spPr bwMode="auto">
            <a:xfrm>
              <a:off x="1004" y="1157"/>
              <a:ext cx="54" cy="47"/>
            </a:xfrm>
            <a:custGeom>
              <a:avLst/>
              <a:gdLst>
                <a:gd name="T0" fmla="*/ 14 w 58"/>
                <a:gd name="T1" fmla="*/ 0 h 50"/>
                <a:gd name="T2" fmla="*/ 29 w 58"/>
                <a:gd name="T3" fmla="*/ 27 h 50"/>
                <a:gd name="T4" fmla="*/ 0 w 58"/>
                <a:gd name="T5" fmla="*/ 7 h 50"/>
                <a:gd name="T6" fmla="*/ 0 60000 65536"/>
                <a:gd name="T7" fmla="*/ 0 60000 65536"/>
                <a:gd name="T8" fmla="*/ 0 60000 65536"/>
                <a:gd name="T9" fmla="*/ 0 w 58"/>
                <a:gd name="T10" fmla="*/ 0 h 50"/>
                <a:gd name="T11" fmla="*/ 58 w 58"/>
                <a:gd name="T12" fmla="*/ 50 h 50"/>
              </a:gdLst>
              <a:ahLst/>
              <a:cxnLst>
                <a:cxn ang="T6">
                  <a:pos x="T0" y="T1"/>
                </a:cxn>
                <a:cxn ang="T7">
                  <a:pos x="T2" y="T3"/>
                </a:cxn>
                <a:cxn ang="T8">
                  <a:pos x="T4" y="T5"/>
                </a:cxn>
              </a:cxnLst>
              <a:rect l="T9" t="T10" r="T11" b="T12"/>
              <a:pathLst>
                <a:path w="58" h="50">
                  <a:moveTo>
                    <a:pt x="27" y="0"/>
                  </a:moveTo>
                  <a:lnTo>
                    <a:pt x="58" y="50"/>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3" name="Freeform 42">
              <a:extLst>
                <a:ext uri="{FF2B5EF4-FFF2-40B4-BE49-F238E27FC236}">
                  <a16:creationId xmlns:a16="http://schemas.microsoft.com/office/drawing/2014/main" id="{4157D862-A4A4-BF7F-9E3F-9DF494AA1F3B}"/>
                </a:ext>
              </a:extLst>
            </p:cNvPr>
            <p:cNvSpPr>
              <a:spLocks noChangeArrowheads="1"/>
            </p:cNvSpPr>
            <p:nvPr/>
          </p:nvSpPr>
          <p:spPr bwMode="auto">
            <a:xfrm>
              <a:off x="966" y="1171"/>
              <a:ext cx="79" cy="40"/>
            </a:xfrm>
            <a:custGeom>
              <a:avLst/>
              <a:gdLst>
                <a:gd name="T0" fmla="*/ 6 w 86"/>
                <a:gd name="T1" fmla="*/ 0 h 43"/>
                <a:gd name="T2" fmla="*/ 37 w 86"/>
                <a:gd name="T3" fmla="*/ 20 h 43"/>
                <a:gd name="T4" fmla="*/ 0 w 86"/>
                <a:gd name="T5" fmla="*/ 3 h 43"/>
                <a:gd name="T6" fmla="*/ 0 60000 65536"/>
                <a:gd name="T7" fmla="*/ 0 60000 65536"/>
                <a:gd name="T8" fmla="*/ 0 60000 65536"/>
                <a:gd name="T9" fmla="*/ 0 w 86"/>
                <a:gd name="T10" fmla="*/ 0 h 43"/>
                <a:gd name="T11" fmla="*/ 86 w 86"/>
                <a:gd name="T12" fmla="*/ 43 h 43"/>
              </a:gdLst>
              <a:ahLst/>
              <a:cxnLst>
                <a:cxn ang="T6">
                  <a:pos x="T0" y="T1"/>
                </a:cxn>
                <a:cxn ang="T7">
                  <a:pos x="T2" y="T3"/>
                </a:cxn>
                <a:cxn ang="T8">
                  <a:pos x="T4" y="T5"/>
                </a:cxn>
              </a:cxnLst>
              <a:rect l="T9" t="T10" r="T11" b="T12"/>
              <a:pathLst>
                <a:path w="86" h="43">
                  <a:moveTo>
                    <a:pt x="14" y="0"/>
                  </a:moveTo>
                  <a:lnTo>
                    <a:pt x="86" y="43"/>
                  </a:lnTo>
                  <a:lnTo>
                    <a:pt x="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4" name="Freeform 43">
              <a:extLst>
                <a:ext uri="{FF2B5EF4-FFF2-40B4-BE49-F238E27FC236}">
                  <a16:creationId xmlns:a16="http://schemas.microsoft.com/office/drawing/2014/main" id="{BBC0C3FC-A194-BA2D-49A1-5D05211C8200}"/>
                </a:ext>
              </a:extLst>
            </p:cNvPr>
            <p:cNvSpPr>
              <a:spLocks noChangeArrowheads="1"/>
            </p:cNvSpPr>
            <p:nvPr/>
          </p:nvSpPr>
          <p:spPr bwMode="auto">
            <a:xfrm>
              <a:off x="979" y="1163"/>
              <a:ext cx="64" cy="48"/>
            </a:xfrm>
            <a:custGeom>
              <a:avLst/>
              <a:gdLst>
                <a:gd name="T0" fmla="*/ 12 w 70"/>
                <a:gd name="T1" fmla="*/ 0 h 51"/>
                <a:gd name="T2" fmla="*/ 28 w 70"/>
                <a:gd name="T3" fmla="*/ 28 h 51"/>
                <a:gd name="T4" fmla="*/ 0 w 70"/>
                <a:gd name="T5" fmla="*/ 8 h 51"/>
                <a:gd name="T6" fmla="*/ 0 60000 65536"/>
                <a:gd name="T7" fmla="*/ 0 60000 65536"/>
                <a:gd name="T8" fmla="*/ 0 60000 65536"/>
                <a:gd name="T9" fmla="*/ 0 w 70"/>
                <a:gd name="T10" fmla="*/ 0 h 51"/>
                <a:gd name="T11" fmla="*/ 70 w 70"/>
                <a:gd name="T12" fmla="*/ 51 h 51"/>
              </a:gdLst>
              <a:ahLst/>
              <a:cxnLst>
                <a:cxn ang="T6">
                  <a:pos x="T0" y="T1"/>
                </a:cxn>
                <a:cxn ang="T7">
                  <a:pos x="T2" y="T3"/>
                </a:cxn>
                <a:cxn ang="T8">
                  <a:pos x="T4" y="T5"/>
                </a:cxn>
              </a:cxnLst>
              <a:rect l="T9" t="T10" r="T11" b="T12"/>
              <a:pathLst>
                <a:path w="70" h="51">
                  <a:moveTo>
                    <a:pt x="28" y="0"/>
                  </a:moveTo>
                  <a:lnTo>
                    <a:pt x="70" y="51"/>
                  </a:lnTo>
                  <a:lnTo>
                    <a:pt x="0"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5" name="Freeform 44">
              <a:extLst>
                <a:ext uri="{FF2B5EF4-FFF2-40B4-BE49-F238E27FC236}">
                  <a16:creationId xmlns:a16="http://schemas.microsoft.com/office/drawing/2014/main" id="{8ACCFB57-1E6B-9D9B-6958-6F3AEBA2AD84}"/>
                </a:ext>
              </a:extLst>
            </p:cNvPr>
            <p:cNvSpPr>
              <a:spLocks noChangeArrowheads="1"/>
            </p:cNvSpPr>
            <p:nvPr/>
          </p:nvSpPr>
          <p:spPr bwMode="auto">
            <a:xfrm>
              <a:off x="1029" y="1151"/>
              <a:ext cx="29" cy="53"/>
            </a:xfrm>
            <a:custGeom>
              <a:avLst/>
              <a:gdLst>
                <a:gd name="T0" fmla="*/ 13 w 31"/>
                <a:gd name="T1" fmla="*/ 0 h 56"/>
                <a:gd name="T2" fmla="*/ 17 w 31"/>
                <a:gd name="T3" fmla="*/ 32 h 56"/>
                <a:gd name="T4" fmla="*/ 0 w 31"/>
                <a:gd name="T5" fmla="*/ 6 h 56"/>
                <a:gd name="T6" fmla="*/ 0 60000 65536"/>
                <a:gd name="T7" fmla="*/ 0 60000 65536"/>
                <a:gd name="T8" fmla="*/ 0 60000 65536"/>
                <a:gd name="T9" fmla="*/ 0 w 31"/>
                <a:gd name="T10" fmla="*/ 0 h 56"/>
                <a:gd name="T11" fmla="*/ 31 w 31"/>
                <a:gd name="T12" fmla="*/ 56 h 56"/>
              </a:gdLst>
              <a:ahLst/>
              <a:cxnLst>
                <a:cxn ang="T6">
                  <a:pos x="T0" y="T1"/>
                </a:cxn>
                <a:cxn ang="T7">
                  <a:pos x="T2" y="T3"/>
                </a:cxn>
                <a:cxn ang="T8">
                  <a:pos x="T4" y="T5"/>
                </a:cxn>
              </a:cxnLst>
              <a:rect l="T9" t="T10" r="T11" b="T12"/>
              <a:pathLst>
                <a:path w="31" h="56">
                  <a:moveTo>
                    <a:pt x="23" y="0"/>
                  </a:moveTo>
                  <a:lnTo>
                    <a:pt x="31" y="56"/>
                  </a:lnTo>
                  <a:lnTo>
                    <a:pt x="0" y="6"/>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6" name="Freeform 45">
              <a:extLst>
                <a:ext uri="{FF2B5EF4-FFF2-40B4-BE49-F238E27FC236}">
                  <a16:creationId xmlns:a16="http://schemas.microsoft.com/office/drawing/2014/main" id="{D958F522-12C1-761B-E68C-16260D7B4E1E}"/>
                </a:ext>
              </a:extLst>
            </p:cNvPr>
            <p:cNvSpPr>
              <a:spLocks noChangeArrowheads="1"/>
            </p:cNvSpPr>
            <p:nvPr/>
          </p:nvSpPr>
          <p:spPr bwMode="auto">
            <a:xfrm>
              <a:off x="1050" y="1145"/>
              <a:ext cx="23" cy="55"/>
            </a:xfrm>
            <a:custGeom>
              <a:avLst/>
              <a:gdLst>
                <a:gd name="T0" fmla="*/ 11 w 25"/>
                <a:gd name="T1" fmla="*/ 0 h 59"/>
                <a:gd name="T2" fmla="*/ 11 w 25"/>
                <a:gd name="T3" fmla="*/ 30 h 59"/>
                <a:gd name="T4" fmla="*/ 0 w 25"/>
                <a:gd name="T5" fmla="*/ 7 h 59"/>
                <a:gd name="T6" fmla="*/ 0 60000 65536"/>
                <a:gd name="T7" fmla="*/ 0 60000 65536"/>
                <a:gd name="T8" fmla="*/ 0 60000 65536"/>
                <a:gd name="T9" fmla="*/ 0 w 25"/>
                <a:gd name="T10" fmla="*/ 0 h 59"/>
                <a:gd name="T11" fmla="*/ 25 w 25"/>
                <a:gd name="T12" fmla="*/ 59 h 59"/>
              </a:gdLst>
              <a:ahLst/>
              <a:cxnLst>
                <a:cxn ang="T6">
                  <a:pos x="T0" y="T1"/>
                </a:cxn>
                <a:cxn ang="T7">
                  <a:pos x="T2" y="T3"/>
                </a:cxn>
                <a:cxn ang="T8">
                  <a:pos x="T4" y="T5"/>
                </a:cxn>
              </a:cxnLst>
              <a:rect l="T9" t="T10" r="T11" b="T12"/>
              <a:pathLst>
                <a:path w="25" h="59">
                  <a:moveTo>
                    <a:pt x="25" y="0"/>
                  </a:moveTo>
                  <a:lnTo>
                    <a:pt x="24" y="59"/>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7" name="Freeform 46">
              <a:extLst>
                <a:ext uri="{FF2B5EF4-FFF2-40B4-BE49-F238E27FC236}">
                  <a16:creationId xmlns:a16="http://schemas.microsoft.com/office/drawing/2014/main" id="{E95D35E2-D5D6-C7B6-417D-7D14C8739507}"/>
                </a:ext>
              </a:extLst>
            </p:cNvPr>
            <p:cNvSpPr>
              <a:spLocks noChangeArrowheads="1"/>
            </p:cNvSpPr>
            <p:nvPr/>
          </p:nvSpPr>
          <p:spPr bwMode="auto">
            <a:xfrm>
              <a:off x="1072" y="1138"/>
              <a:ext cx="26" cy="62"/>
            </a:xfrm>
            <a:custGeom>
              <a:avLst/>
              <a:gdLst>
                <a:gd name="T0" fmla="*/ 14 w 28"/>
                <a:gd name="T1" fmla="*/ 0 h 66"/>
                <a:gd name="T2" fmla="*/ 0 w 28"/>
                <a:gd name="T3" fmla="*/ 35 h 66"/>
                <a:gd name="T4" fmla="*/ 1 w 28"/>
                <a:gd name="T5" fmla="*/ 7 h 66"/>
                <a:gd name="T6" fmla="*/ 0 60000 65536"/>
                <a:gd name="T7" fmla="*/ 0 60000 65536"/>
                <a:gd name="T8" fmla="*/ 0 60000 65536"/>
                <a:gd name="T9" fmla="*/ 0 w 28"/>
                <a:gd name="T10" fmla="*/ 0 h 66"/>
                <a:gd name="T11" fmla="*/ 28 w 28"/>
                <a:gd name="T12" fmla="*/ 66 h 66"/>
              </a:gdLst>
              <a:ahLst/>
              <a:cxnLst>
                <a:cxn ang="T6">
                  <a:pos x="T0" y="T1"/>
                </a:cxn>
                <a:cxn ang="T7">
                  <a:pos x="T2" y="T3"/>
                </a:cxn>
                <a:cxn ang="T8">
                  <a:pos x="T4" y="T5"/>
                </a:cxn>
              </a:cxnLst>
              <a:rect l="T9" t="T10" r="T11" b="T12"/>
              <a:pathLst>
                <a:path w="28" h="66">
                  <a:moveTo>
                    <a:pt x="28" y="0"/>
                  </a:moveTo>
                  <a:lnTo>
                    <a:pt x="0" y="66"/>
                  </a:lnTo>
                  <a:lnTo>
                    <a:pt x="1"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8" name="Freeform 47">
              <a:extLst>
                <a:ext uri="{FF2B5EF4-FFF2-40B4-BE49-F238E27FC236}">
                  <a16:creationId xmlns:a16="http://schemas.microsoft.com/office/drawing/2014/main" id="{BD53613E-EF36-5397-076B-5A58A9D854F6}"/>
                </a:ext>
              </a:extLst>
            </p:cNvPr>
            <p:cNvSpPr>
              <a:spLocks noChangeArrowheads="1"/>
            </p:cNvSpPr>
            <p:nvPr/>
          </p:nvSpPr>
          <p:spPr bwMode="auto">
            <a:xfrm>
              <a:off x="1087" y="1127"/>
              <a:ext cx="50" cy="73"/>
            </a:xfrm>
            <a:custGeom>
              <a:avLst/>
              <a:gdLst>
                <a:gd name="T0" fmla="*/ 25 w 54"/>
                <a:gd name="T1" fmla="*/ 0 h 78"/>
                <a:gd name="T2" fmla="*/ 0 w 54"/>
                <a:gd name="T3" fmla="*/ 40 h 78"/>
                <a:gd name="T4" fmla="*/ 18 w 54"/>
                <a:gd name="T5" fmla="*/ 5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54" y="0"/>
                  </a:moveTo>
                  <a:lnTo>
                    <a:pt x="0" y="78"/>
                  </a:lnTo>
                  <a:lnTo>
                    <a:pt x="40" y="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49" name="Freeform 48">
              <a:extLst>
                <a:ext uri="{FF2B5EF4-FFF2-40B4-BE49-F238E27FC236}">
                  <a16:creationId xmlns:a16="http://schemas.microsoft.com/office/drawing/2014/main" id="{0C47B578-B0DD-64E9-AEF3-BB3533819431}"/>
                </a:ext>
              </a:extLst>
            </p:cNvPr>
            <p:cNvSpPr>
              <a:spLocks noChangeArrowheads="1"/>
            </p:cNvSpPr>
            <p:nvPr/>
          </p:nvSpPr>
          <p:spPr bwMode="auto">
            <a:xfrm>
              <a:off x="1088" y="1132"/>
              <a:ext cx="36" cy="67"/>
            </a:xfrm>
            <a:custGeom>
              <a:avLst/>
              <a:gdLst>
                <a:gd name="T0" fmla="*/ 17 w 39"/>
                <a:gd name="T1" fmla="*/ 0 h 72"/>
                <a:gd name="T2" fmla="*/ 0 w 39"/>
                <a:gd name="T3" fmla="*/ 35 h 72"/>
                <a:gd name="T4" fmla="*/ 6 w 39"/>
                <a:gd name="T5" fmla="*/ 7 h 72"/>
                <a:gd name="T6" fmla="*/ 0 60000 65536"/>
                <a:gd name="T7" fmla="*/ 0 60000 65536"/>
                <a:gd name="T8" fmla="*/ 0 60000 65536"/>
                <a:gd name="T9" fmla="*/ 0 w 39"/>
                <a:gd name="T10" fmla="*/ 0 h 72"/>
                <a:gd name="T11" fmla="*/ 39 w 39"/>
                <a:gd name="T12" fmla="*/ 72 h 72"/>
              </a:gdLst>
              <a:ahLst/>
              <a:cxnLst>
                <a:cxn ang="T6">
                  <a:pos x="T0" y="T1"/>
                </a:cxn>
                <a:cxn ang="T7">
                  <a:pos x="T2" y="T3"/>
                </a:cxn>
                <a:cxn ang="T8">
                  <a:pos x="T4" y="T5"/>
                </a:cxn>
              </a:cxnLst>
              <a:rect l="T9" t="T10" r="T11" b="T12"/>
              <a:pathLst>
                <a:path w="39" h="72">
                  <a:moveTo>
                    <a:pt x="39" y="0"/>
                  </a:moveTo>
                  <a:lnTo>
                    <a:pt x="0" y="72"/>
                  </a:lnTo>
                  <a:lnTo>
                    <a:pt x="11"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50" name="Freeform 49">
              <a:extLst>
                <a:ext uri="{FF2B5EF4-FFF2-40B4-BE49-F238E27FC236}">
                  <a16:creationId xmlns:a16="http://schemas.microsoft.com/office/drawing/2014/main" id="{1C529118-5990-A376-EAC0-89A7F803EE75}"/>
                </a:ext>
              </a:extLst>
            </p:cNvPr>
            <p:cNvSpPr>
              <a:spLocks noChangeArrowheads="1"/>
            </p:cNvSpPr>
            <p:nvPr/>
          </p:nvSpPr>
          <p:spPr bwMode="auto">
            <a:xfrm>
              <a:off x="1004" y="1163"/>
              <a:ext cx="68" cy="66"/>
            </a:xfrm>
            <a:custGeom>
              <a:avLst/>
              <a:gdLst>
                <a:gd name="T0" fmla="*/ 18 w 74"/>
                <a:gd name="T1" fmla="*/ 28 h 70"/>
                <a:gd name="T2" fmla="*/ 31 w 74"/>
                <a:gd name="T3" fmla="*/ 39 h 70"/>
                <a:gd name="T4" fmla="*/ 25 w 74"/>
                <a:gd name="T5" fmla="*/ 24 h 70"/>
                <a:gd name="T6" fmla="*/ 0 w 74"/>
                <a:gd name="T7" fmla="*/ 0 h 70"/>
                <a:gd name="T8" fmla="*/ 0 60000 65536"/>
                <a:gd name="T9" fmla="*/ 0 60000 65536"/>
                <a:gd name="T10" fmla="*/ 0 60000 65536"/>
                <a:gd name="T11" fmla="*/ 0 60000 65536"/>
                <a:gd name="T12" fmla="*/ 0 w 74"/>
                <a:gd name="T13" fmla="*/ 0 h 70"/>
                <a:gd name="T14" fmla="*/ 74 w 74"/>
                <a:gd name="T15" fmla="*/ 70 h 70"/>
              </a:gdLst>
              <a:ahLst/>
              <a:cxnLst>
                <a:cxn ang="T8">
                  <a:pos x="T0" y="T1"/>
                </a:cxn>
                <a:cxn ang="T9">
                  <a:pos x="T2" y="T3"/>
                </a:cxn>
                <a:cxn ang="T10">
                  <a:pos x="T4" y="T5"/>
                </a:cxn>
                <a:cxn ang="T11">
                  <a:pos x="T6" y="T7"/>
                </a:cxn>
              </a:cxnLst>
              <a:rect l="T12" t="T13" r="T14" b="T15"/>
              <a:pathLst>
                <a:path w="74" h="70">
                  <a:moveTo>
                    <a:pt x="42" y="51"/>
                  </a:moveTo>
                  <a:lnTo>
                    <a:pt x="74" y="70"/>
                  </a:lnTo>
                  <a:lnTo>
                    <a:pt x="58" y="43"/>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51" name="Freeform 50">
              <a:extLst>
                <a:ext uri="{FF2B5EF4-FFF2-40B4-BE49-F238E27FC236}">
                  <a16:creationId xmlns:a16="http://schemas.microsoft.com/office/drawing/2014/main" id="{F620E5C0-D56F-958B-DCB3-D37872C61FF0}"/>
                </a:ext>
              </a:extLst>
            </p:cNvPr>
            <p:cNvSpPr>
              <a:spLocks noChangeArrowheads="1"/>
            </p:cNvSpPr>
            <p:nvPr/>
          </p:nvSpPr>
          <p:spPr bwMode="auto">
            <a:xfrm>
              <a:off x="966" y="1174"/>
              <a:ext cx="106" cy="55"/>
            </a:xfrm>
            <a:custGeom>
              <a:avLst/>
              <a:gdLst>
                <a:gd name="T0" fmla="*/ 48 w 116"/>
                <a:gd name="T1" fmla="*/ 30 h 59"/>
                <a:gd name="T2" fmla="*/ 34 w 116"/>
                <a:gd name="T3" fmla="*/ 20 h 59"/>
                <a:gd name="T4" fmla="*/ 0 w 116"/>
                <a:gd name="T5" fmla="*/ 0 h 59"/>
                <a:gd name="T6" fmla="*/ 0 60000 65536"/>
                <a:gd name="T7" fmla="*/ 0 60000 65536"/>
                <a:gd name="T8" fmla="*/ 0 60000 65536"/>
                <a:gd name="T9" fmla="*/ 0 w 116"/>
                <a:gd name="T10" fmla="*/ 0 h 59"/>
                <a:gd name="T11" fmla="*/ 116 w 116"/>
                <a:gd name="T12" fmla="*/ 59 h 59"/>
              </a:gdLst>
              <a:ahLst/>
              <a:cxnLst>
                <a:cxn ang="T6">
                  <a:pos x="T0" y="T1"/>
                </a:cxn>
                <a:cxn ang="T7">
                  <a:pos x="T2" y="T3"/>
                </a:cxn>
                <a:cxn ang="T8">
                  <a:pos x="T4" y="T5"/>
                </a:cxn>
              </a:cxnLst>
              <a:rect l="T9" t="T10" r="T11" b="T12"/>
              <a:pathLst>
                <a:path w="116" h="59">
                  <a:moveTo>
                    <a:pt x="116" y="59"/>
                  </a:moveTo>
                  <a:lnTo>
                    <a:pt x="84" y="40"/>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52" name="Freeform 51">
              <a:extLst>
                <a:ext uri="{FF2B5EF4-FFF2-40B4-BE49-F238E27FC236}">
                  <a16:creationId xmlns:a16="http://schemas.microsoft.com/office/drawing/2014/main" id="{99B9A076-5811-E296-8284-8A80126D92AB}"/>
                </a:ext>
              </a:extLst>
            </p:cNvPr>
            <p:cNvSpPr>
              <a:spLocks noChangeArrowheads="1"/>
            </p:cNvSpPr>
            <p:nvPr/>
          </p:nvSpPr>
          <p:spPr bwMode="auto">
            <a:xfrm>
              <a:off x="1050" y="1151"/>
              <a:ext cx="22" cy="78"/>
            </a:xfrm>
            <a:custGeom>
              <a:avLst/>
              <a:gdLst>
                <a:gd name="T0" fmla="*/ 6 w 24"/>
                <a:gd name="T1" fmla="*/ 31 h 83"/>
                <a:gd name="T2" fmla="*/ 11 w 24"/>
                <a:gd name="T3" fmla="*/ 45 h 83"/>
                <a:gd name="T4" fmla="*/ 11 w 24"/>
                <a:gd name="T5" fmla="*/ 28 h 83"/>
                <a:gd name="T6" fmla="*/ 0 w 24"/>
                <a:gd name="T7" fmla="*/ 0 h 83"/>
                <a:gd name="T8" fmla="*/ 0 60000 65536"/>
                <a:gd name="T9" fmla="*/ 0 60000 65536"/>
                <a:gd name="T10" fmla="*/ 0 60000 65536"/>
                <a:gd name="T11" fmla="*/ 0 60000 65536"/>
                <a:gd name="T12" fmla="*/ 0 w 24"/>
                <a:gd name="T13" fmla="*/ 0 h 83"/>
                <a:gd name="T14" fmla="*/ 24 w 24"/>
                <a:gd name="T15" fmla="*/ 83 h 83"/>
              </a:gdLst>
              <a:ahLst/>
              <a:cxnLst>
                <a:cxn ang="T8">
                  <a:pos x="T0" y="T1"/>
                </a:cxn>
                <a:cxn ang="T9">
                  <a:pos x="T2" y="T3"/>
                </a:cxn>
                <a:cxn ang="T10">
                  <a:pos x="T4" y="T5"/>
                </a:cxn>
                <a:cxn ang="T11">
                  <a:pos x="T6" y="T7"/>
                </a:cxn>
              </a:cxnLst>
              <a:rect l="T12" t="T13" r="T14" b="T15"/>
              <a:pathLst>
                <a:path w="24" h="83">
                  <a:moveTo>
                    <a:pt x="8" y="56"/>
                  </a:moveTo>
                  <a:lnTo>
                    <a:pt x="24" y="83"/>
                  </a:lnTo>
                  <a:lnTo>
                    <a:pt x="24" y="52"/>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53" name="Freeform 52">
              <a:extLst>
                <a:ext uri="{FF2B5EF4-FFF2-40B4-BE49-F238E27FC236}">
                  <a16:creationId xmlns:a16="http://schemas.microsoft.com/office/drawing/2014/main" id="{4C562A92-D8F8-1C61-6724-F07EB528AD85}"/>
                </a:ext>
              </a:extLst>
            </p:cNvPr>
            <p:cNvSpPr>
              <a:spLocks noChangeArrowheads="1"/>
            </p:cNvSpPr>
            <p:nvPr/>
          </p:nvSpPr>
          <p:spPr bwMode="auto">
            <a:xfrm>
              <a:off x="1072" y="1127"/>
              <a:ext cx="65" cy="102"/>
            </a:xfrm>
            <a:custGeom>
              <a:avLst/>
              <a:gdLst>
                <a:gd name="T0" fmla="*/ 0 w 70"/>
                <a:gd name="T1" fmla="*/ 56 h 109"/>
                <a:gd name="T2" fmla="*/ 7 w 70"/>
                <a:gd name="T3" fmla="*/ 39 h 109"/>
                <a:gd name="T4" fmla="*/ 33 w 70"/>
                <a:gd name="T5" fmla="*/ 0 h 109"/>
                <a:gd name="T6" fmla="*/ 0 60000 65536"/>
                <a:gd name="T7" fmla="*/ 0 60000 65536"/>
                <a:gd name="T8" fmla="*/ 0 60000 65536"/>
                <a:gd name="T9" fmla="*/ 0 w 70"/>
                <a:gd name="T10" fmla="*/ 0 h 109"/>
                <a:gd name="T11" fmla="*/ 70 w 70"/>
                <a:gd name="T12" fmla="*/ 109 h 109"/>
              </a:gdLst>
              <a:ahLst/>
              <a:cxnLst>
                <a:cxn ang="T6">
                  <a:pos x="T0" y="T1"/>
                </a:cxn>
                <a:cxn ang="T7">
                  <a:pos x="T2" y="T3"/>
                </a:cxn>
                <a:cxn ang="T8">
                  <a:pos x="T4" y="T5"/>
                </a:cxn>
              </a:cxnLst>
              <a:rect l="T9" t="T10" r="T11" b="T12"/>
              <a:pathLst>
                <a:path w="70" h="109">
                  <a:moveTo>
                    <a:pt x="0" y="109"/>
                  </a:moveTo>
                  <a:lnTo>
                    <a:pt x="17" y="77"/>
                  </a:lnTo>
                  <a:lnTo>
                    <a:pt x="7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54" name="Freeform 53">
              <a:extLst>
                <a:ext uri="{FF2B5EF4-FFF2-40B4-BE49-F238E27FC236}">
                  <a16:creationId xmlns:a16="http://schemas.microsoft.com/office/drawing/2014/main" id="{FE635DDA-DFE9-E575-C1CB-4BC8DF378641}"/>
                </a:ext>
              </a:extLst>
            </p:cNvPr>
            <p:cNvSpPr>
              <a:spLocks noChangeArrowheads="1"/>
            </p:cNvSpPr>
            <p:nvPr/>
          </p:nvSpPr>
          <p:spPr bwMode="auto">
            <a:xfrm>
              <a:off x="1072" y="1138"/>
              <a:ext cx="26" cy="91"/>
            </a:xfrm>
            <a:custGeom>
              <a:avLst/>
              <a:gdLst>
                <a:gd name="T0" fmla="*/ 0 w 28"/>
                <a:gd name="T1" fmla="*/ 35 h 97"/>
                <a:gd name="T2" fmla="*/ 0 w 28"/>
                <a:gd name="T3" fmla="*/ 51 h 97"/>
                <a:gd name="T4" fmla="*/ 7 w 28"/>
                <a:gd name="T5" fmla="*/ 34 h 97"/>
                <a:gd name="T6" fmla="*/ 14 w 28"/>
                <a:gd name="T7" fmla="*/ 0 h 97"/>
                <a:gd name="T8" fmla="*/ 0 60000 65536"/>
                <a:gd name="T9" fmla="*/ 0 60000 65536"/>
                <a:gd name="T10" fmla="*/ 0 60000 65536"/>
                <a:gd name="T11" fmla="*/ 0 60000 65536"/>
                <a:gd name="T12" fmla="*/ 0 w 28"/>
                <a:gd name="T13" fmla="*/ 0 h 97"/>
                <a:gd name="T14" fmla="*/ 28 w 28"/>
                <a:gd name="T15" fmla="*/ 97 h 97"/>
              </a:gdLst>
              <a:ahLst/>
              <a:cxnLst>
                <a:cxn ang="T8">
                  <a:pos x="T0" y="T1"/>
                </a:cxn>
                <a:cxn ang="T9">
                  <a:pos x="T2" y="T3"/>
                </a:cxn>
                <a:cxn ang="T10">
                  <a:pos x="T4" y="T5"/>
                </a:cxn>
                <a:cxn ang="T11">
                  <a:pos x="T6" y="T7"/>
                </a:cxn>
              </a:cxnLst>
              <a:rect l="T12" t="T13" r="T14" b="T15"/>
              <a:pathLst>
                <a:path w="28" h="97">
                  <a:moveTo>
                    <a:pt x="0" y="66"/>
                  </a:moveTo>
                  <a:lnTo>
                    <a:pt x="0" y="97"/>
                  </a:lnTo>
                  <a:lnTo>
                    <a:pt x="17" y="65"/>
                  </a:lnTo>
                  <a:lnTo>
                    <a:pt x="2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grpSp>
        <p:nvGrpSpPr>
          <p:cNvPr id="81945" name="Group 54">
            <a:extLst>
              <a:ext uri="{FF2B5EF4-FFF2-40B4-BE49-F238E27FC236}">
                <a16:creationId xmlns:a16="http://schemas.microsoft.com/office/drawing/2014/main" id="{62746AA1-D332-BC9F-72BF-7B0BA4BA18A7}"/>
              </a:ext>
            </a:extLst>
          </p:cNvPr>
          <p:cNvGrpSpPr>
            <a:grpSpLocks/>
          </p:cNvGrpSpPr>
          <p:nvPr/>
        </p:nvGrpSpPr>
        <p:grpSpPr bwMode="auto">
          <a:xfrm>
            <a:off x="3910511" y="994354"/>
            <a:ext cx="294702" cy="231097"/>
            <a:chOff x="2693" y="1065"/>
            <a:chExt cx="278" cy="218"/>
          </a:xfrm>
        </p:grpSpPr>
        <p:sp>
          <p:nvSpPr>
            <p:cNvPr id="82097" name="Freeform 55">
              <a:extLst>
                <a:ext uri="{FF2B5EF4-FFF2-40B4-BE49-F238E27FC236}">
                  <a16:creationId xmlns:a16="http://schemas.microsoft.com/office/drawing/2014/main" id="{EBFA55F0-4BC4-964F-2542-6CF42647FCAE}"/>
                </a:ext>
              </a:extLst>
            </p:cNvPr>
            <p:cNvSpPr>
              <a:spLocks noChangeArrowheads="1"/>
            </p:cNvSpPr>
            <p:nvPr/>
          </p:nvSpPr>
          <p:spPr bwMode="auto">
            <a:xfrm>
              <a:off x="2693" y="1065"/>
              <a:ext cx="278" cy="218"/>
            </a:xfrm>
            <a:custGeom>
              <a:avLst/>
              <a:gdLst>
                <a:gd name="T0" fmla="*/ 61 w 303"/>
                <a:gd name="T1" fmla="*/ 28 h 233"/>
                <a:gd name="T2" fmla="*/ 66 w 303"/>
                <a:gd name="T3" fmla="*/ 7 h 233"/>
                <a:gd name="T4" fmla="*/ 73 w 303"/>
                <a:gd name="T5" fmla="*/ 27 h 233"/>
                <a:gd name="T6" fmla="*/ 83 w 303"/>
                <a:gd name="T7" fmla="*/ 2 h 233"/>
                <a:gd name="T8" fmla="*/ 85 w 303"/>
                <a:gd name="T9" fmla="*/ 27 h 233"/>
                <a:gd name="T10" fmla="*/ 103 w 303"/>
                <a:gd name="T11" fmla="*/ 16 h 233"/>
                <a:gd name="T12" fmla="*/ 96 w 303"/>
                <a:gd name="T13" fmla="*/ 34 h 233"/>
                <a:gd name="T14" fmla="*/ 122 w 303"/>
                <a:gd name="T15" fmla="*/ 34 h 233"/>
                <a:gd name="T16" fmla="*/ 103 w 303"/>
                <a:gd name="T17" fmla="*/ 50 h 233"/>
                <a:gd name="T18" fmla="*/ 128 w 303"/>
                <a:gd name="T19" fmla="*/ 61 h 233"/>
                <a:gd name="T20" fmla="*/ 99 w 303"/>
                <a:gd name="T21" fmla="*/ 65 h 233"/>
                <a:gd name="T22" fmla="*/ 113 w 303"/>
                <a:gd name="T23" fmla="*/ 78 h 233"/>
                <a:gd name="T24" fmla="*/ 95 w 303"/>
                <a:gd name="T25" fmla="*/ 77 h 233"/>
                <a:gd name="T26" fmla="*/ 103 w 303"/>
                <a:gd name="T27" fmla="*/ 98 h 233"/>
                <a:gd name="T28" fmla="*/ 86 w 303"/>
                <a:gd name="T29" fmla="*/ 91 h 233"/>
                <a:gd name="T30" fmla="*/ 90 w 303"/>
                <a:gd name="T31" fmla="*/ 120 h 233"/>
                <a:gd name="T32" fmla="*/ 75 w 303"/>
                <a:gd name="T33" fmla="*/ 102 h 233"/>
                <a:gd name="T34" fmla="*/ 65 w 303"/>
                <a:gd name="T35" fmla="*/ 120 h 233"/>
                <a:gd name="T36" fmla="*/ 61 w 303"/>
                <a:gd name="T37" fmla="*/ 98 h 233"/>
                <a:gd name="T38" fmla="*/ 43 w 303"/>
                <a:gd name="T39" fmla="*/ 120 h 233"/>
                <a:gd name="T40" fmla="*/ 46 w 303"/>
                <a:gd name="T41" fmla="*/ 94 h 233"/>
                <a:gd name="T42" fmla="*/ 17 w 303"/>
                <a:gd name="T43" fmla="*/ 111 h 233"/>
                <a:gd name="T44" fmla="*/ 28 w 303"/>
                <a:gd name="T45" fmla="*/ 83 h 233"/>
                <a:gd name="T46" fmla="*/ 6 w 303"/>
                <a:gd name="T47" fmla="*/ 80 h 233"/>
                <a:gd name="T48" fmla="*/ 21 w 303"/>
                <a:gd name="T49" fmla="*/ 68 h 233"/>
                <a:gd name="T50" fmla="*/ 0 w 303"/>
                <a:gd name="T51" fmla="*/ 56 h 233"/>
                <a:gd name="T52" fmla="*/ 28 w 303"/>
                <a:gd name="T53" fmla="*/ 55 h 233"/>
                <a:gd name="T54" fmla="*/ 13 w 303"/>
                <a:gd name="T55" fmla="*/ 24 h 233"/>
                <a:gd name="T56" fmla="*/ 36 w 303"/>
                <a:gd name="T57" fmla="*/ 44 h 233"/>
                <a:gd name="T58" fmla="*/ 34 w 303"/>
                <a:gd name="T59" fmla="*/ 22 h 233"/>
                <a:gd name="T60" fmla="*/ 51 w 303"/>
                <a:gd name="T61" fmla="*/ 36 h 233"/>
                <a:gd name="T62" fmla="*/ 46 w 303"/>
                <a:gd name="T63" fmla="*/ 0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3"/>
                <a:gd name="T97" fmla="*/ 0 h 233"/>
                <a:gd name="T98" fmla="*/ 303 w 30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3" h="233">
                  <a:moveTo>
                    <a:pt x="146" y="55"/>
                  </a:moveTo>
                  <a:lnTo>
                    <a:pt x="157" y="13"/>
                  </a:lnTo>
                  <a:lnTo>
                    <a:pt x="173" y="52"/>
                  </a:lnTo>
                  <a:lnTo>
                    <a:pt x="199" y="2"/>
                  </a:lnTo>
                  <a:lnTo>
                    <a:pt x="202" y="52"/>
                  </a:lnTo>
                  <a:lnTo>
                    <a:pt x="242" y="29"/>
                  </a:lnTo>
                  <a:lnTo>
                    <a:pt x="226" y="66"/>
                  </a:lnTo>
                  <a:lnTo>
                    <a:pt x="288" y="66"/>
                  </a:lnTo>
                  <a:lnTo>
                    <a:pt x="243" y="98"/>
                  </a:lnTo>
                  <a:lnTo>
                    <a:pt x="303" y="120"/>
                  </a:lnTo>
                  <a:lnTo>
                    <a:pt x="238" y="127"/>
                  </a:lnTo>
                  <a:lnTo>
                    <a:pt x="267" y="152"/>
                  </a:lnTo>
                  <a:lnTo>
                    <a:pt x="223" y="149"/>
                  </a:lnTo>
                  <a:lnTo>
                    <a:pt x="243" y="191"/>
                  </a:lnTo>
                  <a:lnTo>
                    <a:pt x="203" y="177"/>
                  </a:lnTo>
                  <a:lnTo>
                    <a:pt x="211" y="233"/>
                  </a:lnTo>
                  <a:lnTo>
                    <a:pt x="175" y="197"/>
                  </a:lnTo>
                  <a:lnTo>
                    <a:pt x="155" y="233"/>
                  </a:lnTo>
                  <a:lnTo>
                    <a:pt x="145" y="191"/>
                  </a:lnTo>
                  <a:lnTo>
                    <a:pt x="101" y="233"/>
                  </a:lnTo>
                  <a:lnTo>
                    <a:pt x="108" y="182"/>
                  </a:lnTo>
                  <a:lnTo>
                    <a:pt x="39" y="216"/>
                  </a:lnTo>
                  <a:lnTo>
                    <a:pt x="66" y="163"/>
                  </a:lnTo>
                  <a:lnTo>
                    <a:pt x="9" y="156"/>
                  </a:lnTo>
                  <a:lnTo>
                    <a:pt x="49" y="132"/>
                  </a:lnTo>
                  <a:lnTo>
                    <a:pt x="0" y="109"/>
                  </a:lnTo>
                  <a:lnTo>
                    <a:pt x="68" y="107"/>
                  </a:lnTo>
                  <a:lnTo>
                    <a:pt x="29" y="47"/>
                  </a:lnTo>
                  <a:lnTo>
                    <a:pt x="87" y="85"/>
                  </a:lnTo>
                  <a:lnTo>
                    <a:pt x="81" y="43"/>
                  </a:lnTo>
                  <a:lnTo>
                    <a:pt x="121" y="71"/>
                  </a:lnTo>
                  <a:lnTo>
                    <a:pt x="107" y="0"/>
                  </a:lnTo>
                  <a:close/>
                </a:path>
              </a:pathLst>
            </a:custGeom>
            <a:gradFill rotWithShape="0">
              <a:gsLst>
                <a:gs pos="0">
                  <a:srgbClr val="0000FF"/>
                </a:gs>
                <a:gs pos="100000">
                  <a:srgbClr val="FFFFFF"/>
                </a:gs>
              </a:gsLst>
              <a:path path="rect">
                <a:fillToRect l="50000" t="50000" r="50000" b="50000"/>
              </a:path>
            </a:gradFill>
            <a:ln w="12700">
              <a:solidFill>
                <a:srgbClr val="000000"/>
              </a:solidFill>
              <a:round/>
              <a:headEnd/>
              <a:tailEnd/>
            </a:ln>
          </p:spPr>
          <p:txBody>
            <a:bodyPr wrap="none"/>
            <a:lstStyle/>
            <a:p>
              <a:endParaRPr lang="en-US" sz="2805"/>
            </a:p>
          </p:txBody>
        </p:sp>
        <p:sp>
          <p:nvSpPr>
            <p:cNvPr id="82098" name="Freeform 56">
              <a:extLst>
                <a:ext uri="{FF2B5EF4-FFF2-40B4-BE49-F238E27FC236}">
                  <a16:creationId xmlns:a16="http://schemas.microsoft.com/office/drawing/2014/main" id="{6751B9C1-1C24-7DAE-D1B4-C2AD2E8589D0}"/>
                </a:ext>
              </a:extLst>
            </p:cNvPr>
            <p:cNvSpPr>
              <a:spLocks noChangeArrowheads="1"/>
            </p:cNvSpPr>
            <p:nvPr/>
          </p:nvSpPr>
          <p:spPr bwMode="auto">
            <a:xfrm>
              <a:off x="2773" y="1150"/>
              <a:ext cx="16" cy="11"/>
            </a:xfrm>
            <a:custGeom>
              <a:avLst/>
              <a:gdLst>
                <a:gd name="T0" fmla="*/ 0 w 18"/>
                <a:gd name="T1" fmla="*/ 11 h 11"/>
                <a:gd name="T2" fmla="*/ 5 w 18"/>
                <a:gd name="T3" fmla="*/ 0 h 11"/>
                <a:gd name="T4" fmla="*/ 4 w 18"/>
                <a:gd name="T5" fmla="*/ 2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0" y="11"/>
                  </a:moveTo>
                  <a:lnTo>
                    <a:pt x="18" y="0"/>
                  </a:lnTo>
                  <a:lnTo>
                    <a:pt x="10"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99" name="Freeform 57">
              <a:extLst>
                <a:ext uri="{FF2B5EF4-FFF2-40B4-BE49-F238E27FC236}">
                  <a16:creationId xmlns:a16="http://schemas.microsoft.com/office/drawing/2014/main" id="{53ED55F3-C318-3125-1869-DB156CE50224}"/>
                </a:ext>
              </a:extLst>
            </p:cNvPr>
            <p:cNvSpPr>
              <a:spLocks noChangeArrowheads="1"/>
            </p:cNvSpPr>
            <p:nvPr/>
          </p:nvSpPr>
          <p:spPr bwMode="auto">
            <a:xfrm>
              <a:off x="2758" y="1161"/>
              <a:ext cx="26" cy="25"/>
            </a:xfrm>
            <a:custGeom>
              <a:avLst/>
              <a:gdLst>
                <a:gd name="T0" fmla="*/ 14 w 28"/>
                <a:gd name="T1" fmla="*/ 10 h 27"/>
                <a:gd name="T2" fmla="*/ 7 w 28"/>
                <a:gd name="T3" fmla="*/ 0 h 27"/>
                <a:gd name="T4" fmla="*/ 0 w 28"/>
                <a:gd name="T5" fmla="*/ 13 h 27"/>
                <a:gd name="T6" fmla="*/ 0 60000 65536"/>
                <a:gd name="T7" fmla="*/ 0 60000 65536"/>
                <a:gd name="T8" fmla="*/ 0 60000 65536"/>
                <a:gd name="T9" fmla="*/ 0 w 28"/>
                <a:gd name="T10" fmla="*/ 0 h 27"/>
                <a:gd name="T11" fmla="*/ 28 w 28"/>
                <a:gd name="T12" fmla="*/ 27 h 27"/>
              </a:gdLst>
              <a:ahLst/>
              <a:cxnLst>
                <a:cxn ang="T6">
                  <a:pos x="T0" y="T1"/>
                </a:cxn>
                <a:cxn ang="T7">
                  <a:pos x="T2" y="T3"/>
                </a:cxn>
                <a:cxn ang="T8">
                  <a:pos x="T4" y="T5"/>
                </a:cxn>
              </a:cxnLst>
              <a:rect l="T9" t="T10" r="T11" b="T12"/>
              <a:pathLst>
                <a:path w="28" h="27">
                  <a:moveTo>
                    <a:pt x="28" y="20"/>
                  </a:moveTo>
                  <a:lnTo>
                    <a:pt x="16" y="0"/>
                  </a:lnTo>
                  <a:lnTo>
                    <a:pt x="0" y="2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0" name="Freeform 58">
              <a:extLst>
                <a:ext uri="{FF2B5EF4-FFF2-40B4-BE49-F238E27FC236}">
                  <a16:creationId xmlns:a16="http://schemas.microsoft.com/office/drawing/2014/main" id="{61A47AB6-361D-5228-684C-C0FBEAE22B64}"/>
                </a:ext>
              </a:extLst>
            </p:cNvPr>
            <p:cNvSpPr>
              <a:spLocks noChangeArrowheads="1"/>
            </p:cNvSpPr>
            <p:nvPr/>
          </p:nvSpPr>
          <p:spPr bwMode="auto">
            <a:xfrm>
              <a:off x="2745" y="1161"/>
              <a:ext cx="28" cy="28"/>
            </a:xfrm>
            <a:custGeom>
              <a:avLst/>
              <a:gdLst>
                <a:gd name="T0" fmla="*/ 0 w 30"/>
                <a:gd name="T1" fmla="*/ 16 h 30"/>
                <a:gd name="T2" fmla="*/ 7 w 30"/>
                <a:gd name="T3" fmla="*/ 14 h 30"/>
                <a:gd name="T4" fmla="*/ 16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4" y="27"/>
                  </a:lnTo>
                  <a:lnTo>
                    <a:pt x="3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1" name="Freeform 59">
              <a:extLst>
                <a:ext uri="{FF2B5EF4-FFF2-40B4-BE49-F238E27FC236}">
                  <a16:creationId xmlns:a16="http://schemas.microsoft.com/office/drawing/2014/main" id="{7E97792C-42BF-5790-83FA-0017A8B42488}"/>
                </a:ext>
              </a:extLst>
            </p:cNvPr>
            <p:cNvSpPr>
              <a:spLocks noChangeArrowheads="1"/>
            </p:cNvSpPr>
            <p:nvPr/>
          </p:nvSpPr>
          <p:spPr bwMode="auto">
            <a:xfrm>
              <a:off x="2773" y="1150"/>
              <a:ext cx="34" cy="29"/>
            </a:xfrm>
            <a:custGeom>
              <a:avLst/>
              <a:gdLst>
                <a:gd name="T0" fmla="*/ 16 w 37"/>
                <a:gd name="T1" fmla="*/ 6 h 31"/>
                <a:gd name="T2" fmla="*/ 6 w 37"/>
                <a:gd name="T3" fmla="*/ 17 h 31"/>
                <a:gd name="T4" fmla="*/ 0 w 37"/>
                <a:gd name="T5" fmla="*/ 7 h 31"/>
                <a:gd name="T6" fmla="*/ 8 w 37"/>
                <a:gd name="T7" fmla="*/ 0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6"/>
                  </a:moveTo>
                  <a:lnTo>
                    <a:pt x="12" y="31"/>
                  </a:lnTo>
                  <a:lnTo>
                    <a:pt x="0" y="11"/>
                  </a:lnTo>
                  <a:lnTo>
                    <a:pt x="1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2" name="Freeform 60">
              <a:extLst>
                <a:ext uri="{FF2B5EF4-FFF2-40B4-BE49-F238E27FC236}">
                  <a16:creationId xmlns:a16="http://schemas.microsoft.com/office/drawing/2014/main" id="{C8E047F7-F1F7-1073-5360-C0376AF66D20}"/>
                </a:ext>
              </a:extLst>
            </p:cNvPr>
            <p:cNvSpPr>
              <a:spLocks noChangeArrowheads="1"/>
            </p:cNvSpPr>
            <p:nvPr/>
          </p:nvSpPr>
          <p:spPr bwMode="auto">
            <a:xfrm>
              <a:off x="2789" y="1140"/>
              <a:ext cx="35" cy="16"/>
            </a:xfrm>
            <a:custGeom>
              <a:avLst/>
              <a:gdLst>
                <a:gd name="T0" fmla="*/ 17 w 38"/>
                <a:gd name="T1" fmla="*/ 0 h 17"/>
                <a:gd name="T2" fmla="*/ 9 w 38"/>
                <a:gd name="T3" fmla="*/ 8 h 17"/>
                <a:gd name="T4" fmla="*/ 0 w 38"/>
                <a:gd name="T5" fmla="*/ 8 h 17"/>
                <a:gd name="T6" fmla="*/ 0 60000 65536"/>
                <a:gd name="T7" fmla="*/ 0 60000 65536"/>
                <a:gd name="T8" fmla="*/ 0 60000 65536"/>
                <a:gd name="T9" fmla="*/ 0 w 38"/>
                <a:gd name="T10" fmla="*/ 0 h 17"/>
                <a:gd name="T11" fmla="*/ 38 w 38"/>
                <a:gd name="T12" fmla="*/ 17 h 17"/>
              </a:gdLst>
              <a:ahLst/>
              <a:cxnLst>
                <a:cxn ang="T6">
                  <a:pos x="T0" y="T1"/>
                </a:cxn>
                <a:cxn ang="T7">
                  <a:pos x="T2" y="T3"/>
                </a:cxn>
                <a:cxn ang="T8">
                  <a:pos x="T4" y="T5"/>
                </a:cxn>
              </a:cxnLst>
              <a:rect l="T9" t="T10" r="T11" b="T12"/>
              <a:pathLst>
                <a:path w="38" h="17">
                  <a:moveTo>
                    <a:pt x="38" y="0"/>
                  </a:moveTo>
                  <a:lnTo>
                    <a:pt x="19" y="17"/>
                  </a:lnTo>
                  <a:lnTo>
                    <a:pt x="0" y="1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3" name="Freeform 61">
              <a:extLst>
                <a:ext uri="{FF2B5EF4-FFF2-40B4-BE49-F238E27FC236}">
                  <a16:creationId xmlns:a16="http://schemas.microsoft.com/office/drawing/2014/main" id="{221D2CDB-B1B2-DBB0-6655-DF677522B2DE}"/>
                </a:ext>
              </a:extLst>
            </p:cNvPr>
            <p:cNvSpPr>
              <a:spLocks noChangeArrowheads="1"/>
            </p:cNvSpPr>
            <p:nvPr/>
          </p:nvSpPr>
          <p:spPr bwMode="auto">
            <a:xfrm>
              <a:off x="2784" y="1156"/>
              <a:ext cx="24" cy="23"/>
            </a:xfrm>
            <a:custGeom>
              <a:avLst/>
              <a:gdLst>
                <a:gd name="T0" fmla="*/ 8 w 27"/>
                <a:gd name="T1" fmla="*/ 0 h 25"/>
                <a:gd name="T2" fmla="*/ 9 w 27"/>
                <a:gd name="T3" fmla="*/ 7 h 25"/>
                <a:gd name="T4" fmla="*/ 0 w 27"/>
                <a:gd name="T5" fmla="*/ 11 h 25"/>
                <a:gd name="T6" fmla="*/ 0 60000 65536"/>
                <a:gd name="T7" fmla="*/ 0 60000 65536"/>
                <a:gd name="T8" fmla="*/ 0 60000 65536"/>
                <a:gd name="T9" fmla="*/ 0 w 27"/>
                <a:gd name="T10" fmla="*/ 0 h 25"/>
                <a:gd name="T11" fmla="*/ 27 w 27"/>
                <a:gd name="T12" fmla="*/ 25 h 25"/>
              </a:gdLst>
              <a:ahLst/>
              <a:cxnLst>
                <a:cxn ang="T6">
                  <a:pos x="T0" y="T1"/>
                </a:cxn>
                <a:cxn ang="T7">
                  <a:pos x="T2" y="T3"/>
                </a:cxn>
                <a:cxn ang="T8">
                  <a:pos x="T4" y="T5"/>
                </a:cxn>
              </a:cxnLst>
              <a:rect l="T9" t="T10" r="T11" b="T12"/>
              <a:pathLst>
                <a:path w="27" h="25">
                  <a:moveTo>
                    <a:pt x="25" y="0"/>
                  </a:moveTo>
                  <a:lnTo>
                    <a:pt x="27" y="17"/>
                  </a:lnTo>
                  <a:lnTo>
                    <a:pt x="0" y="2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4" name="Freeform 62">
              <a:extLst>
                <a:ext uri="{FF2B5EF4-FFF2-40B4-BE49-F238E27FC236}">
                  <a16:creationId xmlns:a16="http://schemas.microsoft.com/office/drawing/2014/main" id="{D84088BB-0935-B87C-9A0F-426E885B1812}"/>
                </a:ext>
              </a:extLst>
            </p:cNvPr>
            <p:cNvSpPr>
              <a:spLocks noChangeArrowheads="1"/>
            </p:cNvSpPr>
            <p:nvPr/>
          </p:nvSpPr>
          <p:spPr bwMode="auto">
            <a:xfrm>
              <a:off x="2807" y="1140"/>
              <a:ext cx="40" cy="25"/>
            </a:xfrm>
            <a:custGeom>
              <a:avLst/>
              <a:gdLst>
                <a:gd name="T0" fmla="*/ 17 w 44"/>
                <a:gd name="T1" fmla="*/ 6 h 27"/>
                <a:gd name="T2" fmla="*/ 11 w 44"/>
                <a:gd name="T3" fmla="*/ 13 h 27"/>
                <a:gd name="T4" fmla="*/ 0 w 44"/>
                <a:gd name="T5" fmla="*/ 7 h 27"/>
                <a:gd name="T6" fmla="*/ 7 w 44"/>
                <a:gd name="T7" fmla="*/ 0 h 27"/>
                <a:gd name="T8" fmla="*/ 0 60000 65536"/>
                <a:gd name="T9" fmla="*/ 0 60000 65536"/>
                <a:gd name="T10" fmla="*/ 0 60000 65536"/>
                <a:gd name="T11" fmla="*/ 0 60000 65536"/>
                <a:gd name="T12" fmla="*/ 0 w 44"/>
                <a:gd name="T13" fmla="*/ 0 h 27"/>
                <a:gd name="T14" fmla="*/ 44 w 44"/>
                <a:gd name="T15" fmla="*/ 27 h 27"/>
              </a:gdLst>
              <a:ahLst/>
              <a:cxnLst>
                <a:cxn ang="T8">
                  <a:pos x="T0" y="T1"/>
                </a:cxn>
                <a:cxn ang="T9">
                  <a:pos x="T2" y="T3"/>
                </a:cxn>
                <a:cxn ang="T10">
                  <a:pos x="T4" y="T5"/>
                </a:cxn>
                <a:cxn ang="T11">
                  <a:pos x="T6" y="T7"/>
                </a:cxn>
              </a:cxnLst>
              <a:rect l="T12" t="T13" r="T14" b="T15"/>
              <a:pathLst>
                <a:path w="44" h="27">
                  <a:moveTo>
                    <a:pt x="44" y="6"/>
                  </a:moveTo>
                  <a:lnTo>
                    <a:pt x="26" y="27"/>
                  </a:lnTo>
                  <a:lnTo>
                    <a:pt x="0" y="17"/>
                  </a:lnTo>
                  <a:lnTo>
                    <a:pt x="19"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5" name="Freeform 63">
              <a:extLst>
                <a:ext uri="{FF2B5EF4-FFF2-40B4-BE49-F238E27FC236}">
                  <a16:creationId xmlns:a16="http://schemas.microsoft.com/office/drawing/2014/main" id="{A1B3C58B-EDBC-BB2C-A57D-17A589BC4C73}"/>
                </a:ext>
              </a:extLst>
            </p:cNvPr>
            <p:cNvSpPr>
              <a:spLocks noChangeArrowheads="1"/>
            </p:cNvSpPr>
            <p:nvPr/>
          </p:nvSpPr>
          <p:spPr bwMode="auto">
            <a:xfrm>
              <a:off x="2807" y="1156"/>
              <a:ext cx="24" cy="16"/>
            </a:xfrm>
            <a:custGeom>
              <a:avLst/>
              <a:gdLst>
                <a:gd name="T0" fmla="*/ 12 w 26"/>
                <a:gd name="T1" fmla="*/ 8 h 17"/>
                <a:gd name="T2" fmla="*/ 2 w 26"/>
                <a:gd name="T3" fmla="*/ 8 h 17"/>
                <a:gd name="T4" fmla="*/ 0 w 26"/>
                <a:gd name="T5" fmla="*/ 0 h 17"/>
                <a:gd name="T6" fmla="*/ 0 60000 65536"/>
                <a:gd name="T7" fmla="*/ 0 60000 65536"/>
                <a:gd name="T8" fmla="*/ 0 60000 65536"/>
                <a:gd name="T9" fmla="*/ 0 w 26"/>
                <a:gd name="T10" fmla="*/ 0 h 17"/>
                <a:gd name="T11" fmla="*/ 26 w 26"/>
                <a:gd name="T12" fmla="*/ 17 h 17"/>
              </a:gdLst>
              <a:ahLst/>
              <a:cxnLst>
                <a:cxn ang="T6">
                  <a:pos x="T0" y="T1"/>
                </a:cxn>
                <a:cxn ang="T7">
                  <a:pos x="T2" y="T3"/>
                </a:cxn>
                <a:cxn ang="T8">
                  <a:pos x="T4" y="T5"/>
                </a:cxn>
              </a:cxnLst>
              <a:rect l="T9" t="T10" r="T11" b="T12"/>
              <a:pathLst>
                <a:path w="26" h="17">
                  <a:moveTo>
                    <a:pt x="26" y="10"/>
                  </a:moveTo>
                  <a:lnTo>
                    <a:pt x="2" y="17"/>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6" name="Freeform 64">
              <a:extLst>
                <a:ext uri="{FF2B5EF4-FFF2-40B4-BE49-F238E27FC236}">
                  <a16:creationId xmlns:a16="http://schemas.microsoft.com/office/drawing/2014/main" id="{8B4F98DC-97FF-CC11-A483-05E77076AAFD}"/>
                </a:ext>
              </a:extLst>
            </p:cNvPr>
            <p:cNvSpPr>
              <a:spLocks noChangeArrowheads="1"/>
            </p:cNvSpPr>
            <p:nvPr/>
          </p:nvSpPr>
          <p:spPr bwMode="auto">
            <a:xfrm>
              <a:off x="2824" y="1132"/>
              <a:ext cx="34" cy="14"/>
            </a:xfrm>
            <a:custGeom>
              <a:avLst/>
              <a:gdLst>
                <a:gd name="T0" fmla="*/ 11 w 37"/>
                <a:gd name="T1" fmla="*/ 7 h 15"/>
                <a:gd name="T2" fmla="*/ 16 w 37"/>
                <a:gd name="T3" fmla="*/ 0 h 15"/>
                <a:gd name="T4" fmla="*/ 0 w 37"/>
                <a:gd name="T5" fmla="*/ 7 h 15"/>
                <a:gd name="T6" fmla="*/ 0 60000 65536"/>
                <a:gd name="T7" fmla="*/ 0 60000 65536"/>
                <a:gd name="T8" fmla="*/ 0 60000 65536"/>
                <a:gd name="T9" fmla="*/ 0 w 37"/>
                <a:gd name="T10" fmla="*/ 0 h 15"/>
                <a:gd name="T11" fmla="*/ 37 w 37"/>
                <a:gd name="T12" fmla="*/ 15 h 15"/>
              </a:gdLst>
              <a:ahLst/>
              <a:cxnLst>
                <a:cxn ang="T6">
                  <a:pos x="T0" y="T1"/>
                </a:cxn>
                <a:cxn ang="T7">
                  <a:pos x="T2" y="T3"/>
                </a:cxn>
                <a:cxn ang="T8">
                  <a:pos x="T4" y="T5"/>
                </a:cxn>
              </a:cxnLst>
              <a:rect l="T9" t="T10" r="T11" b="T12"/>
              <a:pathLst>
                <a:path w="37" h="15">
                  <a:moveTo>
                    <a:pt x="25" y="15"/>
                  </a:moveTo>
                  <a:lnTo>
                    <a:pt x="37" y="0"/>
                  </a:lnTo>
                  <a:lnTo>
                    <a:pt x="0" y="9"/>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7" name="Freeform 65">
              <a:extLst>
                <a:ext uri="{FF2B5EF4-FFF2-40B4-BE49-F238E27FC236}">
                  <a16:creationId xmlns:a16="http://schemas.microsoft.com/office/drawing/2014/main" id="{DF65EFD2-5835-990A-17DD-479871261559}"/>
                </a:ext>
              </a:extLst>
            </p:cNvPr>
            <p:cNvSpPr>
              <a:spLocks noChangeArrowheads="1"/>
            </p:cNvSpPr>
            <p:nvPr/>
          </p:nvSpPr>
          <p:spPr bwMode="auto">
            <a:xfrm>
              <a:off x="2831" y="1146"/>
              <a:ext cx="22" cy="19"/>
            </a:xfrm>
            <a:custGeom>
              <a:avLst/>
              <a:gdLst>
                <a:gd name="T0" fmla="*/ 11 w 24"/>
                <a:gd name="T1" fmla="*/ 5 h 21"/>
                <a:gd name="T2" fmla="*/ 8 w 24"/>
                <a:gd name="T3" fmla="*/ 0 h 21"/>
                <a:gd name="T4" fmla="*/ 0 w 24"/>
                <a:gd name="T5" fmla="*/ 8 h 21"/>
                <a:gd name="T6" fmla="*/ 0 60000 65536"/>
                <a:gd name="T7" fmla="*/ 0 60000 65536"/>
                <a:gd name="T8" fmla="*/ 0 60000 65536"/>
                <a:gd name="T9" fmla="*/ 0 w 24"/>
                <a:gd name="T10" fmla="*/ 0 h 21"/>
                <a:gd name="T11" fmla="*/ 24 w 24"/>
                <a:gd name="T12" fmla="*/ 21 h 21"/>
              </a:gdLst>
              <a:ahLst/>
              <a:cxnLst>
                <a:cxn ang="T6">
                  <a:pos x="T0" y="T1"/>
                </a:cxn>
                <a:cxn ang="T7">
                  <a:pos x="T2" y="T3"/>
                </a:cxn>
                <a:cxn ang="T8">
                  <a:pos x="T4" y="T5"/>
                </a:cxn>
              </a:cxnLst>
              <a:rect l="T9" t="T10" r="T11" b="T12"/>
              <a:pathLst>
                <a:path w="24" h="21">
                  <a:moveTo>
                    <a:pt x="24" y="15"/>
                  </a:moveTo>
                  <a:lnTo>
                    <a:pt x="18" y="0"/>
                  </a:lnTo>
                  <a:lnTo>
                    <a:pt x="0" y="2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8" name="Freeform 66">
              <a:extLst>
                <a:ext uri="{FF2B5EF4-FFF2-40B4-BE49-F238E27FC236}">
                  <a16:creationId xmlns:a16="http://schemas.microsoft.com/office/drawing/2014/main" id="{F7F4FACD-2F24-CF2C-9202-E693B6A455A8}"/>
                </a:ext>
              </a:extLst>
            </p:cNvPr>
            <p:cNvSpPr>
              <a:spLocks noChangeArrowheads="1"/>
            </p:cNvSpPr>
            <p:nvPr/>
          </p:nvSpPr>
          <p:spPr bwMode="auto">
            <a:xfrm>
              <a:off x="2847" y="1146"/>
              <a:ext cx="30" cy="14"/>
            </a:xfrm>
            <a:custGeom>
              <a:avLst/>
              <a:gdLst>
                <a:gd name="T0" fmla="*/ 0 w 33"/>
                <a:gd name="T1" fmla="*/ 0 h 15"/>
                <a:gd name="T2" fmla="*/ 5 w 33"/>
                <a:gd name="T3" fmla="*/ 7 h 15"/>
                <a:gd name="T4" fmla="*/ 13 w 33"/>
                <a:gd name="T5" fmla="*/ 7 h 15"/>
                <a:gd name="T6" fmla="*/ 0 w 33"/>
                <a:gd name="T7" fmla="*/ 0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0"/>
                  </a:moveTo>
                  <a:lnTo>
                    <a:pt x="6" y="15"/>
                  </a:lnTo>
                  <a:lnTo>
                    <a:pt x="33" y="8"/>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09" name="Freeform 67">
              <a:extLst>
                <a:ext uri="{FF2B5EF4-FFF2-40B4-BE49-F238E27FC236}">
                  <a16:creationId xmlns:a16="http://schemas.microsoft.com/office/drawing/2014/main" id="{0E36CED1-38D8-EFBC-55C8-BDA27A326A9E}"/>
                </a:ext>
              </a:extLst>
            </p:cNvPr>
            <p:cNvSpPr>
              <a:spLocks noChangeArrowheads="1"/>
            </p:cNvSpPr>
            <p:nvPr/>
          </p:nvSpPr>
          <p:spPr bwMode="auto">
            <a:xfrm>
              <a:off x="2858" y="1129"/>
              <a:ext cx="20" cy="3"/>
            </a:xfrm>
            <a:custGeom>
              <a:avLst/>
              <a:gdLst>
                <a:gd name="T0" fmla="*/ 5 w 22"/>
                <a:gd name="T1" fmla="*/ 0 h 3"/>
                <a:gd name="T2" fmla="*/ 9 w 22"/>
                <a:gd name="T3" fmla="*/ 3 h 3"/>
                <a:gd name="T4" fmla="*/ 0 w 22"/>
                <a:gd name="T5" fmla="*/ 3 h 3"/>
                <a:gd name="T6" fmla="*/ 0 60000 65536"/>
                <a:gd name="T7" fmla="*/ 0 60000 65536"/>
                <a:gd name="T8" fmla="*/ 0 60000 65536"/>
                <a:gd name="T9" fmla="*/ 0 w 22"/>
                <a:gd name="T10" fmla="*/ 0 h 3"/>
                <a:gd name="T11" fmla="*/ 22 w 22"/>
                <a:gd name="T12" fmla="*/ 3 h 3"/>
              </a:gdLst>
              <a:ahLst/>
              <a:cxnLst>
                <a:cxn ang="T6">
                  <a:pos x="T0" y="T1"/>
                </a:cxn>
                <a:cxn ang="T7">
                  <a:pos x="T2" y="T3"/>
                </a:cxn>
                <a:cxn ang="T8">
                  <a:pos x="T4" y="T5"/>
                </a:cxn>
              </a:cxnLst>
              <a:rect l="T9" t="T10" r="T11" b="T12"/>
              <a:pathLst>
                <a:path w="22" h="3">
                  <a:moveTo>
                    <a:pt x="9" y="0"/>
                  </a:moveTo>
                  <a:lnTo>
                    <a:pt x="22" y="3"/>
                  </a:lnTo>
                  <a:lnTo>
                    <a:pt x="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0" name="Freeform 68">
              <a:extLst>
                <a:ext uri="{FF2B5EF4-FFF2-40B4-BE49-F238E27FC236}">
                  <a16:creationId xmlns:a16="http://schemas.microsoft.com/office/drawing/2014/main" id="{44FD9224-EC8E-32B6-DC5F-9C6F5D925506}"/>
                </a:ext>
              </a:extLst>
            </p:cNvPr>
            <p:cNvSpPr>
              <a:spLocks noChangeArrowheads="1"/>
            </p:cNvSpPr>
            <p:nvPr/>
          </p:nvSpPr>
          <p:spPr bwMode="auto">
            <a:xfrm>
              <a:off x="2847" y="1132"/>
              <a:ext cx="31" cy="21"/>
            </a:xfrm>
            <a:custGeom>
              <a:avLst/>
              <a:gdLst>
                <a:gd name="T0" fmla="*/ 14 w 34"/>
                <a:gd name="T1" fmla="*/ 0 h 23"/>
                <a:gd name="T2" fmla="*/ 14 w 34"/>
                <a:gd name="T3" fmla="*/ 10 h 23"/>
                <a:gd name="T4" fmla="*/ 0 w 34"/>
                <a:gd name="T5" fmla="*/ 5 h 23"/>
                <a:gd name="T6" fmla="*/ 5 w 34"/>
                <a:gd name="T7" fmla="*/ 0 h 23"/>
                <a:gd name="T8" fmla="*/ 0 60000 65536"/>
                <a:gd name="T9" fmla="*/ 0 60000 65536"/>
                <a:gd name="T10" fmla="*/ 0 60000 65536"/>
                <a:gd name="T11" fmla="*/ 0 60000 65536"/>
                <a:gd name="T12" fmla="*/ 0 w 34"/>
                <a:gd name="T13" fmla="*/ 0 h 23"/>
                <a:gd name="T14" fmla="*/ 34 w 34"/>
                <a:gd name="T15" fmla="*/ 23 h 23"/>
              </a:gdLst>
              <a:ahLst/>
              <a:cxnLst>
                <a:cxn ang="T8">
                  <a:pos x="T0" y="T1"/>
                </a:cxn>
                <a:cxn ang="T9">
                  <a:pos x="T2" y="T3"/>
                </a:cxn>
                <a:cxn ang="T10">
                  <a:pos x="T4" y="T5"/>
                </a:cxn>
                <a:cxn ang="T11">
                  <a:pos x="T6" y="T7"/>
                </a:cxn>
              </a:cxnLst>
              <a:rect l="T12" t="T13" r="T14" b="T15"/>
              <a:pathLst>
                <a:path w="34" h="23">
                  <a:moveTo>
                    <a:pt x="34" y="0"/>
                  </a:moveTo>
                  <a:lnTo>
                    <a:pt x="33" y="23"/>
                  </a:lnTo>
                  <a:lnTo>
                    <a:pt x="0" y="15"/>
                  </a:lnTo>
                  <a:lnTo>
                    <a:pt x="12"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1" name="Freeform 69">
              <a:extLst>
                <a:ext uri="{FF2B5EF4-FFF2-40B4-BE49-F238E27FC236}">
                  <a16:creationId xmlns:a16="http://schemas.microsoft.com/office/drawing/2014/main" id="{F4A6E2A9-8F95-63DC-8093-EB15A20D6373}"/>
                </a:ext>
              </a:extLst>
            </p:cNvPr>
            <p:cNvSpPr>
              <a:spLocks noChangeArrowheads="1"/>
            </p:cNvSpPr>
            <p:nvPr/>
          </p:nvSpPr>
          <p:spPr bwMode="auto">
            <a:xfrm>
              <a:off x="2877" y="1132"/>
              <a:ext cx="27" cy="21"/>
            </a:xfrm>
            <a:custGeom>
              <a:avLst/>
              <a:gdLst>
                <a:gd name="T0" fmla="*/ 0 w 29"/>
                <a:gd name="T1" fmla="*/ 10 h 23"/>
                <a:gd name="T2" fmla="*/ 15 w 29"/>
                <a:gd name="T3" fmla="*/ 5 h 23"/>
                <a:gd name="T4" fmla="*/ 1 w 29"/>
                <a:gd name="T5" fmla="*/ 0 h 23"/>
                <a:gd name="T6" fmla="*/ 0 60000 65536"/>
                <a:gd name="T7" fmla="*/ 0 60000 65536"/>
                <a:gd name="T8" fmla="*/ 0 60000 65536"/>
                <a:gd name="T9" fmla="*/ 0 w 29"/>
                <a:gd name="T10" fmla="*/ 0 h 23"/>
                <a:gd name="T11" fmla="*/ 29 w 29"/>
                <a:gd name="T12" fmla="*/ 23 h 23"/>
              </a:gdLst>
              <a:ahLst/>
              <a:cxnLst>
                <a:cxn ang="T6">
                  <a:pos x="T0" y="T1"/>
                </a:cxn>
                <a:cxn ang="T7">
                  <a:pos x="T2" y="T3"/>
                </a:cxn>
                <a:cxn ang="T8">
                  <a:pos x="T4" y="T5"/>
                </a:cxn>
              </a:cxnLst>
              <a:rect l="T9" t="T10" r="T11" b="T12"/>
              <a:pathLst>
                <a:path w="29" h="23">
                  <a:moveTo>
                    <a:pt x="0" y="23"/>
                  </a:moveTo>
                  <a:lnTo>
                    <a:pt x="29" y="15"/>
                  </a:lnTo>
                  <a:lnTo>
                    <a:pt x="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2" name="Freeform 70">
              <a:extLst>
                <a:ext uri="{FF2B5EF4-FFF2-40B4-BE49-F238E27FC236}">
                  <a16:creationId xmlns:a16="http://schemas.microsoft.com/office/drawing/2014/main" id="{42200824-CB97-B5B8-6432-D2BD81F7B595}"/>
                </a:ext>
              </a:extLst>
            </p:cNvPr>
            <p:cNvSpPr>
              <a:spLocks noChangeArrowheads="1"/>
            </p:cNvSpPr>
            <p:nvPr/>
          </p:nvSpPr>
          <p:spPr bwMode="auto">
            <a:xfrm>
              <a:off x="2878" y="1132"/>
              <a:ext cx="39" cy="14"/>
            </a:xfrm>
            <a:custGeom>
              <a:avLst/>
              <a:gdLst>
                <a:gd name="T0" fmla="*/ 14 w 42"/>
                <a:gd name="T1" fmla="*/ 7 h 15"/>
                <a:gd name="T2" fmla="*/ 20 w 42"/>
                <a:gd name="T3" fmla="*/ 7 h 15"/>
                <a:gd name="T4" fmla="*/ 0 w 42"/>
                <a:gd name="T5" fmla="*/ 0 h 15"/>
                <a:gd name="T6" fmla="*/ 0 60000 65536"/>
                <a:gd name="T7" fmla="*/ 0 60000 65536"/>
                <a:gd name="T8" fmla="*/ 0 60000 65536"/>
                <a:gd name="T9" fmla="*/ 0 w 42"/>
                <a:gd name="T10" fmla="*/ 0 h 15"/>
                <a:gd name="T11" fmla="*/ 42 w 42"/>
                <a:gd name="T12" fmla="*/ 15 h 15"/>
              </a:gdLst>
              <a:ahLst/>
              <a:cxnLst>
                <a:cxn ang="T6">
                  <a:pos x="T0" y="T1"/>
                </a:cxn>
                <a:cxn ang="T7">
                  <a:pos x="T2" y="T3"/>
                </a:cxn>
                <a:cxn ang="T8">
                  <a:pos x="T4" y="T5"/>
                </a:cxn>
              </a:cxnLst>
              <a:rect l="T9" t="T10" r="T11" b="T12"/>
              <a:pathLst>
                <a:path w="42" h="15">
                  <a:moveTo>
                    <a:pt x="28" y="15"/>
                  </a:moveTo>
                  <a:lnTo>
                    <a:pt x="42" y="12"/>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3" name="Freeform 71">
              <a:extLst>
                <a:ext uri="{FF2B5EF4-FFF2-40B4-BE49-F238E27FC236}">
                  <a16:creationId xmlns:a16="http://schemas.microsoft.com/office/drawing/2014/main" id="{D66AF240-4063-7105-4367-1314E6E44FE0}"/>
                </a:ext>
              </a:extLst>
            </p:cNvPr>
            <p:cNvSpPr>
              <a:spLocks noChangeArrowheads="1"/>
            </p:cNvSpPr>
            <p:nvPr/>
          </p:nvSpPr>
          <p:spPr bwMode="auto">
            <a:xfrm>
              <a:off x="2784" y="1172"/>
              <a:ext cx="52" cy="46"/>
            </a:xfrm>
            <a:custGeom>
              <a:avLst/>
              <a:gdLst>
                <a:gd name="T0" fmla="*/ 12 w 57"/>
                <a:gd name="T1" fmla="*/ 0 h 50"/>
                <a:gd name="T2" fmla="*/ 23 w 57"/>
                <a:gd name="T3" fmla="*/ 22 h 50"/>
                <a:gd name="T4" fmla="*/ 0 w 57"/>
                <a:gd name="T5" fmla="*/ 6 h 50"/>
                <a:gd name="T6" fmla="*/ 0 60000 65536"/>
                <a:gd name="T7" fmla="*/ 0 60000 65536"/>
                <a:gd name="T8" fmla="*/ 0 60000 65536"/>
                <a:gd name="T9" fmla="*/ 0 w 57"/>
                <a:gd name="T10" fmla="*/ 0 h 50"/>
                <a:gd name="T11" fmla="*/ 57 w 57"/>
                <a:gd name="T12" fmla="*/ 50 h 50"/>
              </a:gdLst>
              <a:ahLst/>
              <a:cxnLst>
                <a:cxn ang="T6">
                  <a:pos x="T0" y="T1"/>
                </a:cxn>
                <a:cxn ang="T7">
                  <a:pos x="T2" y="T3"/>
                </a:cxn>
                <a:cxn ang="T8">
                  <a:pos x="T4" y="T5"/>
                </a:cxn>
              </a:cxnLst>
              <a:rect l="T9" t="T10" r="T11" b="T12"/>
              <a:pathLst>
                <a:path w="57" h="50">
                  <a:moveTo>
                    <a:pt x="27" y="0"/>
                  </a:moveTo>
                  <a:lnTo>
                    <a:pt x="57" y="50"/>
                  </a:lnTo>
                  <a:lnTo>
                    <a:pt x="0"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4" name="Freeform 72">
              <a:extLst>
                <a:ext uri="{FF2B5EF4-FFF2-40B4-BE49-F238E27FC236}">
                  <a16:creationId xmlns:a16="http://schemas.microsoft.com/office/drawing/2014/main" id="{153BC98C-8FB5-CD22-6478-349853633D33}"/>
                </a:ext>
              </a:extLst>
            </p:cNvPr>
            <p:cNvSpPr>
              <a:spLocks noChangeArrowheads="1"/>
            </p:cNvSpPr>
            <p:nvPr/>
          </p:nvSpPr>
          <p:spPr bwMode="auto">
            <a:xfrm>
              <a:off x="2745" y="1186"/>
              <a:ext cx="79" cy="40"/>
            </a:xfrm>
            <a:custGeom>
              <a:avLst/>
              <a:gdLst>
                <a:gd name="T0" fmla="*/ 6 w 86"/>
                <a:gd name="T1" fmla="*/ 0 h 43"/>
                <a:gd name="T2" fmla="*/ 37 w 86"/>
                <a:gd name="T3" fmla="*/ 20 h 43"/>
                <a:gd name="T4" fmla="*/ 0 w 86"/>
                <a:gd name="T5" fmla="*/ 3 h 43"/>
                <a:gd name="T6" fmla="*/ 0 60000 65536"/>
                <a:gd name="T7" fmla="*/ 0 60000 65536"/>
                <a:gd name="T8" fmla="*/ 0 60000 65536"/>
                <a:gd name="T9" fmla="*/ 0 w 86"/>
                <a:gd name="T10" fmla="*/ 0 h 43"/>
                <a:gd name="T11" fmla="*/ 86 w 86"/>
                <a:gd name="T12" fmla="*/ 43 h 43"/>
              </a:gdLst>
              <a:ahLst/>
              <a:cxnLst>
                <a:cxn ang="T6">
                  <a:pos x="T0" y="T1"/>
                </a:cxn>
                <a:cxn ang="T7">
                  <a:pos x="T2" y="T3"/>
                </a:cxn>
                <a:cxn ang="T8">
                  <a:pos x="T4" y="T5"/>
                </a:cxn>
              </a:cxnLst>
              <a:rect l="T9" t="T10" r="T11" b="T12"/>
              <a:pathLst>
                <a:path w="86" h="43">
                  <a:moveTo>
                    <a:pt x="14" y="0"/>
                  </a:moveTo>
                  <a:lnTo>
                    <a:pt x="86" y="43"/>
                  </a:lnTo>
                  <a:lnTo>
                    <a:pt x="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5" name="Freeform 73">
              <a:extLst>
                <a:ext uri="{FF2B5EF4-FFF2-40B4-BE49-F238E27FC236}">
                  <a16:creationId xmlns:a16="http://schemas.microsoft.com/office/drawing/2014/main" id="{BF4D202F-4918-99ED-3E80-3DEB11C7A776}"/>
                </a:ext>
              </a:extLst>
            </p:cNvPr>
            <p:cNvSpPr>
              <a:spLocks noChangeArrowheads="1"/>
            </p:cNvSpPr>
            <p:nvPr/>
          </p:nvSpPr>
          <p:spPr bwMode="auto">
            <a:xfrm>
              <a:off x="2758" y="1179"/>
              <a:ext cx="64" cy="46"/>
            </a:xfrm>
            <a:custGeom>
              <a:avLst/>
              <a:gdLst>
                <a:gd name="T0" fmla="*/ 12 w 70"/>
                <a:gd name="T1" fmla="*/ 0 h 49"/>
                <a:gd name="T2" fmla="*/ 28 w 70"/>
                <a:gd name="T3" fmla="*/ 26 h 49"/>
                <a:gd name="T4" fmla="*/ 0 w 70"/>
                <a:gd name="T5" fmla="*/ 7 h 49"/>
                <a:gd name="T6" fmla="*/ 0 60000 65536"/>
                <a:gd name="T7" fmla="*/ 0 60000 65536"/>
                <a:gd name="T8" fmla="*/ 0 60000 65536"/>
                <a:gd name="T9" fmla="*/ 0 w 70"/>
                <a:gd name="T10" fmla="*/ 0 h 49"/>
                <a:gd name="T11" fmla="*/ 70 w 70"/>
                <a:gd name="T12" fmla="*/ 49 h 49"/>
              </a:gdLst>
              <a:ahLst/>
              <a:cxnLst>
                <a:cxn ang="T6">
                  <a:pos x="T0" y="T1"/>
                </a:cxn>
                <a:cxn ang="T7">
                  <a:pos x="T2" y="T3"/>
                </a:cxn>
                <a:cxn ang="T8">
                  <a:pos x="T4" y="T5"/>
                </a:cxn>
              </a:cxnLst>
              <a:rect l="T9" t="T10" r="T11" b="T12"/>
              <a:pathLst>
                <a:path w="70" h="49">
                  <a:moveTo>
                    <a:pt x="28" y="0"/>
                  </a:moveTo>
                  <a:lnTo>
                    <a:pt x="70" y="49"/>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6" name="Freeform 74">
              <a:extLst>
                <a:ext uri="{FF2B5EF4-FFF2-40B4-BE49-F238E27FC236}">
                  <a16:creationId xmlns:a16="http://schemas.microsoft.com/office/drawing/2014/main" id="{A3019A53-AC38-8BEB-DB08-E4E430D7B274}"/>
                </a:ext>
              </a:extLst>
            </p:cNvPr>
            <p:cNvSpPr>
              <a:spLocks noChangeArrowheads="1"/>
            </p:cNvSpPr>
            <p:nvPr/>
          </p:nvSpPr>
          <p:spPr bwMode="auto">
            <a:xfrm>
              <a:off x="2808" y="1165"/>
              <a:ext cx="28" cy="53"/>
            </a:xfrm>
            <a:custGeom>
              <a:avLst/>
              <a:gdLst>
                <a:gd name="T0" fmla="*/ 13 w 30"/>
                <a:gd name="T1" fmla="*/ 0 h 57"/>
                <a:gd name="T2" fmla="*/ 16 w 30"/>
                <a:gd name="T3" fmla="*/ 28 h 57"/>
                <a:gd name="T4" fmla="*/ 0 w 30"/>
                <a:gd name="T5" fmla="*/ 7 h 57"/>
                <a:gd name="T6" fmla="*/ 0 60000 65536"/>
                <a:gd name="T7" fmla="*/ 0 60000 65536"/>
                <a:gd name="T8" fmla="*/ 0 60000 65536"/>
                <a:gd name="T9" fmla="*/ 0 w 30"/>
                <a:gd name="T10" fmla="*/ 0 h 57"/>
                <a:gd name="T11" fmla="*/ 30 w 30"/>
                <a:gd name="T12" fmla="*/ 57 h 57"/>
              </a:gdLst>
              <a:ahLst/>
              <a:cxnLst>
                <a:cxn ang="T6">
                  <a:pos x="T0" y="T1"/>
                </a:cxn>
                <a:cxn ang="T7">
                  <a:pos x="T2" y="T3"/>
                </a:cxn>
                <a:cxn ang="T8">
                  <a:pos x="T4" y="T5"/>
                </a:cxn>
              </a:cxnLst>
              <a:rect l="T9" t="T10" r="T11" b="T12"/>
              <a:pathLst>
                <a:path w="30" h="57">
                  <a:moveTo>
                    <a:pt x="24" y="0"/>
                  </a:moveTo>
                  <a:lnTo>
                    <a:pt x="30" y="57"/>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7" name="Freeform 75">
              <a:extLst>
                <a:ext uri="{FF2B5EF4-FFF2-40B4-BE49-F238E27FC236}">
                  <a16:creationId xmlns:a16="http://schemas.microsoft.com/office/drawing/2014/main" id="{B7DD2CD5-EC5E-1529-F8F2-FFBB829F14FC}"/>
                </a:ext>
              </a:extLst>
            </p:cNvPr>
            <p:cNvSpPr>
              <a:spLocks noChangeArrowheads="1"/>
            </p:cNvSpPr>
            <p:nvPr/>
          </p:nvSpPr>
          <p:spPr bwMode="auto">
            <a:xfrm>
              <a:off x="2831" y="1161"/>
              <a:ext cx="22" cy="54"/>
            </a:xfrm>
            <a:custGeom>
              <a:avLst/>
              <a:gdLst>
                <a:gd name="T0" fmla="*/ 11 w 24"/>
                <a:gd name="T1" fmla="*/ 0 h 58"/>
                <a:gd name="T2" fmla="*/ 10 w 24"/>
                <a:gd name="T3" fmla="*/ 29 h 58"/>
                <a:gd name="T4" fmla="*/ 0 w 24"/>
                <a:gd name="T5" fmla="*/ 5 h 58"/>
                <a:gd name="T6" fmla="*/ 0 60000 65536"/>
                <a:gd name="T7" fmla="*/ 0 60000 65536"/>
                <a:gd name="T8" fmla="*/ 0 60000 65536"/>
                <a:gd name="T9" fmla="*/ 0 w 24"/>
                <a:gd name="T10" fmla="*/ 0 h 58"/>
                <a:gd name="T11" fmla="*/ 24 w 24"/>
                <a:gd name="T12" fmla="*/ 58 h 58"/>
              </a:gdLst>
              <a:ahLst/>
              <a:cxnLst>
                <a:cxn ang="T6">
                  <a:pos x="T0" y="T1"/>
                </a:cxn>
                <a:cxn ang="T7">
                  <a:pos x="T2" y="T3"/>
                </a:cxn>
                <a:cxn ang="T8">
                  <a:pos x="T4" y="T5"/>
                </a:cxn>
              </a:cxnLst>
              <a:rect l="T9" t="T10" r="T11" b="T12"/>
              <a:pathLst>
                <a:path w="24" h="58">
                  <a:moveTo>
                    <a:pt x="24" y="0"/>
                  </a:moveTo>
                  <a:lnTo>
                    <a:pt x="23" y="58"/>
                  </a:lnTo>
                  <a:lnTo>
                    <a:pt x="0" y="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8" name="Freeform 76">
              <a:extLst>
                <a:ext uri="{FF2B5EF4-FFF2-40B4-BE49-F238E27FC236}">
                  <a16:creationId xmlns:a16="http://schemas.microsoft.com/office/drawing/2014/main" id="{2A247F5F-1D40-2F2D-CD53-32CDFA102F4A}"/>
                </a:ext>
              </a:extLst>
            </p:cNvPr>
            <p:cNvSpPr>
              <a:spLocks noChangeArrowheads="1"/>
            </p:cNvSpPr>
            <p:nvPr/>
          </p:nvSpPr>
          <p:spPr bwMode="auto">
            <a:xfrm>
              <a:off x="2852" y="1153"/>
              <a:ext cx="25" cy="62"/>
            </a:xfrm>
            <a:custGeom>
              <a:avLst/>
              <a:gdLst>
                <a:gd name="T0" fmla="*/ 10 w 28"/>
                <a:gd name="T1" fmla="*/ 0 h 66"/>
                <a:gd name="T2" fmla="*/ 0 w 28"/>
                <a:gd name="T3" fmla="*/ 35 h 66"/>
                <a:gd name="T4" fmla="*/ 1 w 28"/>
                <a:gd name="T5" fmla="*/ 8 h 66"/>
                <a:gd name="T6" fmla="*/ 0 60000 65536"/>
                <a:gd name="T7" fmla="*/ 0 60000 65536"/>
                <a:gd name="T8" fmla="*/ 0 60000 65536"/>
                <a:gd name="T9" fmla="*/ 0 w 28"/>
                <a:gd name="T10" fmla="*/ 0 h 66"/>
                <a:gd name="T11" fmla="*/ 28 w 28"/>
                <a:gd name="T12" fmla="*/ 66 h 66"/>
              </a:gdLst>
              <a:ahLst/>
              <a:cxnLst>
                <a:cxn ang="T6">
                  <a:pos x="T0" y="T1"/>
                </a:cxn>
                <a:cxn ang="T7">
                  <a:pos x="T2" y="T3"/>
                </a:cxn>
                <a:cxn ang="T8">
                  <a:pos x="T4" y="T5"/>
                </a:cxn>
              </a:cxnLst>
              <a:rect l="T9" t="T10" r="T11" b="T12"/>
              <a:pathLst>
                <a:path w="28" h="66">
                  <a:moveTo>
                    <a:pt x="28" y="0"/>
                  </a:moveTo>
                  <a:lnTo>
                    <a:pt x="0" y="66"/>
                  </a:lnTo>
                  <a:lnTo>
                    <a:pt x="1"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19" name="Freeform 77">
              <a:extLst>
                <a:ext uri="{FF2B5EF4-FFF2-40B4-BE49-F238E27FC236}">
                  <a16:creationId xmlns:a16="http://schemas.microsoft.com/office/drawing/2014/main" id="{C6FA957D-8CAB-D1CF-0BB7-E8C41A8BF957}"/>
                </a:ext>
              </a:extLst>
            </p:cNvPr>
            <p:cNvSpPr>
              <a:spLocks noChangeArrowheads="1"/>
            </p:cNvSpPr>
            <p:nvPr/>
          </p:nvSpPr>
          <p:spPr bwMode="auto">
            <a:xfrm>
              <a:off x="2866" y="1143"/>
              <a:ext cx="51" cy="72"/>
            </a:xfrm>
            <a:custGeom>
              <a:avLst/>
              <a:gdLst>
                <a:gd name="T0" fmla="*/ 26 w 55"/>
                <a:gd name="T1" fmla="*/ 0 h 77"/>
                <a:gd name="T2" fmla="*/ 0 w 55"/>
                <a:gd name="T3" fmla="*/ 39 h 77"/>
                <a:gd name="T4" fmla="*/ 19 w 55"/>
                <a:gd name="T5" fmla="*/ 3 h 77"/>
                <a:gd name="T6" fmla="*/ 0 60000 65536"/>
                <a:gd name="T7" fmla="*/ 0 60000 65536"/>
                <a:gd name="T8" fmla="*/ 0 60000 65536"/>
                <a:gd name="T9" fmla="*/ 0 w 55"/>
                <a:gd name="T10" fmla="*/ 0 h 77"/>
                <a:gd name="T11" fmla="*/ 55 w 55"/>
                <a:gd name="T12" fmla="*/ 77 h 77"/>
              </a:gdLst>
              <a:ahLst/>
              <a:cxnLst>
                <a:cxn ang="T6">
                  <a:pos x="T0" y="T1"/>
                </a:cxn>
                <a:cxn ang="T7">
                  <a:pos x="T2" y="T3"/>
                </a:cxn>
                <a:cxn ang="T8">
                  <a:pos x="T4" y="T5"/>
                </a:cxn>
              </a:cxnLst>
              <a:rect l="T9" t="T10" r="T11" b="T12"/>
              <a:pathLst>
                <a:path w="55" h="77">
                  <a:moveTo>
                    <a:pt x="55" y="0"/>
                  </a:moveTo>
                  <a:lnTo>
                    <a:pt x="0" y="77"/>
                  </a:lnTo>
                  <a:lnTo>
                    <a:pt x="4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0" name="Freeform 78">
              <a:extLst>
                <a:ext uri="{FF2B5EF4-FFF2-40B4-BE49-F238E27FC236}">
                  <a16:creationId xmlns:a16="http://schemas.microsoft.com/office/drawing/2014/main" id="{D55FB839-EA46-6C0C-2836-B97C5FD07E59}"/>
                </a:ext>
              </a:extLst>
            </p:cNvPr>
            <p:cNvSpPr>
              <a:spLocks noChangeArrowheads="1"/>
            </p:cNvSpPr>
            <p:nvPr/>
          </p:nvSpPr>
          <p:spPr bwMode="auto">
            <a:xfrm>
              <a:off x="2867" y="1146"/>
              <a:ext cx="36" cy="68"/>
            </a:xfrm>
            <a:custGeom>
              <a:avLst/>
              <a:gdLst>
                <a:gd name="T0" fmla="*/ 17 w 39"/>
                <a:gd name="T1" fmla="*/ 0 h 73"/>
                <a:gd name="T2" fmla="*/ 0 w 39"/>
                <a:gd name="T3" fmla="*/ 36 h 73"/>
                <a:gd name="T4" fmla="*/ 6 w 39"/>
                <a:gd name="T5" fmla="*/ 7 h 73"/>
                <a:gd name="T6" fmla="*/ 0 60000 65536"/>
                <a:gd name="T7" fmla="*/ 0 60000 65536"/>
                <a:gd name="T8" fmla="*/ 0 60000 65536"/>
                <a:gd name="T9" fmla="*/ 0 w 39"/>
                <a:gd name="T10" fmla="*/ 0 h 73"/>
                <a:gd name="T11" fmla="*/ 39 w 39"/>
                <a:gd name="T12" fmla="*/ 73 h 73"/>
              </a:gdLst>
              <a:ahLst/>
              <a:cxnLst>
                <a:cxn ang="T6">
                  <a:pos x="T0" y="T1"/>
                </a:cxn>
                <a:cxn ang="T7">
                  <a:pos x="T2" y="T3"/>
                </a:cxn>
                <a:cxn ang="T8">
                  <a:pos x="T4" y="T5"/>
                </a:cxn>
              </a:cxnLst>
              <a:rect l="T9" t="T10" r="T11" b="T12"/>
              <a:pathLst>
                <a:path w="39" h="73">
                  <a:moveTo>
                    <a:pt x="39" y="0"/>
                  </a:moveTo>
                  <a:lnTo>
                    <a:pt x="0" y="73"/>
                  </a:lnTo>
                  <a:lnTo>
                    <a:pt x="11"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1" name="Freeform 79">
              <a:extLst>
                <a:ext uri="{FF2B5EF4-FFF2-40B4-BE49-F238E27FC236}">
                  <a16:creationId xmlns:a16="http://schemas.microsoft.com/office/drawing/2014/main" id="{DA6C6E06-C01B-1D72-72E7-6194D4A844F5}"/>
                </a:ext>
              </a:extLst>
            </p:cNvPr>
            <p:cNvSpPr>
              <a:spLocks noChangeArrowheads="1"/>
            </p:cNvSpPr>
            <p:nvPr/>
          </p:nvSpPr>
          <p:spPr bwMode="auto">
            <a:xfrm>
              <a:off x="2784" y="1179"/>
              <a:ext cx="68" cy="65"/>
            </a:xfrm>
            <a:custGeom>
              <a:avLst/>
              <a:gdLst>
                <a:gd name="T0" fmla="*/ 18 w 74"/>
                <a:gd name="T1" fmla="*/ 27 h 69"/>
                <a:gd name="T2" fmla="*/ 31 w 74"/>
                <a:gd name="T3" fmla="*/ 38 h 69"/>
                <a:gd name="T4" fmla="*/ 24 w 74"/>
                <a:gd name="T5" fmla="*/ 23 h 69"/>
                <a:gd name="T6" fmla="*/ 0 w 74"/>
                <a:gd name="T7" fmla="*/ 0 h 69"/>
                <a:gd name="T8" fmla="*/ 0 60000 65536"/>
                <a:gd name="T9" fmla="*/ 0 60000 65536"/>
                <a:gd name="T10" fmla="*/ 0 60000 65536"/>
                <a:gd name="T11" fmla="*/ 0 60000 65536"/>
                <a:gd name="T12" fmla="*/ 0 w 74"/>
                <a:gd name="T13" fmla="*/ 0 h 69"/>
                <a:gd name="T14" fmla="*/ 74 w 74"/>
                <a:gd name="T15" fmla="*/ 69 h 69"/>
              </a:gdLst>
              <a:ahLst/>
              <a:cxnLst>
                <a:cxn ang="T8">
                  <a:pos x="T0" y="T1"/>
                </a:cxn>
                <a:cxn ang="T9">
                  <a:pos x="T2" y="T3"/>
                </a:cxn>
                <a:cxn ang="T10">
                  <a:pos x="T4" y="T5"/>
                </a:cxn>
                <a:cxn ang="T11">
                  <a:pos x="T6" y="T7"/>
                </a:cxn>
              </a:cxnLst>
              <a:rect l="T12" t="T13" r="T14" b="T15"/>
              <a:pathLst>
                <a:path w="74" h="69">
                  <a:moveTo>
                    <a:pt x="42" y="49"/>
                  </a:moveTo>
                  <a:lnTo>
                    <a:pt x="74" y="69"/>
                  </a:lnTo>
                  <a:lnTo>
                    <a:pt x="57" y="42"/>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2" name="Freeform 80">
              <a:extLst>
                <a:ext uri="{FF2B5EF4-FFF2-40B4-BE49-F238E27FC236}">
                  <a16:creationId xmlns:a16="http://schemas.microsoft.com/office/drawing/2014/main" id="{930E9C85-A50A-2EFD-A7DC-6BDDABD54CF8}"/>
                </a:ext>
              </a:extLst>
            </p:cNvPr>
            <p:cNvSpPr>
              <a:spLocks noChangeArrowheads="1"/>
            </p:cNvSpPr>
            <p:nvPr/>
          </p:nvSpPr>
          <p:spPr bwMode="auto">
            <a:xfrm>
              <a:off x="2745" y="1189"/>
              <a:ext cx="107" cy="55"/>
            </a:xfrm>
            <a:custGeom>
              <a:avLst/>
              <a:gdLst>
                <a:gd name="T0" fmla="*/ 51 w 116"/>
                <a:gd name="T1" fmla="*/ 30 h 59"/>
                <a:gd name="T2" fmla="*/ 37 w 116"/>
                <a:gd name="T3" fmla="*/ 20 h 59"/>
                <a:gd name="T4" fmla="*/ 0 w 116"/>
                <a:gd name="T5" fmla="*/ 0 h 59"/>
                <a:gd name="T6" fmla="*/ 0 60000 65536"/>
                <a:gd name="T7" fmla="*/ 0 60000 65536"/>
                <a:gd name="T8" fmla="*/ 0 60000 65536"/>
                <a:gd name="T9" fmla="*/ 0 w 116"/>
                <a:gd name="T10" fmla="*/ 0 h 59"/>
                <a:gd name="T11" fmla="*/ 116 w 116"/>
                <a:gd name="T12" fmla="*/ 59 h 59"/>
              </a:gdLst>
              <a:ahLst/>
              <a:cxnLst>
                <a:cxn ang="T6">
                  <a:pos x="T0" y="T1"/>
                </a:cxn>
                <a:cxn ang="T7">
                  <a:pos x="T2" y="T3"/>
                </a:cxn>
                <a:cxn ang="T8">
                  <a:pos x="T4" y="T5"/>
                </a:cxn>
              </a:cxnLst>
              <a:rect l="T9" t="T10" r="T11" b="T12"/>
              <a:pathLst>
                <a:path w="116" h="59">
                  <a:moveTo>
                    <a:pt x="116" y="59"/>
                  </a:moveTo>
                  <a:lnTo>
                    <a:pt x="84" y="39"/>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3" name="Freeform 81">
              <a:extLst>
                <a:ext uri="{FF2B5EF4-FFF2-40B4-BE49-F238E27FC236}">
                  <a16:creationId xmlns:a16="http://schemas.microsoft.com/office/drawing/2014/main" id="{0900F7EB-5615-8698-CD55-411BED50B2B1}"/>
                </a:ext>
              </a:extLst>
            </p:cNvPr>
            <p:cNvSpPr>
              <a:spLocks noChangeArrowheads="1"/>
            </p:cNvSpPr>
            <p:nvPr/>
          </p:nvSpPr>
          <p:spPr bwMode="auto">
            <a:xfrm>
              <a:off x="2831" y="1165"/>
              <a:ext cx="21" cy="79"/>
            </a:xfrm>
            <a:custGeom>
              <a:avLst/>
              <a:gdLst>
                <a:gd name="T0" fmla="*/ 5 w 23"/>
                <a:gd name="T1" fmla="*/ 32 h 84"/>
                <a:gd name="T2" fmla="*/ 10 w 23"/>
                <a:gd name="T3" fmla="*/ 46 h 84"/>
                <a:gd name="T4" fmla="*/ 10 w 23"/>
                <a:gd name="T5" fmla="*/ 29 h 84"/>
                <a:gd name="T6" fmla="*/ 0 w 23"/>
                <a:gd name="T7" fmla="*/ 0 h 84"/>
                <a:gd name="T8" fmla="*/ 0 60000 65536"/>
                <a:gd name="T9" fmla="*/ 0 60000 65536"/>
                <a:gd name="T10" fmla="*/ 0 60000 65536"/>
                <a:gd name="T11" fmla="*/ 0 60000 65536"/>
                <a:gd name="T12" fmla="*/ 0 w 23"/>
                <a:gd name="T13" fmla="*/ 0 h 84"/>
                <a:gd name="T14" fmla="*/ 23 w 23"/>
                <a:gd name="T15" fmla="*/ 84 h 84"/>
              </a:gdLst>
              <a:ahLst/>
              <a:cxnLst>
                <a:cxn ang="T8">
                  <a:pos x="T0" y="T1"/>
                </a:cxn>
                <a:cxn ang="T9">
                  <a:pos x="T2" y="T3"/>
                </a:cxn>
                <a:cxn ang="T10">
                  <a:pos x="T4" y="T5"/>
                </a:cxn>
                <a:cxn ang="T11">
                  <a:pos x="T6" y="T7"/>
                </a:cxn>
              </a:cxnLst>
              <a:rect l="T12" t="T13" r="T14" b="T15"/>
              <a:pathLst>
                <a:path w="23" h="84">
                  <a:moveTo>
                    <a:pt x="6" y="57"/>
                  </a:moveTo>
                  <a:lnTo>
                    <a:pt x="23" y="84"/>
                  </a:lnTo>
                  <a:lnTo>
                    <a:pt x="23" y="53"/>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4" name="Freeform 82">
              <a:extLst>
                <a:ext uri="{FF2B5EF4-FFF2-40B4-BE49-F238E27FC236}">
                  <a16:creationId xmlns:a16="http://schemas.microsoft.com/office/drawing/2014/main" id="{D1A483B8-9FB6-636E-2DC3-2CF2FBC3D3DD}"/>
                </a:ext>
              </a:extLst>
            </p:cNvPr>
            <p:cNvSpPr>
              <a:spLocks noChangeArrowheads="1"/>
            </p:cNvSpPr>
            <p:nvPr/>
          </p:nvSpPr>
          <p:spPr bwMode="auto">
            <a:xfrm>
              <a:off x="2852" y="1143"/>
              <a:ext cx="65" cy="101"/>
            </a:xfrm>
            <a:custGeom>
              <a:avLst/>
              <a:gdLst>
                <a:gd name="T0" fmla="*/ 0 w 71"/>
                <a:gd name="T1" fmla="*/ 55 h 108"/>
                <a:gd name="T2" fmla="*/ 7 w 71"/>
                <a:gd name="T3" fmla="*/ 39 h 108"/>
                <a:gd name="T4" fmla="*/ 29 w 71"/>
                <a:gd name="T5" fmla="*/ 0 h 108"/>
                <a:gd name="T6" fmla="*/ 0 60000 65536"/>
                <a:gd name="T7" fmla="*/ 0 60000 65536"/>
                <a:gd name="T8" fmla="*/ 0 60000 65536"/>
                <a:gd name="T9" fmla="*/ 0 w 71"/>
                <a:gd name="T10" fmla="*/ 0 h 108"/>
                <a:gd name="T11" fmla="*/ 71 w 71"/>
                <a:gd name="T12" fmla="*/ 108 h 108"/>
              </a:gdLst>
              <a:ahLst/>
              <a:cxnLst>
                <a:cxn ang="T6">
                  <a:pos x="T0" y="T1"/>
                </a:cxn>
                <a:cxn ang="T7">
                  <a:pos x="T2" y="T3"/>
                </a:cxn>
                <a:cxn ang="T8">
                  <a:pos x="T4" y="T5"/>
                </a:cxn>
              </a:cxnLst>
              <a:rect l="T9" t="T10" r="T11" b="T12"/>
              <a:pathLst>
                <a:path w="71" h="108">
                  <a:moveTo>
                    <a:pt x="0" y="108"/>
                  </a:moveTo>
                  <a:lnTo>
                    <a:pt x="17" y="76"/>
                  </a:lnTo>
                  <a:lnTo>
                    <a:pt x="7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125" name="Freeform 83">
              <a:extLst>
                <a:ext uri="{FF2B5EF4-FFF2-40B4-BE49-F238E27FC236}">
                  <a16:creationId xmlns:a16="http://schemas.microsoft.com/office/drawing/2014/main" id="{67B7D710-6A21-5FBE-D0A3-4A75FFC0ADBE}"/>
                </a:ext>
              </a:extLst>
            </p:cNvPr>
            <p:cNvSpPr>
              <a:spLocks noChangeArrowheads="1"/>
            </p:cNvSpPr>
            <p:nvPr/>
          </p:nvSpPr>
          <p:spPr bwMode="auto">
            <a:xfrm>
              <a:off x="2852" y="1153"/>
              <a:ext cx="25" cy="91"/>
            </a:xfrm>
            <a:custGeom>
              <a:avLst/>
              <a:gdLst>
                <a:gd name="T0" fmla="*/ 0 w 28"/>
                <a:gd name="T1" fmla="*/ 35 h 97"/>
                <a:gd name="T2" fmla="*/ 0 w 28"/>
                <a:gd name="T3" fmla="*/ 51 h 97"/>
                <a:gd name="T4" fmla="*/ 5 w 28"/>
                <a:gd name="T5" fmla="*/ 34 h 97"/>
                <a:gd name="T6" fmla="*/ 10 w 28"/>
                <a:gd name="T7" fmla="*/ 0 h 97"/>
                <a:gd name="T8" fmla="*/ 0 60000 65536"/>
                <a:gd name="T9" fmla="*/ 0 60000 65536"/>
                <a:gd name="T10" fmla="*/ 0 60000 65536"/>
                <a:gd name="T11" fmla="*/ 0 60000 65536"/>
                <a:gd name="T12" fmla="*/ 0 w 28"/>
                <a:gd name="T13" fmla="*/ 0 h 97"/>
                <a:gd name="T14" fmla="*/ 28 w 28"/>
                <a:gd name="T15" fmla="*/ 97 h 97"/>
              </a:gdLst>
              <a:ahLst/>
              <a:cxnLst>
                <a:cxn ang="T8">
                  <a:pos x="T0" y="T1"/>
                </a:cxn>
                <a:cxn ang="T9">
                  <a:pos x="T2" y="T3"/>
                </a:cxn>
                <a:cxn ang="T10">
                  <a:pos x="T4" y="T5"/>
                </a:cxn>
                <a:cxn ang="T11">
                  <a:pos x="T6" y="T7"/>
                </a:cxn>
              </a:cxnLst>
              <a:rect l="T12" t="T13" r="T14" b="T15"/>
              <a:pathLst>
                <a:path w="28" h="97">
                  <a:moveTo>
                    <a:pt x="0" y="66"/>
                  </a:moveTo>
                  <a:lnTo>
                    <a:pt x="0" y="97"/>
                  </a:lnTo>
                  <a:lnTo>
                    <a:pt x="17" y="65"/>
                  </a:lnTo>
                  <a:lnTo>
                    <a:pt x="2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sp>
        <p:nvSpPr>
          <p:cNvPr id="81946" name="Freeform 84">
            <a:extLst>
              <a:ext uri="{FF2B5EF4-FFF2-40B4-BE49-F238E27FC236}">
                <a16:creationId xmlns:a16="http://schemas.microsoft.com/office/drawing/2014/main" id="{52DC6701-728D-DF71-B6CE-6A3CDAE7A3B0}"/>
              </a:ext>
            </a:extLst>
          </p:cNvPr>
          <p:cNvSpPr>
            <a:spLocks noChangeArrowheads="1"/>
          </p:cNvSpPr>
          <p:nvPr/>
        </p:nvSpPr>
        <p:spPr bwMode="auto">
          <a:xfrm>
            <a:off x="4035600" y="1540294"/>
            <a:ext cx="16961" cy="11661"/>
          </a:xfrm>
          <a:custGeom>
            <a:avLst/>
            <a:gdLst>
              <a:gd name="T0" fmla="*/ 0 w 18"/>
              <a:gd name="T1" fmla="*/ 2147483647 h 11"/>
              <a:gd name="T2" fmla="*/ 2147483647 w 18"/>
              <a:gd name="T3" fmla="*/ 0 h 11"/>
              <a:gd name="T4" fmla="*/ 2147483647 w 18"/>
              <a:gd name="T5" fmla="*/ 2147483647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0" y="11"/>
                </a:moveTo>
                <a:lnTo>
                  <a:pt x="18" y="0"/>
                </a:lnTo>
                <a:lnTo>
                  <a:pt x="9"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47" name="Freeform 85">
            <a:extLst>
              <a:ext uri="{FF2B5EF4-FFF2-40B4-BE49-F238E27FC236}">
                <a16:creationId xmlns:a16="http://schemas.microsoft.com/office/drawing/2014/main" id="{9D8B3A98-17D7-9F02-1C3C-8C3BFF51D159}"/>
              </a:ext>
            </a:extLst>
          </p:cNvPr>
          <p:cNvSpPr>
            <a:spLocks noChangeArrowheads="1"/>
          </p:cNvSpPr>
          <p:nvPr/>
        </p:nvSpPr>
        <p:spPr bwMode="auto">
          <a:xfrm>
            <a:off x="4019700" y="1551955"/>
            <a:ext cx="27562" cy="25442"/>
          </a:xfrm>
          <a:custGeom>
            <a:avLst/>
            <a:gdLst>
              <a:gd name="T0" fmla="*/ 2147483647 w 28"/>
              <a:gd name="T1" fmla="*/ 2147483647 h 26"/>
              <a:gd name="T2" fmla="*/ 2147483647 w 28"/>
              <a:gd name="T3" fmla="*/ 0 h 26"/>
              <a:gd name="T4" fmla="*/ 0 w 28"/>
              <a:gd name="T5" fmla="*/ 2147483647 h 26"/>
              <a:gd name="T6" fmla="*/ 0 60000 65536"/>
              <a:gd name="T7" fmla="*/ 0 60000 65536"/>
              <a:gd name="T8" fmla="*/ 0 60000 65536"/>
              <a:gd name="T9" fmla="*/ 0 w 28"/>
              <a:gd name="T10" fmla="*/ 0 h 26"/>
              <a:gd name="T11" fmla="*/ 28 w 28"/>
              <a:gd name="T12" fmla="*/ 26 h 26"/>
            </a:gdLst>
            <a:ahLst/>
            <a:cxnLst>
              <a:cxn ang="T6">
                <a:pos x="T0" y="T1"/>
              </a:cxn>
              <a:cxn ang="T7">
                <a:pos x="T2" y="T3"/>
              </a:cxn>
              <a:cxn ang="T8">
                <a:pos x="T4" y="T5"/>
              </a:cxn>
            </a:cxnLst>
            <a:rect l="T9" t="T10" r="T11" b="T12"/>
            <a:pathLst>
              <a:path w="28" h="26">
                <a:moveTo>
                  <a:pt x="28" y="19"/>
                </a:moveTo>
                <a:lnTo>
                  <a:pt x="16" y="0"/>
                </a:lnTo>
                <a:lnTo>
                  <a:pt x="0" y="26"/>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48" name="Freeform 86">
            <a:extLst>
              <a:ext uri="{FF2B5EF4-FFF2-40B4-BE49-F238E27FC236}">
                <a16:creationId xmlns:a16="http://schemas.microsoft.com/office/drawing/2014/main" id="{0B65604C-F78A-2373-EE7F-2826187D1730}"/>
              </a:ext>
            </a:extLst>
          </p:cNvPr>
          <p:cNvSpPr>
            <a:spLocks noChangeArrowheads="1"/>
          </p:cNvSpPr>
          <p:nvPr/>
        </p:nvSpPr>
        <p:spPr bwMode="auto">
          <a:xfrm>
            <a:off x="4005918" y="1551955"/>
            <a:ext cx="29682" cy="29682"/>
          </a:xfrm>
          <a:custGeom>
            <a:avLst/>
            <a:gdLst>
              <a:gd name="T0" fmla="*/ 0 w 30"/>
              <a:gd name="T1" fmla="*/ 2147483647 h 30"/>
              <a:gd name="T2" fmla="*/ 2147483647 w 30"/>
              <a:gd name="T3" fmla="*/ 2147483647 h 30"/>
              <a:gd name="T4" fmla="*/ 2147483647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4" y="26"/>
                </a:lnTo>
                <a:lnTo>
                  <a:pt x="3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49" name="Freeform 87">
            <a:extLst>
              <a:ext uri="{FF2B5EF4-FFF2-40B4-BE49-F238E27FC236}">
                <a16:creationId xmlns:a16="http://schemas.microsoft.com/office/drawing/2014/main" id="{867810AB-AF60-2F23-C68E-BE61669E5B7C}"/>
              </a:ext>
            </a:extLst>
          </p:cNvPr>
          <p:cNvSpPr>
            <a:spLocks noChangeArrowheads="1"/>
          </p:cNvSpPr>
          <p:nvPr/>
        </p:nvSpPr>
        <p:spPr bwMode="auto">
          <a:xfrm>
            <a:off x="4035601" y="1540294"/>
            <a:ext cx="36043" cy="29682"/>
          </a:xfrm>
          <a:custGeom>
            <a:avLst/>
            <a:gdLst>
              <a:gd name="T0" fmla="*/ 2147483647 w 37"/>
              <a:gd name="T1" fmla="*/ 2147483647 h 30"/>
              <a:gd name="T2" fmla="*/ 2147483647 w 37"/>
              <a:gd name="T3" fmla="*/ 2147483647 h 30"/>
              <a:gd name="T4" fmla="*/ 0 w 37"/>
              <a:gd name="T5" fmla="*/ 2147483647 h 30"/>
              <a:gd name="T6" fmla="*/ 2147483647 w 37"/>
              <a:gd name="T7" fmla="*/ 0 h 30"/>
              <a:gd name="T8" fmla="*/ 0 60000 65536"/>
              <a:gd name="T9" fmla="*/ 0 60000 65536"/>
              <a:gd name="T10" fmla="*/ 0 60000 65536"/>
              <a:gd name="T11" fmla="*/ 0 60000 65536"/>
              <a:gd name="T12" fmla="*/ 0 w 37"/>
              <a:gd name="T13" fmla="*/ 0 h 30"/>
              <a:gd name="T14" fmla="*/ 37 w 37"/>
              <a:gd name="T15" fmla="*/ 30 h 30"/>
            </a:gdLst>
            <a:ahLst/>
            <a:cxnLst>
              <a:cxn ang="T8">
                <a:pos x="T0" y="T1"/>
              </a:cxn>
              <a:cxn ang="T9">
                <a:pos x="T2" y="T3"/>
              </a:cxn>
              <a:cxn ang="T10">
                <a:pos x="T4" y="T5"/>
              </a:cxn>
              <a:cxn ang="T11">
                <a:pos x="T6" y="T7"/>
              </a:cxn>
            </a:cxnLst>
            <a:rect l="T12" t="T13" r="T14" b="T15"/>
            <a:pathLst>
              <a:path w="37" h="30">
                <a:moveTo>
                  <a:pt x="37" y="6"/>
                </a:moveTo>
                <a:lnTo>
                  <a:pt x="12" y="30"/>
                </a:lnTo>
                <a:lnTo>
                  <a:pt x="0" y="11"/>
                </a:lnTo>
                <a:lnTo>
                  <a:pt x="1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0" name="Freeform 88">
            <a:extLst>
              <a:ext uri="{FF2B5EF4-FFF2-40B4-BE49-F238E27FC236}">
                <a16:creationId xmlns:a16="http://schemas.microsoft.com/office/drawing/2014/main" id="{B2E5A0B7-AE69-0A81-A77D-E8833EFA42EB}"/>
              </a:ext>
            </a:extLst>
          </p:cNvPr>
          <p:cNvSpPr>
            <a:spLocks noChangeArrowheads="1"/>
          </p:cNvSpPr>
          <p:nvPr/>
        </p:nvSpPr>
        <p:spPr bwMode="auto">
          <a:xfrm>
            <a:off x="4052562" y="1528633"/>
            <a:ext cx="36043" cy="18022"/>
          </a:xfrm>
          <a:custGeom>
            <a:avLst/>
            <a:gdLst>
              <a:gd name="T0" fmla="*/ 2147483647 w 37"/>
              <a:gd name="T1" fmla="*/ 0 h 18"/>
              <a:gd name="T2" fmla="*/ 2147483647 w 37"/>
              <a:gd name="T3" fmla="*/ 2147483647 h 18"/>
              <a:gd name="T4" fmla="*/ 0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37" y="0"/>
                </a:moveTo>
                <a:lnTo>
                  <a:pt x="19" y="18"/>
                </a:lnTo>
                <a:lnTo>
                  <a:pt x="0" y="1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1" name="Freeform 89">
            <a:extLst>
              <a:ext uri="{FF2B5EF4-FFF2-40B4-BE49-F238E27FC236}">
                <a16:creationId xmlns:a16="http://schemas.microsoft.com/office/drawing/2014/main" id="{57A0AAD1-54CA-80C2-D729-EBC488CF8C39}"/>
              </a:ext>
            </a:extLst>
          </p:cNvPr>
          <p:cNvSpPr>
            <a:spLocks noChangeArrowheads="1"/>
          </p:cNvSpPr>
          <p:nvPr/>
        </p:nvSpPr>
        <p:spPr bwMode="auto">
          <a:xfrm>
            <a:off x="4047262" y="1546655"/>
            <a:ext cx="25442" cy="23322"/>
          </a:xfrm>
          <a:custGeom>
            <a:avLst/>
            <a:gdLst>
              <a:gd name="T0" fmla="*/ 2147483647 w 26"/>
              <a:gd name="T1" fmla="*/ 0 h 24"/>
              <a:gd name="T2" fmla="*/ 2147483647 w 26"/>
              <a:gd name="T3" fmla="*/ 2147483647 h 24"/>
              <a:gd name="T4" fmla="*/ 0 w 26"/>
              <a:gd name="T5" fmla="*/ 2147483647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5" y="0"/>
                </a:moveTo>
                <a:lnTo>
                  <a:pt x="26" y="17"/>
                </a:lnTo>
                <a:lnTo>
                  <a:pt x="0" y="24"/>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2" name="Freeform 90">
            <a:extLst>
              <a:ext uri="{FF2B5EF4-FFF2-40B4-BE49-F238E27FC236}">
                <a16:creationId xmlns:a16="http://schemas.microsoft.com/office/drawing/2014/main" id="{738F73B4-A00B-F6DA-CDAF-BE59EEA5C5DF}"/>
              </a:ext>
            </a:extLst>
          </p:cNvPr>
          <p:cNvSpPr>
            <a:spLocks noChangeArrowheads="1"/>
          </p:cNvSpPr>
          <p:nvPr/>
        </p:nvSpPr>
        <p:spPr bwMode="auto">
          <a:xfrm>
            <a:off x="4071643" y="1546655"/>
            <a:ext cx="25442" cy="16961"/>
          </a:xfrm>
          <a:custGeom>
            <a:avLst/>
            <a:gdLst>
              <a:gd name="T0" fmla="*/ 2147483647 w 26"/>
              <a:gd name="T1" fmla="*/ 2147483647 h 17"/>
              <a:gd name="T2" fmla="*/ 2147483647 w 26"/>
              <a:gd name="T3" fmla="*/ 2147483647 h 17"/>
              <a:gd name="T4" fmla="*/ 0 w 26"/>
              <a:gd name="T5" fmla="*/ 0 h 17"/>
              <a:gd name="T6" fmla="*/ 0 60000 65536"/>
              <a:gd name="T7" fmla="*/ 0 60000 65536"/>
              <a:gd name="T8" fmla="*/ 0 60000 65536"/>
              <a:gd name="T9" fmla="*/ 0 w 26"/>
              <a:gd name="T10" fmla="*/ 0 h 17"/>
              <a:gd name="T11" fmla="*/ 26 w 26"/>
              <a:gd name="T12" fmla="*/ 17 h 17"/>
            </a:gdLst>
            <a:ahLst/>
            <a:cxnLst>
              <a:cxn ang="T6">
                <a:pos x="T0" y="T1"/>
              </a:cxn>
              <a:cxn ang="T7">
                <a:pos x="T2" y="T3"/>
              </a:cxn>
              <a:cxn ang="T8">
                <a:pos x="T4" y="T5"/>
              </a:cxn>
            </a:cxnLst>
            <a:rect l="T9" t="T10" r="T11" b="T12"/>
            <a:pathLst>
              <a:path w="26" h="17">
                <a:moveTo>
                  <a:pt x="26" y="10"/>
                </a:moveTo>
                <a:lnTo>
                  <a:pt x="1" y="17"/>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3" name="Freeform 91">
            <a:extLst>
              <a:ext uri="{FF2B5EF4-FFF2-40B4-BE49-F238E27FC236}">
                <a16:creationId xmlns:a16="http://schemas.microsoft.com/office/drawing/2014/main" id="{20B33B20-8417-1797-71E1-E555744532B3}"/>
              </a:ext>
            </a:extLst>
          </p:cNvPr>
          <p:cNvSpPr>
            <a:spLocks noChangeArrowheads="1"/>
          </p:cNvSpPr>
          <p:nvPr/>
        </p:nvSpPr>
        <p:spPr bwMode="auto">
          <a:xfrm>
            <a:off x="4088605" y="1519093"/>
            <a:ext cx="37103" cy="16961"/>
          </a:xfrm>
          <a:custGeom>
            <a:avLst/>
            <a:gdLst>
              <a:gd name="T0" fmla="*/ 2147483647 w 38"/>
              <a:gd name="T1" fmla="*/ 2147483647 h 17"/>
              <a:gd name="T2" fmla="*/ 2147483647 w 38"/>
              <a:gd name="T3" fmla="*/ 0 h 17"/>
              <a:gd name="T4" fmla="*/ 0 w 38"/>
              <a:gd name="T5" fmla="*/ 2147483647 h 17"/>
              <a:gd name="T6" fmla="*/ 0 60000 65536"/>
              <a:gd name="T7" fmla="*/ 0 60000 65536"/>
              <a:gd name="T8" fmla="*/ 0 60000 65536"/>
              <a:gd name="T9" fmla="*/ 0 w 38"/>
              <a:gd name="T10" fmla="*/ 0 h 17"/>
              <a:gd name="T11" fmla="*/ 38 w 38"/>
              <a:gd name="T12" fmla="*/ 17 h 17"/>
            </a:gdLst>
            <a:ahLst/>
            <a:cxnLst>
              <a:cxn ang="T6">
                <a:pos x="T0" y="T1"/>
              </a:cxn>
              <a:cxn ang="T7">
                <a:pos x="T2" y="T3"/>
              </a:cxn>
              <a:cxn ang="T8">
                <a:pos x="T4" y="T5"/>
              </a:cxn>
            </a:cxnLst>
            <a:rect l="T9" t="T10" r="T11" b="T12"/>
            <a:pathLst>
              <a:path w="38" h="17">
                <a:moveTo>
                  <a:pt x="25" y="17"/>
                </a:moveTo>
                <a:lnTo>
                  <a:pt x="38" y="0"/>
                </a:lnTo>
                <a:lnTo>
                  <a:pt x="0" y="1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4" name="Freeform 92">
            <a:extLst>
              <a:ext uri="{FF2B5EF4-FFF2-40B4-BE49-F238E27FC236}">
                <a16:creationId xmlns:a16="http://schemas.microsoft.com/office/drawing/2014/main" id="{B32DC100-4363-E50C-C90C-F68AA8E1C08A}"/>
              </a:ext>
            </a:extLst>
          </p:cNvPr>
          <p:cNvSpPr>
            <a:spLocks noChangeArrowheads="1"/>
          </p:cNvSpPr>
          <p:nvPr/>
        </p:nvSpPr>
        <p:spPr bwMode="auto">
          <a:xfrm>
            <a:off x="4097085" y="1536054"/>
            <a:ext cx="22262" cy="20141"/>
          </a:xfrm>
          <a:custGeom>
            <a:avLst/>
            <a:gdLst>
              <a:gd name="T0" fmla="*/ 2147483647 w 23"/>
              <a:gd name="T1" fmla="*/ 2147483647 h 21"/>
              <a:gd name="T2" fmla="*/ 2147483647 w 23"/>
              <a:gd name="T3" fmla="*/ 0 h 21"/>
              <a:gd name="T4" fmla="*/ 0 w 23"/>
              <a:gd name="T5" fmla="*/ 2147483647 h 21"/>
              <a:gd name="T6" fmla="*/ 0 60000 65536"/>
              <a:gd name="T7" fmla="*/ 0 60000 65536"/>
              <a:gd name="T8" fmla="*/ 0 60000 65536"/>
              <a:gd name="T9" fmla="*/ 0 w 23"/>
              <a:gd name="T10" fmla="*/ 0 h 21"/>
              <a:gd name="T11" fmla="*/ 23 w 23"/>
              <a:gd name="T12" fmla="*/ 21 h 21"/>
            </a:gdLst>
            <a:ahLst/>
            <a:cxnLst>
              <a:cxn ang="T6">
                <a:pos x="T0" y="T1"/>
              </a:cxn>
              <a:cxn ang="T7">
                <a:pos x="T2" y="T3"/>
              </a:cxn>
              <a:cxn ang="T8">
                <a:pos x="T4" y="T5"/>
              </a:cxn>
            </a:cxnLst>
            <a:rect l="T9" t="T10" r="T11" b="T12"/>
            <a:pathLst>
              <a:path w="23" h="21">
                <a:moveTo>
                  <a:pt x="23" y="15"/>
                </a:moveTo>
                <a:lnTo>
                  <a:pt x="17" y="0"/>
                </a:lnTo>
                <a:lnTo>
                  <a:pt x="0" y="2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5" name="Freeform 93">
            <a:extLst>
              <a:ext uri="{FF2B5EF4-FFF2-40B4-BE49-F238E27FC236}">
                <a16:creationId xmlns:a16="http://schemas.microsoft.com/office/drawing/2014/main" id="{21697FC5-57A0-0FCE-D2D7-BEACC8DA96E4}"/>
              </a:ext>
            </a:extLst>
          </p:cNvPr>
          <p:cNvSpPr>
            <a:spLocks noChangeArrowheads="1"/>
          </p:cNvSpPr>
          <p:nvPr/>
        </p:nvSpPr>
        <p:spPr bwMode="auto">
          <a:xfrm>
            <a:off x="4112986" y="1536054"/>
            <a:ext cx="32862" cy="14841"/>
          </a:xfrm>
          <a:custGeom>
            <a:avLst/>
            <a:gdLst>
              <a:gd name="T0" fmla="*/ 0 w 33"/>
              <a:gd name="T1" fmla="*/ 0 h 15"/>
              <a:gd name="T2" fmla="*/ 2147483647 w 33"/>
              <a:gd name="T3" fmla="*/ 2147483647 h 15"/>
              <a:gd name="T4" fmla="*/ 2147483647 w 33"/>
              <a:gd name="T5" fmla="*/ 2147483647 h 15"/>
              <a:gd name="T6" fmla="*/ 2147483647 w 33"/>
              <a:gd name="T7" fmla="*/ 0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0" y="0"/>
                </a:moveTo>
                <a:lnTo>
                  <a:pt x="6" y="15"/>
                </a:lnTo>
                <a:lnTo>
                  <a:pt x="33" y="7"/>
                </a:lnTo>
                <a:lnTo>
                  <a:pt x="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6" name="Freeform 94">
            <a:extLst>
              <a:ext uri="{FF2B5EF4-FFF2-40B4-BE49-F238E27FC236}">
                <a16:creationId xmlns:a16="http://schemas.microsoft.com/office/drawing/2014/main" id="{D4DAAA61-6A12-99AB-3118-74F9C46867AC}"/>
              </a:ext>
            </a:extLst>
          </p:cNvPr>
          <p:cNvSpPr>
            <a:spLocks noChangeArrowheads="1"/>
          </p:cNvSpPr>
          <p:nvPr/>
        </p:nvSpPr>
        <p:spPr bwMode="auto">
          <a:xfrm>
            <a:off x="4125708" y="1516973"/>
            <a:ext cx="22261" cy="5300"/>
          </a:xfrm>
          <a:custGeom>
            <a:avLst/>
            <a:gdLst>
              <a:gd name="T0" fmla="*/ 2147483647 w 22"/>
              <a:gd name="T1" fmla="*/ 0 h 5"/>
              <a:gd name="T2" fmla="*/ 2147483647 w 22"/>
              <a:gd name="T3" fmla="*/ 2147483647 h 5"/>
              <a:gd name="T4" fmla="*/ 0 w 22"/>
              <a:gd name="T5" fmla="*/ 2147483647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9" y="0"/>
                </a:moveTo>
                <a:lnTo>
                  <a:pt x="22" y="5"/>
                </a:lnTo>
                <a:lnTo>
                  <a:pt x="0"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7" name="Freeform 95">
            <a:extLst>
              <a:ext uri="{FF2B5EF4-FFF2-40B4-BE49-F238E27FC236}">
                <a16:creationId xmlns:a16="http://schemas.microsoft.com/office/drawing/2014/main" id="{C02BB8F1-67F2-8899-0354-F91D5097CD22}"/>
              </a:ext>
            </a:extLst>
          </p:cNvPr>
          <p:cNvSpPr>
            <a:spLocks noChangeArrowheads="1"/>
          </p:cNvSpPr>
          <p:nvPr/>
        </p:nvSpPr>
        <p:spPr bwMode="auto">
          <a:xfrm>
            <a:off x="4112987" y="1519093"/>
            <a:ext cx="34982" cy="23322"/>
          </a:xfrm>
          <a:custGeom>
            <a:avLst/>
            <a:gdLst>
              <a:gd name="T0" fmla="*/ 2147483647 w 35"/>
              <a:gd name="T1" fmla="*/ 2147483647 h 24"/>
              <a:gd name="T2" fmla="*/ 2147483647 w 35"/>
              <a:gd name="T3" fmla="*/ 2147483647 h 24"/>
              <a:gd name="T4" fmla="*/ 0 w 35"/>
              <a:gd name="T5" fmla="*/ 2147483647 h 24"/>
              <a:gd name="T6" fmla="*/ 2147483647 w 35"/>
              <a:gd name="T7" fmla="*/ 0 h 24"/>
              <a:gd name="T8" fmla="*/ 0 60000 65536"/>
              <a:gd name="T9" fmla="*/ 0 60000 65536"/>
              <a:gd name="T10" fmla="*/ 0 60000 65536"/>
              <a:gd name="T11" fmla="*/ 0 60000 65536"/>
              <a:gd name="T12" fmla="*/ 0 w 35"/>
              <a:gd name="T13" fmla="*/ 0 h 24"/>
              <a:gd name="T14" fmla="*/ 35 w 35"/>
              <a:gd name="T15" fmla="*/ 24 h 24"/>
            </a:gdLst>
            <a:ahLst/>
            <a:cxnLst>
              <a:cxn ang="T8">
                <a:pos x="T0" y="T1"/>
              </a:cxn>
              <a:cxn ang="T9">
                <a:pos x="T2" y="T3"/>
              </a:cxn>
              <a:cxn ang="T10">
                <a:pos x="T4" y="T5"/>
              </a:cxn>
              <a:cxn ang="T11">
                <a:pos x="T6" y="T7"/>
              </a:cxn>
            </a:cxnLst>
            <a:rect l="T12" t="T13" r="T14" b="T15"/>
            <a:pathLst>
              <a:path w="35" h="24">
                <a:moveTo>
                  <a:pt x="35" y="3"/>
                </a:moveTo>
                <a:lnTo>
                  <a:pt x="33" y="24"/>
                </a:lnTo>
                <a:lnTo>
                  <a:pt x="0" y="17"/>
                </a:lnTo>
                <a:lnTo>
                  <a:pt x="13"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8" name="Freeform 96">
            <a:extLst>
              <a:ext uri="{FF2B5EF4-FFF2-40B4-BE49-F238E27FC236}">
                <a16:creationId xmlns:a16="http://schemas.microsoft.com/office/drawing/2014/main" id="{678145A5-F10C-34EC-2DE7-3DFFEFD1D288}"/>
              </a:ext>
            </a:extLst>
          </p:cNvPr>
          <p:cNvSpPr>
            <a:spLocks noChangeArrowheads="1"/>
          </p:cNvSpPr>
          <p:nvPr/>
        </p:nvSpPr>
        <p:spPr bwMode="auto">
          <a:xfrm>
            <a:off x="4145849" y="1522273"/>
            <a:ext cx="28622" cy="20142"/>
          </a:xfrm>
          <a:custGeom>
            <a:avLst/>
            <a:gdLst>
              <a:gd name="T0" fmla="*/ 0 w 30"/>
              <a:gd name="T1" fmla="*/ 2147483647 h 21"/>
              <a:gd name="T2" fmla="*/ 2147483647 w 30"/>
              <a:gd name="T3" fmla="*/ 2147483647 h 21"/>
              <a:gd name="T4" fmla="*/ 2147483647 w 30"/>
              <a:gd name="T5" fmla="*/ 0 h 21"/>
              <a:gd name="T6" fmla="*/ 0 60000 65536"/>
              <a:gd name="T7" fmla="*/ 0 60000 65536"/>
              <a:gd name="T8" fmla="*/ 0 60000 65536"/>
              <a:gd name="T9" fmla="*/ 0 w 30"/>
              <a:gd name="T10" fmla="*/ 0 h 21"/>
              <a:gd name="T11" fmla="*/ 30 w 30"/>
              <a:gd name="T12" fmla="*/ 21 h 21"/>
            </a:gdLst>
            <a:ahLst/>
            <a:cxnLst>
              <a:cxn ang="T6">
                <a:pos x="T0" y="T1"/>
              </a:cxn>
              <a:cxn ang="T7">
                <a:pos x="T2" y="T3"/>
              </a:cxn>
              <a:cxn ang="T8">
                <a:pos x="T4" y="T5"/>
              </a:cxn>
            </a:cxnLst>
            <a:rect l="T9" t="T10" r="T11" b="T12"/>
            <a:pathLst>
              <a:path w="30" h="21">
                <a:moveTo>
                  <a:pt x="0" y="21"/>
                </a:moveTo>
                <a:lnTo>
                  <a:pt x="30" y="14"/>
                </a:lnTo>
                <a:lnTo>
                  <a:pt x="2"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59" name="Freeform 97">
            <a:extLst>
              <a:ext uri="{FF2B5EF4-FFF2-40B4-BE49-F238E27FC236}">
                <a16:creationId xmlns:a16="http://schemas.microsoft.com/office/drawing/2014/main" id="{E09CF412-72C5-4D0D-3914-03E7F277308A}"/>
              </a:ext>
            </a:extLst>
          </p:cNvPr>
          <p:cNvSpPr>
            <a:spLocks noChangeArrowheads="1"/>
          </p:cNvSpPr>
          <p:nvPr/>
        </p:nvSpPr>
        <p:spPr bwMode="auto">
          <a:xfrm>
            <a:off x="4147969" y="1522273"/>
            <a:ext cx="40283" cy="13781"/>
          </a:xfrm>
          <a:custGeom>
            <a:avLst/>
            <a:gdLst>
              <a:gd name="T0" fmla="*/ 2147483647 w 42"/>
              <a:gd name="T1" fmla="*/ 2147483647 h 14"/>
              <a:gd name="T2" fmla="*/ 2147483647 w 42"/>
              <a:gd name="T3" fmla="*/ 2147483647 h 14"/>
              <a:gd name="T4" fmla="*/ 0 w 42"/>
              <a:gd name="T5" fmla="*/ 0 h 14"/>
              <a:gd name="T6" fmla="*/ 0 60000 65536"/>
              <a:gd name="T7" fmla="*/ 0 60000 65536"/>
              <a:gd name="T8" fmla="*/ 0 60000 65536"/>
              <a:gd name="T9" fmla="*/ 0 w 42"/>
              <a:gd name="T10" fmla="*/ 0 h 14"/>
              <a:gd name="T11" fmla="*/ 42 w 42"/>
              <a:gd name="T12" fmla="*/ 14 h 14"/>
            </a:gdLst>
            <a:ahLst/>
            <a:cxnLst>
              <a:cxn ang="T6">
                <a:pos x="T0" y="T1"/>
              </a:cxn>
              <a:cxn ang="T7">
                <a:pos x="T2" y="T3"/>
              </a:cxn>
              <a:cxn ang="T8">
                <a:pos x="T4" y="T5"/>
              </a:cxn>
            </a:cxnLst>
            <a:rect l="T9" t="T10" r="T11" b="T12"/>
            <a:pathLst>
              <a:path w="42" h="14">
                <a:moveTo>
                  <a:pt x="28" y="14"/>
                </a:moveTo>
                <a:lnTo>
                  <a:pt x="42" y="11"/>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0" name="Freeform 98">
            <a:extLst>
              <a:ext uri="{FF2B5EF4-FFF2-40B4-BE49-F238E27FC236}">
                <a16:creationId xmlns:a16="http://schemas.microsoft.com/office/drawing/2014/main" id="{0A7CBE36-F8D1-B130-27BF-BA9A0393934D}"/>
              </a:ext>
            </a:extLst>
          </p:cNvPr>
          <p:cNvSpPr>
            <a:spLocks noChangeArrowheads="1"/>
          </p:cNvSpPr>
          <p:nvPr/>
        </p:nvSpPr>
        <p:spPr bwMode="auto">
          <a:xfrm>
            <a:off x="4047262" y="1563616"/>
            <a:ext cx="55124" cy="49823"/>
          </a:xfrm>
          <a:custGeom>
            <a:avLst/>
            <a:gdLst>
              <a:gd name="T0" fmla="*/ 2147483647 w 57"/>
              <a:gd name="T1" fmla="*/ 0 h 50"/>
              <a:gd name="T2" fmla="*/ 2147483647 w 57"/>
              <a:gd name="T3" fmla="*/ 2147483647 h 50"/>
              <a:gd name="T4" fmla="*/ 0 w 57"/>
              <a:gd name="T5" fmla="*/ 2147483647 h 50"/>
              <a:gd name="T6" fmla="*/ 0 60000 65536"/>
              <a:gd name="T7" fmla="*/ 0 60000 65536"/>
              <a:gd name="T8" fmla="*/ 0 60000 65536"/>
              <a:gd name="T9" fmla="*/ 0 w 57"/>
              <a:gd name="T10" fmla="*/ 0 h 50"/>
              <a:gd name="T11" fmla="*/ 57 w 57"/>
              <a:gd name="T12" fmla="*/ 50 h 50"/>
            </a:gdLst>
            <a:ahLst/>
            <a:cxnLst>
              <a:cxn ang="T6">
                <a:pos x="T0" y="T1"/>
              </a:cxn>
              <a:cxn ang="T7">
                <a:pos x="T2" y="T3"/>
              </a:cxn>
              <a:cxn ang="T8">
                <a:pos x="T4" y="T5"/>
              </a:cxn>
            </a:cxnLst>
            <a:rect l="T9" t="T10" r="T11" b="T12"/>
            <a:pathLst>
              <a:path w="57" h="50">
                <a:moveTo>
                  <a:pt x="26" y="0"/>
                </a:moveTo>
                <a:lnTo>
                  <a:pt x="57" y="50"/>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1" name="Freeform 99">
            <a:extLst>
              <a:ext uri="{FF2B5EF4-FFF2-40B4-BE49-F238E27FC236}">
                <a16:creationId xmlns:a16="http://schemas.microsoft.com/office/drawing/2014/main" id="{945900B5-C8A9-B42E-F7A4-99AB7EF0B65A}"/>
              </a:ext>
            </a:extLst>
          </p:cNvPr>
          <p:cNvSpPr>
            <a:spLocks noChangeArrowheads="1"/>
          </p:cNvSpPr>
          <p:nvPr/>
        </p:nvSpPr>
        <p:spPr bwMode="auto">
          <a:xfrm>
            <a:off x="4005919" y="1577397"/>
            <a:ext cx="82686" cy="44523"/>
          </a:xfrm>
          <a:custGeom>
            <a:avLst/>
            <a:gdLst>
              <a:gd name="T0" fmla="*/ 2147483647 w 85"/>
              <a:gd name="T1" fmla="*/ 0 h 45"/>
              <a:gd name="T2" fmla="*/ 2147483647 w 85"/>
              <a:gd name="T3" fmla="*/ 2147483647 h 45"/>
              <a:gd name="T4" fmla="*/ 0 w 85"/>
              <a:gd name="T5" fmla="*/ 2147483647 h 45"/>
              <a:gd name="T6" fmla="*/ 0 60000 65536"/>
              <a:gd name="T7" fmla="*/ 0 60000 65536"/>
              <a:gd name="T8" fmla="*/ 0 60000 65536"/>
              <a:gd name="T9" fmla="*/ 0 w 85"/>
              <a:gd name="T10" fmla="*/ 0 h 45"/>
              <a:gd name="T11" fmla="*/ 85 w 85"/>
              <a:gd name="T12" fmla="*/ 45 h 45"/>
            </a:gdLst>
            <a:ahLst/>
            <a:cxnLst>
              <a:cxn ang="T6">
                <a:pos x="T0" y="T1"/>
              </a:cxn>
              <a:cxn ang="T7">
                <a:pos x="T2" y="T3"/>
              </a:cxn>
              <a:cxn ang="T8">
                <a:pos x="T4" y="T5"/>
              </a:cxn>
            </a:cxnLst>
            <a:rect l="T9" t="T10" r="T11" b="T12"/>
            <a:pathLst>
              <a:path w="85" h="45">
                <a:moveTo>
                  <a:pt x="14" y="0"/>
                </a:moveTo>
                <a:lnTo>
                  <a:pt x="85" y="45"/>
                </a:lnTo>
                <a:lnTo>
                  <a:pt x="0" y="4"/>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2" name="Freeform 100">
            <a:extLst>
              <a:ext uri="{FF2B5EF4-FFF2-40B4-BE49-F238E27FC236}">
                <a16:creationId xmlns:a16="http://schemas.microsoft.com/office/drawing/2014/main" id="{BB757A33-977E-8937-8546-1A8B2A910EBD}"/>
              </a:ext>
            </a:extLst>
          </p:cNvPr>
          <p:cNvSpPr>
            <a:spLocks noChangeArrowheads="1"/>
          </p:cNvSpPr>
          <p:nvPr/>
        </p:nvSpPr>
        <p:spPr bwMode="auto">
          <a:xfrm>
            <a:off x="4019700" y="1569976"/>
            <a:ext cx="68905" cy="51944"/>
          </a:xfrm>
          <a:custGeom>
            <a:avLst/>
            <a:gdLst>
              <a:gd name="T0" fmla="*/ 2147483647 w 71"/>
              <a:gd name="T1" fmla="*/ 0 h 52"/>
              <a:gd name="T2" fmla="*/ 2147483647 w 71"/>
              <a:gd name="T3" fmla="*/ 2147483647 h 52"/>
              <a:gd name="T4" fmla="*/ 0 w 71"/>
              <a:gd name="T5" fmla="*/ 2147483647 h 52"/>
              <a:gd name="T6" fmla="*/ 0 60000 65536"/>
              <a:gd name="T7" fmla="*/ 0 60000 65536"/>
              <a:gd name="T8" fmla="*/ 0 60000 65536"/>
              <a:gd name="T9" fmla="*/ 0 w 71"/>
              <a:gd name="T10" fmla="*/ 0 h 52"/>
              <a:gd name="T11" fmla="*/ 71 w 71"/>
              <a:gd name="T12" fmla="*/ 52 h 52"/>
            </a:gdLst>
            <a:ahLst/>
            <a:cxnLst>
              <a:cxn ang="T6">
                <a:pos x="T0" y="T1"/>
              </a:cxn>
              <a:cxn ang="T7">
                <a:pos x="T2" y="T3"/>
              </a:cxn>
              <a:cxn ang="T8">
                <a:pos x="T4" y="T5"/>
              </a:cxn>
            </a:cxnLst>
            <a:rect l="T9" t="T10" r="T11" b="T12"/>
            <a:pathLst>
              <a:path w="71" h="52">
                <a:moveTo>
                  <a:pt x="28" y="0"/>
                </a:moveTo>
                <a:lnTo>
                  <a:pt x="71" y="52"/>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3" name="Freeform 101">
            <a:extLst>
              <a:ext uri="{FF2B5EF4-FFF2-40B4-BE49-F238E27FC236}">
                <a16:creationId xmlns:a16="http://schemas.microsoft.com/office/drawing/2014/main" id="{B406B72E-291C-3EA0-4723-67245FB64701}"/>
              </a:ext>
            </a:extLst>
          </p:cNvPr>
          <p:cNvSpPr>
            <a:spLocks noChangeArrowheads="1"/>
          </p:cNvSpPr>
          <p:nvPr/>
        </p:nvSpPr>
        <p:spPr bwMode="auto">
          <a:xfrm>
            <a:off x="4072704" y="1556195"/>
            <a:ext cx="29682" cy="57244"/>
          </a:xfrm>
          <a:custGeom>
            <a:avLst/>
            <a:gdLst>
              <a:gd name="T0" fmla="*/ 2147483647 w 31"/>
              <a:gd name="T1" fmla="*/ 0 h 57"/>
              <a:gd name="T2" fmla="*/ 2147483647 w 31"/>
              <a:gd name="T3" fmla="*/ 2147483647 h 57"/>
              <a:gd name="T4" fmla="*/ 0 w 31"/>
              <a:gd name="T5" fmla="*/ 2147483647 h 57"/>
              <a:gd name="T6" fmla="*/ 0 60000 65536"/>
              <a:gd name="T7" fmla="*/ 0 60000 65536"/>
              <a:gd name="T8" fmla="*/ 0 60000 65536"/>
              <a:gd name="T9" fmla="*/ 0 w 31"/>
              <a:gd name="T10" fmla="*/ 0 h 57"/>
              <a:gd name="T11" fmla="*/ 31 w 31"/>
              <a:gd name="T12" fmla="*/ 57 h 57"/>
            </a:gdLst>
            <a:ahLst/>
            <a:cxnLst>
              <a:cxn ang="T6">
                <a:pos x="T0" y="T1"/>
              </a:cxn>
              <a:cxn ang="T7">
                <a:pos x="T2" y="T3"/>
              </a:cxn>
              <a:cxn ang="T8">
                <a:pos x="T4" y="T5"/>
              </a:cxn>
            </a:cxnLst>
            <a:rect l="T9" t="T10" r="T11" b="T12"/>
            <a:pathLst>
              <a:path w="31" h="57">
                <a:moveTo>
                  <a:pt x="24" y="0"/>
                </a:moveTo>
                <a:lnTo>
                  <a:pt x="31" y="57"/>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4" name="Freeform 102">
            <a:extLst>
              <a:ext uri="{FF2B5EF4-FFF2-40B4-BE49-F238E27FC236}">
                <a16:creationId xmlns:a16="http://schemas.microsoft.com/office/drawing/2014/main" id="{9AD4D92B-98E9-59A3-F896-C43045B1D4B5}"/>
              </a:ext>
            </a:extLst>
          </p:cNvPr>
          <p:cNvSpPr>
            <a:spLocks noChangeArrowheads="1"/>
          </p:cNvSpPr>
          <p:nvPr/>
        </p:nvSpPr>
        <p:spPr bwMode="auto">
          <a:xfrm>
            <a:off x="4096025" y="1550895"/>
            <a:ext cx="23322" cy="58304"/>
          </a:xfrm>
          <a:custGeom>
            <a:avLst/>
            <a:gdLst>
              <a:gd name="T0" fmla="*/ 2147483647 w 24"/>
              <a:gd name="T1" fmla="*/ 0 h 59"/>
              <a:gd name="T2" fmla="*/ 2147483647 w 24"/>
              <a:gd name="T3" fmla="*/ 2147483647 h 59"/>
              <a:gd name="T4" fmla="*/ 0 w 24"/>
              <a:gd name="T5" fmla="*/ 2147483647 h 59"/>
              <a:gd name="T6" fmla="*/ 0 60000 65536"/>
              <a:gd name="T7" fmla="*/ 0 60000 65536"/>
              <a:gd name="T8" fmla="*/ 0 60000 65536"/>
              <a:gd name="T9" fmla="*/ 0 w 24"/>
              <a:gd name="T10" fmla="*/ 0 h 59"/>
              <a:gd name="T11" fmla="*/ 24 w 24"/>
              <a:gd name="T12" fmla="*/ 59 h 59"/>
            </a:gdLst>
            <a:ahLst/>
            <a:cxnLst>
              <a:cxn ang="T6">
                <a:pos x="T0" y="T1"/>
              </a:cxn>
              <a:cxn ang="T7">
                <a:pos x="T2" y="T3"/>
              </a:cxn>
              <a:cxn ang="T8">
                <a:pos x="T4" y="T5"/>
              </a:cxn>
            </a:cxnLst>
            <a:rect l="T9" t="T10" r="T11" b="T12"/>
            <a:pathLst>
              <a:path w="24" h="59">
                <a:moveTo>
                  <a:pt x="24" y="0"/>
                </a:moveTo>
                <a:lnTo>
                  <a:pt x="24" y="59"/>
                </a:lnTo>
                <a:lnTo>
                  <a:pt x="0" y="6"/>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nvGrpSpPr>
          <p:cNvPr id="81965" name="Group 103">
            <a:extLst>
              <a:ext uri="{FF2B5EF4-FFF2-40B4-BE49-F238E27FC236}">
                <a16:creationId xmlns:a16="http://schemas.microsoft.com/office/drawing/2014/main" id="{F0B56181-694C-9DDA-DC9D-050FC74450F4}"/>
              </a:ext>
            </a:extLst>
          </p:cNvPr>
          <p:cNvGrpSpPr>
            <a:grpSpLocks/>
          </p:cNvGrpSpPr>
          <p:nvPr/>
        </p:nvGrpSpPr>
        <p:grpSpPr bwMode="auto">
          <a:xfrm>
            <a:off x="3656093" y="1248773"/>
            <a:ext cx="294702" cy="231097"/>
            <a:chOff x="2566" y="1369"/>
            <a:chExt cx="278" cy="218"/>
          </a:xfrm>
        </p:grpSpPr>
        <p:sp>
          <p:nvSpPr>
            <p:cNvPr id="82094" name="Freeform 104">
              <a:extLst>
                <a:ext uri="{FF2B5EF4-FFF2-40B4-BE49-F238E27FC236}">
                  <a16:creationId xmlns:a16="http://schemas.microsoft.com/office/drawing/2014/main" id="{71E8A8E0-93F6-EFBD-B124-B80000D7553C}"/>
                </a:ext>
              </a:extLst>
            </p:cNvPr>
            <p:cNvSpPr>
              <a:spLocks noChangeArrowheads="1"/>
            </p:cNvSpPr>
            <p:nvPr/>
          </p:nvSpPr>
          <p:spPr bwMode="auto">
            <a:xfrm>
              <a:off x="2566" y="1369"/>
              <a:ext cx="278" cy="218"/>
            </a:xfrm>
            <a:custGeom>
              <a:avLst/>
              <a:gdLst>
                <a:gd name="T0" fmla="*/ 61 w 303"/>
                <a:gd name="T1" fmla="*/ 27 h 234"/>
                <a:gd name="T2" fmla="*/ 66 w 303"/>
                <a:gd name="T3" fmla="*/ 7 h 234"/>
                <a:gd name="T4" fmla="*/ 73 w 303"/>
                <a:gd name="T5" fmla="*/ 26 h 234"/>
                <a:gd name="T6" fmla="*/ 83 w 303"/>
                <a:gd name="T7" fmla="*/ 3 h 234"/>
                <a:gd name="T8" fmla="*/ 85 w 303"/>
                <a:gd name="T9" fmla="*/ 26 h 234"/>
                <a:gd name="T10" fmla="*/ 102 w 303"/>
                <a:gd name="T11" fmla="*/ 14 h 234"/>
                <a:gd name="T12" fmla="*/ 96 w 303"/>
                <a:gd name="T13" fmla="*/ 32 h 234"/>
                <a:gd name="T14" fmla="*/ 122 w 303"/>
                <a:gd name="T15" fmla="*/ 32 h 234"/>
                <a:gd name="T16" fmla="*/ 103 w 303"/>
                <a:gd name="T17" fmla="*/ 48 h 234"/>
                <a:gd name="T18" fmla="*/ 128 w 303"/>
                <a:gd name="T19" fmla="*/ 59 h 234"/>
                <a:gd name="T20" fmla="*/ 99 w 303"/>
                <a:gd name="T21" fmla="*/ 62 h 234"/>
                <a:gd name="T22" fmla="*/ 113 w 303"/>
                <a:gd name="T23" fmla="*/ 75 h 234"/>
                <a:gd name="T24" fmla="*/ 95 w 303"/>
                <a:gd name="T25" fmla="*/ 73 h 234"/>
                <a:gd name="T26" fmla="*/ 103 w 303"/>
                <a:gd name="T27" fmla="*/ 95 h 234"/>
                <a:gd name="T28" fmla="*/ 86 w 303"/>
                <a:gd name="T29" fmla="*/ 88 h 234"/>
                <a:gd name="T30" fmla="*/ 89 w 303"/>
                <a:gd name="T31" fmla="*/ 114 h 234"/>
                <a:gd name="T32" fmla="*/ 75 w 303"/>
                <a:gd name="T33" fmla="*/ 97 h 234"/>
                <a:gd name="T34" fmla="*/ 64 w 303"/>
                <a:gd name="T35" fmla="*/ 116 h 234"/>
                <a:gd name="T36" fmla="*/ 61 w 303"/>
                <a:gd name="T37" fmla="*/ 95 h 234"/>
                <a:gd name="T38" fmla="*/ 43 w 303"/>
                <a:gd name="T39" fmla="*/ 113 h 234"/>
                <a:gd name="T40" fmla="*/ 46 w 303"/>
                <a:gd name="T41" fmla="*/ 89 h 234"/>
                <a:gd name="T42" fmla="*/ 16 w 303"/>
                <a:gd name="T43" fmla="*/ 105 h 234"/>
                <a:gd name="T44" fmla="*/ 28 w 303"/>
                <a:gd name="T45" fmla="*/ 80 h 234"/>
                <a:gd name="T46" fmla="*/ 6 w 303"/>
                <a:gd name="T47" fmla="*/ 77 h 234"/>
                <a:gd name="T48" fmla="*/ 21 w 303"/>
                <a:gd name="T49" fmla="*/ 65 h 234"/>
                <a:gd name="T50" fmla="*/ 0 w 303"/>
                <a:gd name="T51" fmla="*/ 53 h 234"/>
                <a:gd name="T52" fmla="*/ 28 w 303"/>
                <a:gd name="T53" fmla="*/ 53 h 234"/>
                <a:gd name="T54" fmla="*/ 13 w 303"/>
                <a:gd name="T55" fmla="*/ 23 h 234"/>
                <a:gd name="T56" fmla="*/ 36 w 303"/>
                <a:gd name="T57" fmla="*/ 42 h 234"/>
                <a:gd name="T58" fmla="*/ 34 w 303"/>
                <a:gd name="T59" fmla="*/ 20 h 234"/>
                <a:gd name="T60" fmla="*/ 51 w 303"/>
                <a:gd name="T61" fmla="*/ 35 h 234"/>
                <a:gd name="T62" fmla="*/ 46 w 303"/>
                <a:gd name="T63" fmla="*/ 0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3"/>
                <a:gd name="T97" fmla="*/ 0 h 234"/>
                <a:gd name="T98" fmla="*/ 303 w 303"/>
                <a:gd name="T99" fmla="*/ 234 h 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3" h="234">
                  <a:moveTo>
                    <a:pt x="146" y="54"/>
                  </a:moveTo>
                  <a:lnTo>
                    <a:pt x="157" y="12"/>
                  </a:lnTo>
                  <a:lnTo>
                    <a:pt x="173" y="51"/>
                  </a:lnTo>
                  <a:lnTo>
                    <a:pt x="199" y="3"/>
                  </a:lnTo>
                  <a:lnTo>
                    <a:pt x="202" y="53"/>
                  </a:lnTo>
                  <a:lnTo>
                    <a:pt x="241" y="28"/>
                  </a:lnTo>
                  <a:lnTo>
                    <a:pt x="226" y="66"/>
                  </a:lnTo>
                  <a:lnTo>
                    <a:pt x="288" y="65"/>
                  </a:lnTo>
                  <a:lnTo>
                    <a:pt x="242" y="98"/>
                  </a:lnTo>
                  <a:lnTo>
                    <a:pt x="303" y="120"/>
                  </a:lnTo>
                  <a:lnTo>
                    <a:pt x="236" y="126"/>
                  </a:lnTo>
                  <a:lnTo>
                    <a:pt x="267" y="151"/>
                  </a:lnTo>
                  <a:lnTo>
                    <a:pt x="222" y="148"/>
                  </a:lnTo>
                  <a:lnTo>
                    <a:pt x="242" y="192"/>
                  </a:lnTo>
                  <a:lnTo>
                    <a:pt x="203" y="177"/>
                  </a:lnTo>
                  <a:lnTo>
                    <a:pt x="210" y="232"/>
                  </a:lnTo>
                  <a:lnTo>
                    <a:pt x="175" y="197"/>
                  </a:lnTo>
                  <a:lnTo>
                    <a:pt x="154" y="234"/>
                  </a:lnTo>
                  <a:lnTo>
                    <a:pt x="146" y="192"/>
                  </a:lnTo>
                  <a:lnTo>
                    <a:pt x="101" y="231"/>
                  </a:lnTo>
                  <a:lnTo>
                    <a:pt x="108" y="182"/>
                  </a:lnTo>
                  <a:lnTo>
                    <a:pt x="37" y="215"/>
                  </a:lnTo>
                  <a:lnTo>
                    <a:pt x="65" y="162"/>
                  </a:lnTo>
                  <a:lnTo>
                    <a:pt x="8" y="157"/>
                  </a:lnTo>
                  <a:lnTo>
                    <a:pt x="49" y="131"/>
                  </a:lnTo>
                  <a:lnTo>
                    <a:pt x="0" y="108"/>
                  </a:lnTo>
                  <a:lnTo>
                    <a:pt x="67" y="107"/>
                  </a:lnTo>
                  <a:lnTo>
                    <a:pt x="29" y="47"/>
                  </a:lnTo>
                  <a:lnTo>
                    <a:pt x="87" y="84"/>
                  </a:lnTo>
                  <a:lnTo>
                    <a:pt x="81" y="43"/>
                  </a:lnTo>
                  <a:lnTo>
                    <a:pt x="120" y="72"/>
                  </a:lnTo>
                  <a:lnTo>
                    <a:pt x="107" y="0"/>
                  </a:lnTo>
                  <a:close/>
                </a:path>
              </a:pathLst>
            </a:custGeom>
            <a:gradFill rotWithShape="0">
              <a:gsLst>
                <a:gs pos="0">
                  <a:srgbClr val="0000FF"/>
                </a:gs>
                <a:gs pos="100000">
                  <a:srgbClr val="FFFFFF"/>
                </a:gs>
              </a:gsLst>
              <a:path path="rect">
                <a:fillToRect l="50000" t="50000" r="50000" b="50000"/>
              </a:path>
            </a:gradFill>
            <a:ln w="12700">
              <a:solidFill>
                <a:srgbClr val="000000"/>
              </a:solidFill>
              <a:round/>
              <a:headEnd/>
              <a:tailEnd/>
            </a:ln>
          </p:spPr>
          <p:txBody>
            <a:bodyPr wrap="none"/>
            <a:lstStyle/>
            <a:p>
              <a:endParaRPr lang="en-US" sz="2805"/>
            </a:p>
          </p:txBody>
        </p:sp>
        <p:sp>
          <p:nvSpPr>
            <p:cNvPr id="82095" name="Freeform 105">
              <a:extLst>
                <a:ext uri="{FF2B5EF4-FFF2-40B4-BE49-F238E27FC236}">
                  <a16:creationId xmlns:a16="http://schemas.microsoft.com/office/drawing/2014/main" id="{685E2BC0-CE29-5425-85E3-4F2BC31BC8A1}"/>
                </a:ext>
              </a:extLst>
            </p:cNvPr>
            <p:cNvSpPr>
              <a:spLocks noChangeArrowheads="1"/>
            </p:cNvSpPr>
            <p:nvPr/>
          </p:nvSpPr>
          <p:spPr bwMode="auto">
            <a:xfrm>
              <a:off x="2680" y="1442"/>
              <a:ext cx="39" cy="26"/>
            </a:xfrm>
            <a:custGeom>
              <a:avLst/>
              <a:gdLst>
                <a:gd name="T0" fmla="*/ 16 w 43"/>
                <a:gd name="T1" fmla="*/ 7 h 28"/>
                <a:gd name="T2" fmla="*/ 11 w 43"/>
                <a:gd name="T3" fmla="*/ 14 h 28"/>
                <a:gd name="T4" fmla="*/ 0 w 43"/>
                <a:gd name="T5" fmla="*/ 8 h 28"/>
                <a:gd name="T6" fmla="*/ 7 w 43"/>
                <a:gd name="T7" fmla="*/ 0 h 28"/>
                <a:gd name="T8" fmla="*/ 0 60000 65536"/>
                <a:gd name="T9" fmla="*/ 0 60000 65536"/>
                <a:gd name="T10" fmla="*/ 0 60000 65536"/>
                <a:gd name="T11" fmla="*/ 0 60000 65536"/>
                <a:gd name="T12" fmla="*/ 0 w 43"/>
                <a:gd name="T13" fmla="*/ 0 h 28"/>
                <a:gd name="T14" fmla="*/ 43 w 43"/>
                <a:gd name="T15" fmla="*/ 28 h 28"/>
              </a:gdLst>
              <a:ahLst/>
              <a:cxnLst>
                <a:cxn ang="T8">
                  <a:pos x="T0" y="T1"/>
                </a:cxn>
                <a:cxn ang="T9">
                  <a:pos x="T2" y="T3"/>
                </a:cxn>
                <a:cxn ang="T10">
                  <a:pos x="T4" y="T5"/>
                </a:cxn>
                <a:cxn ang="T11">
                  <a:pos x="T6" y="T7"/>
                </a:cxn>
              </a:cxnLst>
              <a:rect l="T12" t="T13" r="T14" b="T15"/>
              <a:pathLst>
                <a:path w="43" h="28">
                  <a:moveTo>
                    <a:pt x="43" y="7"/>
                  </a:moveTo>
                  <a:lnTo>
                    <a:pt x="26" y="28"/>
                  </a:lnTo>
                  <a:lnTo>
                    <a:pt x="0" y="18"/>
                  </a:lnTo>
                  <a:lnTo>
                    <a:pt x="1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96" name="Freeform 106">
              <a:extLst>
                <a:ext uri="{FF2B5EF4-FFF2-40B4-BE49-F238E27FC236}">
                  <a16:creationId xmlns:a16="http://schemas.microsoft.com/office/drawing/2014/main" id="{6B1655B4-758B-926A-6448-0177EEB7936B}"/>
                </a:ext>
              </a:extLst>
            </p:cNvPr>
            <p:cNvSpPr>
              <a:spLocks noChangeArrowheads="1"/>
            </p:cNvSpPr>
            <p:nvPr/>
          </p:nvSpPr>
          <p:spPr bwMode="auto">
            <a:xfrm>
              <a:off x="2725" y="1455"/>
              <a:ext cx="25" cy="63"/>
            </a:xfrm>
            <a:custGeom>
              <a:avLst/>
              <a:gdLst>
                <a:gd name="T0" fmla="*/ 13 w 27"/>
                <a:gd name="T1" fmla="*/ 0 h 67"/>
                <a:gd name="T2" fmla="*/ 0 w 27"/>
                <a:gd name="T3" fmla="*/ 36 h 67"/>
                <a:gd name="T4" fmla="*/ 0 w 27"/>
                <a:gd name="T5" fmla="*/ 8 h 67"/>
                <a:gd name="T6" fmla="*/ 0 60000 65536"/>
                <a:gd name="T7" fmla="*/ 0 60000 65536"/>
                <a:gd name="T8" fmla="*/ 0 60000 65536"/>
                <a:gd name="T9" fmla="*/ 0 w 27"/>
                <a:gd name="T10" fmla="*/ 0 h 67"/>
                <a:gd name="T11" fmla="*/ 27 w 27"/>
                <a:gd name="T12" fmla="*/ 67 h 67"/>
              </a:gdLst>
              <a:ahLst/>
              <a:cxnLst>
                <a:cxn ang="T6">
                  <a:pos x="T0" y="T1"/>
                </a:cxn>
                <a:cxn ang="T7">
                  <a:pos x="T2" y="T3"/>
                </a:cxn>
                <a:cxn ang="T8">
                  <a:pos x="T4" y="T5"/>
                </a:cxn>
              </a:cxnLst>
              <a:rect l="T9" t="T10" r="T11" b="T12"/>
              <a:pathLst>
                <a:path w="27" h="67">
                  <a:moveTo>
                    <a:pt x="27" y="0"/>
                  </a:moveTo>
                  <a:lnTo>
                    <a:pt x="0" y="67"/>
                  </a:lnTo>
                  <a:lnTo>
                    <a:pt x="0"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sp>
        <p:nvSpPr>
          <p:cNvPr id="81966" name="Freeform 107">
            <a:extLst>
              <a:ext uri="{FF2B5EF4-FFF2-40B4-BE49-F238E27FC236}">
                <a16:creationId xmlns:a16="http://schemas.microsoft.com/office/drawing/2014/main" id="{EA73B693-2D3A-D1CF-0C53-6BF1D2F4C5DC}"/>
              </a:ext>
            </a:extLst>
          </p:cNvPr>
          <p:cNvSpPr>
            <a:spLocks noChangeArrowheads="1"/>
          </p:cNvSpPr>
          <p:nvPr/>
        </p:nvSpPr>
        <p:spPr bwMode="auto">
          <a:xfrm>
            <a:off x="4135248" y="1532873"/>
            <a:ext cx="53004" cy="76326"/>
          </a:xfrm>
          <a:custGeom>
            <a:avLst/>
            <a:gdLst>
              <a:gd name="T0" fmla="*/ 2147483647 w 55"/>
              <a:gd name="T1" fmla="*/ 0 h 77"/>
              <a:gd name="T2" fmla="*/ 0 w 55"/>
              <a:gd name="T3" fmla="*/ 2147483647 h 77"/>
              <a:gd name="T4" fmla="*/ 2147483647 w 55"/>
              <a:gd name="T5" fmla="*/ 2147483647 h 77"/>
              <a:gd name="T6" fmla="*/ 0 60000 65536"/>
              <a:gd name="T7" fmla="*/ 0 60000 65536"/>
              <a:gd name="T8" fmla="*/ 0 60000 65536"/>
              <a:gd name="T9" fmla="*/ 0 w 55"/>
              <a:gd name="T10" fmla="*/ 0 h 77"/>
              <a:gd name="T11" fmla="*/ 55 w 55"/>
              <a:gd name="T12" fmla="*/ 77 h 77"/>
            </a:gdLst>
            <a:ahLst/>
            <a:cxnLst>
              <a:cxn ang="T6">
                <a:pos x="T0" y="T1"/>
              </a:cxn>
              <a:cxn ang="T7">
                <a:pos x="T2" y="T3"/>
              </a:cxn>
              <a:cxn ang="T8">
                <a:pos x="T4" y="T5"/>
              </a:cxn>
            </a:cxnLst>
            <a:rect l="T9" t="T10" r="T11" b="T12"/>
            <a:pathLst>
              <a:path w="55" h="77">
                <a:moveTo>
                  <a:pt x="55" y="0"/>
                </a:moveTo>
                <a:lnTo>
                  <a:pt x="0" y="77"/>
                </a:lnTo>
                <a:lnTo>
                  <a:pt x="4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7" name="Freeform 108">
            <a:extLst>
              <a:ext uri="{FF2B5EF4-FFF2-40B4-BE49-F238E27FC236}">
                <a16:creationId xmlns:a16="http://schemas.microsoft.com/office/drawing/2014/main" id="{16F39C4F-73A8-F0FB-F839-0579DAF9605B}"/>
              </a:ext>
            </a:extLst>
          </p:cNvPr>
          <p:cNvSpPr>
            <a:spLocks noChangeArrowheads="1"/>
          </p:cNvSpPr>
          <p:nvPr/>
        </p:nvSpPr>
        <p:spPr bwMode="auto">
          <a:xfrm>
            <a:off x="4136308" y="1536054"/>
            <a:ext cx="37102" cy="71025"/>
          </a:xfrm>
          <a:custGeom>
            <a:avLst/>
            <a:gdLst>
              <a:gd name="T0" fmla="*/ 2147483647 w 39"/>
              <a:gd name="T1" fmla="*/ 0 h 72"/>
              <a:gd name="T2" fmla="*/ 0 w 39"/>
              <a:gd name="T3" fmla="*/ 2147483647 h 72"/>
              <a:gd name="T4" fmla="*/ 2147483647 w 39"/>
              <a:gd name="T5" fmla="*/ 2147483647 h 72"/>
              <a:gd name="T6" fmla="*/ 0 60000 65536"/>
              <a:gd name="T7" fmla="*/ 0 60000 65536"/>
              <a:gd name="T8" fmla="*/ 0 60000 65536"/>
              <a:gd name="T9" fmla="*/ 0 w 39"/>
              <a:gd name="T10" fmla="*/ 0 h 72"/>
              <a:gd name="T11" fmla="*/ 39 w 39"/>
              <a:gd name="T12" fmla="*/ 72 h 72"/>
            </a:gdLst>
            <a:ahLst/>
            <a:cxnLst>
              <a:cxn ang="T6">
                <a:pos x="T0" y="T1"/>
              </a:cxn>
              <a:cxn ang="T7">
                <a:pos x="T2" y="T3"/>
              </a:cxn>
              <a:cxn ang="T8">
                <a:pos x="T4" y="T5"/>
              </a:cxn>
            </a:cxnLst>
            <a:rect l="T9" t="T10" r="T11" b="T12"/>
            <a:pathLst>
              <a:path w="39" h="72">
                <a:moveTo>
                  <a:pt x="39" y="0"/>
                </a:moveTo>
                <a:lnTo>
                  <a:pt x="0" y="72"/>
                </a:lnTo>
                <a:lnTo>
                  <a:pt x="1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8" name="Freeform 109">
            <a:extLst>
              <a:ext uri="{FF2B5EF4-FFF2-40B4-BE49-F238E27FC236}">
                <a16:creationId xmlns:a16="http://schemas.microsoft.com/office/drawing/2014/main" id="{1E0B44CD-8414-830A-01C6-352E952E3797}"/>
              </a:ext>
            </a:extLst>
          </p:cNvPr>
          <p:cNvSpPr>
            <a:spLocks noChangeArrowheads="1"/>
          </p:cNvSpPr>
          <p:nvPr/>
        </p:nvSpPr>
        <p:spPr bwMode="auto">
          <a:xfrm>
            <a:off x="4047262" y="1569977"/>
            <a:ext cx="72085" cy="69965"/>
          </a:xfrm>
          <a:custGeom>
            <a:avLst/>
            <a:gdLst>
              <a:gd name="T0" fmla="*/ 2147483647 w 74"/>
              <a:gd name="T1" fmla="*/ 2147483647 h 70"/>
              <a:gd name="T2" fmla="*/ 2147483647 w 74"/>
              <a:gd name="T3" fmla="*/ 2147483647 h 70"/>
              <a:gd name="T4" fmla="*/ 2147483647 w 74"/>
              <a:gd name="T5" fmla="*/ 2147483647 h 70"/>
              <a:gd name="T6" fmla="*/ 0 w 74"/>
              <a:gd name="T7" fmla="*/ 0 h 70"/>
              <a:gd name="T8" fmla="*/ 0 60000 65536"/>
              <a:gd name="T9" fmla="*/ 0 60000 65536"/>
              <a:gd name="T10" fmla="*/ 0 60000 65536"/>
              <a:gd name="T11" fmla="*/ 0 60000 65536"/>
              <a:gd name="T12" fmla="*/ 0 w 74"/>
              <a:gd name="T13" fmla="*/ 0 h 70"/>
              <a:gd name="T14" fmla="*/ 74 w 74"/>
              <a:gd name="T15" fmla="*/ 70 h 70"/>
            </a:gdLst>
            <a:ahLst/>
            <a:cxnLst>
              <a:cxn ang="T8">
                <a:pos x="T0" y="T1"/>
              </a:cxn>
              <a:cxn ang="T9">
                <a:pos x="T2" y="T3"/>
              </a:cxn>
              <a:cxn ang="T10">
                <a:pos x="T4" y="T5"/>
              </a:cxn>
              <a:cxn ang="T11">
                <a:pos x="T6" y="T7"/>
              </a:cxn>
            </a:cxnLst>
            <a:rect l="T12" t="T13" r="T14" b="T15"/>
            <a:pathLst>
              <a:path w="74" h="70">
                <a:moveTo>
                  <a:pt x="43" y="52"/>
                </a:moveTo>
                <a:lnTo>
                  <a:pt x="74" y="70"/>
                </a:lnTo>
                <a:lnTo>
                  <a:pt x="57" y="43"/>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69" name="Freeform 110">
            <a:extLst>
              <a:ext uri="{FF2B5EF4-FFF2-40B4-BE49-F238E27FC236}">
                <a16:creationId xmlns:a16="http://schemas.microsoft.com/office/drawing/2014/main" id="{B4BAA72E-24E3-BEDA-5F27-4AB6478F54E7}"/>
              </a:ext>
            </a:extLst>
          </p:cNvPr>
          <p:cNvSpPr>
            <a:spLocks noChangeArrowheads="1"/>
          </p:cNvSpPr>
          <p:nvPr/>
        </p:nvSpPr>
        <p:spPr bwMode="auto">
          <a:xfrm>
            <a:off x="4005918" y="1581637"/>
            <a:ext cx="113429" cy="58305"/>
          </a:xfrm>
          <a:custGeom>
            <a:avLst/>
            <a:gdLst>
              <a:gd name="T0" fmla="*/ 2147483647 w 116"/>
              <a:gd name="T1" fmla="*/ 2147483647 h 59"/>
              <a:gd name="T2" fmla="*/ 2147483647 w 116"/>
              <a:gd name="T3" fmla="*/ 2147483647 h 59"/>
              <a:gd name="T4" fmla="*/ 0 w 116"/>
              <a:gd name="T5" fmla="*/ 0 h 59"/>
              <a:gd name="T6" fmla="*/ 0 60000 65536"/>
              <a:gd name="T7" fmla="*/ 0 60000 65536"/>
              <a:gd name="T8" fmla="*/ 0 60000 65536"/>
              <a:gd name="T9" fmla="*/ 0 w 116"/>
              <a:gd name="T10" fmla="*/ 0 h 59"/>
              <a:gd name="T11" fmla="*/ 116 w 116"/>
              <a:gd name="T12" fmla="*/ 59 h 59"/>
            </a:gdLst>
            <a:ahLst/>
            <a:cxnLst>
              <a:cxn ang="T6">
                <a:pos x="T0" y="T1"/>
              </a:cxn>
              <a:cxn ang="T7">
                <a:pos x="T2" y="T3"/>
              </a:cxn>
              <a:cxn ang="T8">
                <a:pos x="T4" y="T5"/>
              </a:cxn>
            </a:cxnLst>
            <a:rect l="T9" t="T10" r="T11" b="T12"/>
            <a:pathLst>
              <a:path w="116" h="59">
                <a:moveTo>
                  <a:pt x="116" y="59"/>
                </a:moveTo>
                <a:lnTo>
                  <a:pt x="85" y="41"/>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0" name="Freeform 111">
            <a:extLst>
              <a:ext uri="{FF2B5EF4-FFF2-40B4-BE49-F238E27FC236}">
                <a16:creationId xmlns:a16="http://schemas.microsoft.com/office/drawing/2014/main" id="{019729EB-8779-512C-53CF-FB22B1C6DF4A}"/>
              </a:ext>
            </a:extLst>
          </p:cNvPr>
          <p:cNvSpPr>
            <a:spLocks noChangeArrowheads="1"/>
          </p:cNvSpPr>
          <p:nvPr/>
        </p:nvSpPr>
        <p:spPr bwMode="auto">
          <a:xfrm>
            <a:off x="4096025" y="1556195"/>
            <a:ext cx="23322" cy="83747"/>
          </a:xfrm>
          <a:custGeom>
            <a:avLst/>
            <a:gdLst>
              <a:gd name="T0" fmla="*/ 2147483647 w 24"/>
              <a:gd name="T1" fmla="*/ 2147483647 h 84"/>
              <a:gd name="T2" fmla="*/ 2147483647 w 24"/>
              <a:gd name="T3" fmla="*/ 2147483647 h 84"/>
              <a:gd name="T4" fmla="*/ 2147483647 w 24"/>
              <a:gd name="T5" fmla="*/ 2147483647 h 84"/>
              <a:gd name="T6" fmla="*/ 0 w 24"/>
              <a:gd name="T7" fmla="*/ 0 h 84"/>
              <a:gd name="T8" fmla="*/ 0 60000 65536"/>
              <a:gd name="T9" fmla="*/ 0 60000 65536"/>
              <a:gd name="T10" fmla="*/ 0 60000 65536"/>
              <a:gd name="T11" fmla="*/ 0 60000 65536"/>
              <a:gd name="T12" fmla="*/ 0 w 24"/>
              <a:gd name="T13" fmla="*/ 0 h 84"/>
              <a:gd name="T14" fmla="*/ 24 w 24"/>
              <a:gd name="T15" fmla="*/ 84 h 84"/>
            </a:gdLst>
            <a:ahLst/>
            <a:cxnLst>
              <a:cxn ang="T8">
                <a:pos x="T0" y="T1"/>
              </a:cxn>
              <a:cxn ang="T9">
                <a:pos x="T2" y="T3"/>
              </a:cxn>
              <a:cxn ang="T10">
                <a:pos x="T4" y="T5"/>
              </a:cxn>
              <a:cxn ang="T11">
                <a:pos x="T6" y="T7"/>
              </a:cxn>
            </a:cxnLst>
            <a:rect l="T12" t="T13" r="T14" b="T15"/>
            <a:pathLst>
              <a:path w="24" h="84">
                <a:moveTo>
                  <a:pt x="7" y="57"/>
                </a:moveTo>
                <a:lnTo>
                  <a:pt x="24" y="84"/>
                </a:lnTo>
                <a:lnTo>
                  <a:pt x="24" y="53"/>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1" name="Freeform 112">
            <a:extLst>
              <a:ext uri="{FF2B5EF4-FFF2-40B4-BE49-F238E27FC236}">
                <a16:creationId xmlns:a16="http://schemas.microsoft.com/office/drawing/2014/main" id="{53A3F9FF-2221-8035-6D14-158677C269A2}"/>
              </a:ext>
            </a:extLst>
          </p:cNvPr>
          <p:cNvSpPr>
            <a:spLocks noChangeArrowheads="1"/>
          </p:cNvSpPr>
          <p:nvPr/>
        </p:nvSpPr>
        <p:spPr bwMode="auto">
          <a:xfrm>
            <a:off x="4119347" y="1532874"/>
            <a:ext cx="68905" cy="108128"/>
          </a:xfrm>
          <a:custGeom>
            <a:avLst/>
            <a:gdLst>
              <a:gd name="T0" fmla="*/ 0 w 71"/>
              <a:gd name="T1" fmla="*/ 2147483647 h 109"/>
              <a:gd name="T2" fmla="*/ 2147483647 w 71"/>
              <a:gd name="T3" fmla="*/ 2147483647 h 109"/>
              <a:gd name="T4" fmla="*/ 2147483647 w 71"/>
              <a:gd name="T5" fmla="*/ 0 h 109"/>
              <a:gd name="T6" fmla="*/ 0 60000 65536"/>
              <a:gd name="T7" fmla="*/ 0 60000 65536"/>
              <a:gd name="T8" fmla="*/ 0 60000 65536"/>
              <a:gd name="T9" fmla="*/ 0 w 71"/>
              <a:gd name="T10" fmla="*/ 0 h 109"/>
              <a:gd name="T11" fmla="*/ 71 w 71"/>
              <a:gd name="T12" fmla="*/ 109 h 109"/>
            </a:gdLst>
            <a:ahLst/>
            <a:cxnLst>
              <a:cxn ang="T6">
                <a:pos x="T0" y="T1"/>
              </a:cxn>
              <a:cxn ang="T7">
                <a:pos x="T2" y="T3"/>
              </a:cxn>
              <a:cxn ang="T8">
                <a:pos x="T4" y="T5"/>
              </a:cxn>
            </a:cxnLst>
            <a:rect l="T9" t="T10" r="T11" b="T12"/>
            <a:pathLst>
              <a:path w="71" h="109">
                <a:moveTo>
                  <a:pt x="0" y="109"/>
                </a:moveTo>
                <a:lnTo>
                  <a:pt x="17" y="75"/>
                </a:lnTo>
                <a:lnTo>
                  <a:pt x="7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2" name="Freeform 113">
            <a:extLst>
              <a:ext uri="{FF2B5EF4-FFF2-40B4-BE49-F238E27FC236}">
                <a16:creationId xmlns:a16="http://schemas.microsoft.com/office/drawing/2014/main" id="{4F1F9C69-F950-AEB0-1A46-1465DB5901E6}"/>
              </a:ext>
            </a:extLst>
          </p:cNvPr>
          <p:cNvSpPr>
            <a:spLocks noChangeArrowheads="1"/>
          </p:cNvSpPr>
          <p:nvPr/>
        </p:nvSpPr>
        <p:spPr bwMode="auto">
          <a:xfrm>
            <a:off x="4119347" y="1542414"/>
            <a:ext cx="26502" cy="97527"/>
          </a:xfrm>
          <a:custGeom>
            <a:avLst/>
            <a:gdLst>
              <a:gd name="T0" fmla="*/ 0 w 27"/>
              <a:gd name="T1" fmla="*/ 2147483647 h 98"/>
              <a:gd name="T2" fmla="*/ 0 w 27"/>
              <a:gd name="T3" fmla="*/ 2147483647 h 98"/>
              <a:gd name="T4" fmla="*/ 2147483647 w 27"/>
              <a:gd name="T5" fmla="*/ 2147483647 h 98"/>
              <a:gd name="T6" fmla="*/ 2147483647 w 27"/>
              <a:gd name="T7" fmla="*/ 0 h 98"/>
              <a:gd name="T8" fmla="*/ 0 60000 65536"/>
              <a:gd name="T9" fmla="*/ 0 60000 65536"/>
              <a:gd name="T10" fmla="*/ 0 60000 65536"/>
              <a:gd name="T11" fmla="*/ 0 60000 65536"/>
              <a:gd name="T12" fmla="*/ 0 w 27"/>
              <a:gd name="T13" fmla="*/ 0 h 98"/>
              <a:gd name="T14" fmla="*/ 27 w 27"/>
              <a:gd name="T15" fmla="*/ 98 h 98"/>
            </a:gdLst>
            <a:ahLst/>
            <a:cxnLst>
              <a:cxn ang="T8">
                <a:pos x="T0" y="T1"/>
              </a:cxn>
              <a:cxn ang="T9">
                <a:pos x="T2" y="T3"/>
              </a:cxn>
              <a:cxn ang="T10">
                <a:pos x="T4" y="T5"/>
              </a:cxn>
              <a:cxn ang="T11">
                <a:pos x="T6" y="T7"/>
              </a:cxn>
            </a:cxnLst>
            <a:rect l="T12" t="T13" r="T14" b="T15"/>
            <a:pathLst>
              <a:path w="27" h="98">
                <a:moveTo>
                  <a:pt x="0" y="67"/>
                </a:moveTo>
                <a:lnTo>
                  <a:pt x="0" y="98"/>
                </a:lnTo>
                <a:lnTo>
                  <a:pt x="17" y="65"/>
                </a:lnTo>
                <a:lnTo>
                  <a:pt x="27"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3" name="Freeform 114">
            <a:extLst>
              <a:ext uri="{FF2B5EF4-FFF2-40B4-BE49-F238E27FC236}">
                <a16:creationId xmlns:a16="http://schemas.microsoft.com/office/drawing/2014/main" id="{A43D7E96-775B-6887-07F6-F24031B28221}"/>
              </a:ext>
            </a:extLst>
          </p:cNvPr>
          <p:cNvSpPr>
            <a:spLocks noChangeArrowheads="1"/>
          </p:cNvSpPr>
          <p:nvPr/>
        </p:nvSpPr>
        <p:spPr bwMode="auto">
          <a:xfrm>
            <a:off x="3568106" y="1437466"/>
            <a:ext cx="16961" cy="9541"/>
          </a:xfrm>
          <a:custGeom>
            <a:avLst/>
            <a:gdLst>
              <a:gd name="T0" fmla="*/ 0 w 17"/>
              <a:gd name="T1" fmla="*/ 2147483647 h 10"/>
              <a:gd name="T2" fmla="*/ 2147483647 w 17"/>
              <a:gd name="T3" fmla="*/ 0 h 10"/>
              <a:gd name="T4" fmla="*/ 2147483647 w 17"/>
              <a:gd name="T5" fmla="*/ 2147483647 h 10"/>
              <a:gd name="T6" fmla="*/ 0 60000 65536"/>
              <a:gd name="T7" fmla="*/ 0 60000 65536"/>
              <a:gd name="T8" fmla="*/ 0 60000 65536"/>
              <a:gd name="T9" fmla="*/ 0 w 17"/>
              <a:gd name="T10" fmla="*/ 0 h 10"/>
              <a:gd name="T11" fmla="*/ 17 w 17"/>
              <a:gd name="T12" fmla="*/ 10 h 10"/>
            </a:gdLst>
            <a:ahLst/>
            <a:cxnLst>
              <a:cxn ang="T6">
                <a:pos x="T0" y="T1"/>
              </a:cxn>
              <a:cxn ang="T7">
                <a:pos x="T2" y="T3"/>
              </a:cxn>
              <a:cxn ang="T8">
                <a:pos x="T4" y="T5"/>
              </a:cxn>
            </a:cxnLst>
            <a:rect l="T9" t="T10" r="T11" b="T12"/>
            <a:pathLst>
              <a:path w="17" h="10">
                <a:moveTo>
                  <a:pt x="0" y="10"/>
                </a:moveTo>
                <a:lnTo>
                  <a:pt x="17" y="0"/>
                </a:lnTo>
                <a:lnTo>
                  <a:pt x="8"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4" name="Freeform 115">
            <a:extLst>
              <a:ext uri="{FF2B5EF4-FFF2-40B4-BE49-F238E27FC236}">
                <a16:creationId xmlns:a16="http://schemas.microsoft.com/office/drawing/2014/main" id="{4A4C13E9-8FF9-CDD8-AE82-9770116ECE22}"/>
              </a:ext>
            </a:extLst>
          </p:cNvPr>
          <p:cNvSpPr>
            <a:spLocks noChangeArrowheads="1"/>
          </p:cNvSpPr>
          <p:nvPr/>
        </p:nvSpPr>
        <p:spPr bwMode="auto">
          <a:xfrm>
            <a:off x="3553265" y="1447007"/>
            <a:ext cx="26502" cy="26502"/>
          </a:xfrm>
          <a:custGeom>
            <a:avLst/>
            <a:gdLst>
              <a:gd name="T0" fmla="*/ 2147483647 w 28"/>
              <a:gd name="T1" fmla="*/ 2147483647 h 27"/>
              <a:gd name="T2" fmla="*/ 2147483647 w 28"/>
              <a:gd name="T3" fmla="*/ 0 h 27"/>
              <a:gd name="T4" fmla="*/ 0 w 28"/>
              <a:gd name="T5" fmla="*/ 2147483647 h 27"/>
              <a:gd name="T6" fmla="*/ 0 60000 65536"/>
              <a:gd name="T7" fmla="*/ 0 60000 65536"/>
              <a:gd name="T8" fmla="*/ 0 60000 65536"/>
              <a:gd name="T9" fmla="*/ 0 w 28"/>
              <a:gd name="T10" fmla="*/ 0 h 27"/>
              <a:gd name="T11" fmla="*/ 28 w 28"/>
              <a:gd name="T12" fmla="*/ 27 h 27"/>
            </a:gdLst>
            <a:ahLst/>
            <a:cxnLst>
              <a:cxn ang="T6">
                <a:pos x="T0" y="T1"/>
              </a:cxn>
              <a:cxn ang="T7">
                <a:pos x="T2" y="T3"/>
              </a:cxn>
              <a:cxn ang="T8">
                <a:pos x="T4" y="T5"/>
              </a:cxn>
            </a:cxnLst>
            <a:rect l="T9" t="T10" r="T11" b="T12"/>
            <a:pathLst>
              <a:path w="28" h="27">
                <a:moveTo>
                  <a:pt x="28" y="20"/>
                </a:moveTo>
                <a:lnTo>
                  <a:pt x="16" y="0"/>
                </a:lnTo>
                <a:lnTo>
                  <a:pt x="0" y="2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5" name="Freeform 116">
            <a:extLst>
              <a:ext uri="{FF2B5EF4-FFF2-40B4-BE49-F238E27FC236}">
                <a16:creationId xmlns:a16="http://schemas.microsoft.com/office/drawing/2014/main" id="{6276F7FC-A00D-A5AC-3A72-B06225035FDB}"/>
              </a:ext>
            </a:extLst>
          </p:cNvPr>
          <p:cNvSpPr>
            <a:spLocks noChangeArrowheads="1"/>
          </p:cNvSpPr>
          <p:nvPr/>
        </p:nvSpPr>
        <p:spPr bwMode="auto">
          <a:xfrm>
            <a:off x="3538424" y="1447008"/>
            <a:ext cx="29682" cy="30742"/>
          </a:xfrm>
          <a:custGeom>
            <a:avLst/>
            <a:gdLst>
              <a:gd name="T0" fmla="*/ 0 w 31"/>
              <a:gd name="T1" fmla="*/ 2147483647 h 31"/>
              <a:gd name="T2" fmla="*/ 2147483647 w 31"/>
              <a:gd name="T3" fmla="*/ 2147483647 h 31"/>
              <a:gd name="T4" fmla="*/ 2147483647 w 31"/>
              <a:gd name="T5" fmla="*/ 0 h 31"/>
              <a:gd name="T6" fmla="*/ 0 60000 65536"/>
              <a:gd name="T7" fmla="*/ 0 60000 65536"/>
              <a:gd name="T8" fmla="*/ 0 60000 65536"/>
              <a:gd name="T9" fmla="*/ 0 w 31"/>
              <a:gd name="T10" fmla="*/ 0 h 31"/>
              <a:gd name="T11" fmla="*/ 31 w 31"/>
              <a:gd name="T12" fmla="*/ 31 h 31"/>
            </a:gdLst>
            <a:ahLst/>
            <a:cxnLst>
              <a:cxn ang="T6">
                <a:pos x="T0" y="T1"/>
              </a:cxn>
              <a:cxn ang="T7">
                <a:pos x="T2" y="T3"/>
              </a:cxn>
              <a:cxn ang="T8">
                <a:pos x="T4" y="T5"/>
              </a:cxn>
            </a:cxnLst>
            <a:rect l="T9" t="T10" r="T11" b="T12"/>
            <a:pathLst>
              <a:path w="31" h="31">
                <a:moveTo>
                  <a:pt x="0" y="31"/>
                </a:moveTo>
                <a:lnTo>
                  <a:pt x="15" y="27"/>
                </a:lnTo>
                <a:lnTo>
                  <a:pt x="3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nvGrpSpPr>
          <p:cNvPr id="81976" name="Group 117">
            <a:extLst>
              <a:ext uri="{FF2B5EF4-FFF2-40B4-BE49-F238E27FC236}">
                <a16:creationId xmlns:a16="http://schemas.microsoft.com/office/drawing/2014/main" id="{08ED4E34-6013-8945-A031-9E070608588D}"/>
              </a:ext>
            </a:extLst>
          </p:cNvPr>
          <p:cNvGrpSpPr>
            <a:grpSpLocks/>
          </p:cNvGrpSpPr>
          <p:nvPr/>
        </p:nvGrpSpPr>
        <p:grpSpPr bwMode="auto">
          <a:xfrm>
            <a:off x="3350790" y="1347360"/>
            <a:ext cx="294702" cy="230037"/>
            <a:chOff x="2125" y="1271"/>
            <a:chExt cx="278" cy="217"/>
          </a:xfrm>
        </p:grpSpPr>
        <p:sp>
          <p:nvSpPr>
            <p:cNvPr id="82092" name="Freeform 118">
              <a:extLst>
                <a:ext uri="{FF2B5EF4-FFF2-40B4-BE49-F238E27FC236}">
                  <a16:creationId xmlns:a16="http://schemas.microsoft.com/office/drawing/2014/main" id="{7237235B-77DE-F3FB-34C7-F991D7E1D815}"/>
                </a:ext>
              </a:extLst>
            </p:cNvPr>
            <p:cNvSpPr>
              <a:spLocks noChangeArrowheads="1"/>
            </p:cNvSpPr>
            <p:nvPr/>
          </p:nvSpPr>
          <p:spPr bwMode="auto">
            <a:xfrm>
              <a:off x="2125" y="1271"/>
              <a:ext cx="278" cy="217"/>
            </a:xfrm>
            <a:custGeom>
              <a:avLst/>
              <a:gdLst>
                <a:gd name="T0" fmla="*/ 64 w 302"/>
                <a:gd name="T1" fmla="*/ 27 h 233"/>
                <a:gd name="T2" fmla="*/ 68 w 302"/>
                <a:gd name="T3" fmla="*/ 7 h 233"/>
                <a:gd name="T4" fmla="*/ 74 w 302"/>
                <a:gd name="T5" fmla="*/ 25 h 233"/>
                <a:gd name="T6" fmla="*/ 87 w 302"/>
                <a:gd name="T7" fmla="*/ 2 h 233"/>
                <a:gd name="T8" fmla="*/ 87 w 302"/>
                <a:gd name="T9" fmla="*/ 26 h 233"/>
                <a:gd name="T10" fmla="*/ 104 w 302"/>
                <a:gd name="T11" fmla="*/ 14 h 233"/>
                <a:gd name="T12" fmla="*/ 98 w 302"/>
                <a:gd name="T13" fmla="*/ 32 h 233"/>
                <a:gd name="T14" fmla="*/ 126 w 302"/>
                <a:gd name="T15" fmla="*/ 32 h 233"/>
                <a:gd name="T16" fmla="*/ 105 w 302"/>
                <a:gd name="T17" fmla="*/ 48 h 233"/>
                <a:gd name="T18" fmla="*/ 133 w 302"/>
                <a:gd name="T19" fmla="*/ 59 h 233"/>
                <a:gd name="T20" fmla="*/ 103 w 302"/>
                <a:gd name="T21" fmla="*/ 61 h 233"/>
                <a:gd name="T22" fmla="*/ 117 w 302"/>
                <a:gd name="T23" fmla="*/ 75 h 233"/>
                <a:gd name="T24" fmla="*/ 96 w 302"/>
                <a:gd name="T25" fmla="*/ 73 h 233"/>
                <a:gd name="T26" fmla="*/ 105 w 302"/>
                <a:gd name="T27" fmla="*/ 94 h 233"/>
                <a:gd name="T28" fmla="*/ 87 w 302"/>
                <a:gd name="T29" fmla="*/ 87 h 233"/>
                <a:gd name="T30" fmla="*/ 92 w 302"/>
                <a:gd name="T31" fmla="*/ 114 h 233"/>
                <a:gd name="T32" fmla="*/ 75 w 302"/>
                <a:gd name="T33" fmla="*/ 96 h 233"/>
                <a:gd name="T34" fmla="*/ 68 w 302"/>
                <a:gd name="T35" fmla="*/ 115 h 233"/>
                <a:gd name="T36" fmla="*/ 63 w 302"/>
                <a:gd name="T37" fmla="*/ 94 h 233"/>
                <a:gd name="T38" fmla="*/ 44 w 302"/>
                <a:gd name="T39" fmla="*/ 113 h 233"/>
                <a:gd name="T40" fmla="*/ 48 w 302"/>
                <a:gd name="T41" fmla="*/ 89 h 233"/>
                <a:gd name="T42" fmla="*/ 16 w 302"/>
                <a:gd name="T43" fmla="*/ 105 h 233"/>
                <a:gd name="T44" fmla="*/ 28 w 302"/>
                <a:gd name="T45" fmla="*/ 80 h 233"/>
                <a:gd name="T46" fmla="*/ 6 w 302"/>
                <a:gd name="T47" fmla="*/ 76 h 233"/>
                <a:gd name="T48" fmla="*/ 21 w 302"/>
                <a:gd name="T49" fmla="*/ 65 h 233"/>
                <a:gd name="T50" fmla="*/ 0 w 302"/>
                <a:gd name="T51" fmla="*/ 53 h 233"/>
                <a:gd name="T52" fmla="*/ 29 w 302"/>
                <a:gd name="T53" fmla="*/ 53 h 233"/>
                <a:gd name="T54" fmla="*/ 13 w 302"/>
                <a:gd name="T55" fmla="*/ 23 h 233"/>
                <a:gd name="T56" fmla="*/ 38 w 302"/>
                <a:gd name="T57" fmla="*/ 41 h 233"/>
                <a:gd name="T58" fmla="*/ 35 w 302"/>
                <a:gd name="T59" fmla="*/ 20 h 233"/>
                <a:gd name="T60" fmla="*/ 52 w 302"/>
                <a:gd name="T61" fmla="*/ 34 h 233"/>
                <a:gd name="T62" fmla="*/ 46 w 302"/>
                <a:gd name="T63" fmla="*/ 0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233"/>
                <a:gd name="T98" fmla="*/ 302 w 302"/>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233">
                  <a:moveTo>
                    <a:pt x="146" y="54"/>
                  </a:moveTo>
                  <a:lnTo>
                    <a:pt x="157" y="13"/>
                  </a:lnTo>
                  <a:lnTo>
                    <a:pt x="172" y="51"/>
                  </a:lnTo>
                  <a:lnTo>
                    <a:pt x="199" y="2"/>
                  </a:lnTo>
                  <a:lnTo>
                    <a:pt x="201" y="52"/>
                  </a:lnTo>
                  <a:lnTo>
                    <a:pt x="241" y="28"/>
                  </a:lnTo>
                  <a:lnTo>
                    <a:pt x="225" y="65"/>
                  </a:lnTo>
                  <a:lnTo>
                    <a:pt x="288" y="65"/>
                  </a:lnTo>
                  <a:lnTo>
                    <a:pt x="242" y="98"/>
                  </a:lnTo>
                  <a:lnTo>
                    <a:pt x="302" y="120"/>
                  </a:lnTo>
                  <a:lnTo>
                    <a:pt x="237" y="127"/>
                  </a:lnTo>
                  <a:lnTo>
                    <a:pt x="268" y="151"/>
                  </a:lnTo>
                  <a:lnTo>
                    <a:pt x="222" y="148"/>
                  </a:lnTo>
                  <a:lnTo>
                    <a:pt x="242" y="191"/>
                  </a:lnTo>
                  <a:lnTo>
                    <a:pt x="202" y="177"/>
                  </a:lnTo>
                  <a:lnTo>
                    <a:pt x="210" y="232"/>
                  </a:lnTo>
                  <a:lnTo>
                    <a:pt x="174" y="197"/>
                  </a:lnTo>
                  <a:lnTo>
                    <a:pt x="154" y="233"/>
                  </a:lnTo>
                  <a:lnTo>
                    <a:pt x="145" y="191"/>
                  </a:lnTo>
                  <a:lnTo>
                    <a:pt x="100" y="231"/>
                  </a:lnTo>
                  <a:lnTo>
                    <a:pt x="109" y="182"/>
                  </a:lnTo>
                  <a:lnTo>
                    <a:pt x="37" y="215"/>
                  </a:lnTo>
                  <a:lnTo>
                    <a:pt x="64" y="162"/>
                  </a:lnTo>
                  <a:lnTo>
                    <a:pt x="7" y="156"/>
                  </a:lnTo>
                  <a:lnTo>
                    <a:pt x="48" y="132"/>
                  </a:lnTo>
                  <a:lnTo>
                    <a:pt x="0" y="108"/>
                  </a:lnTo>
                  <a:lnTo>
                    <a:pt x="67" y="108"/>
                  </a:lnTo>
                  <a:lnTo>
                    <a:pt x="29" y="47"/>
                  </a:lnTo>
                  <a:lnTo>
                    <a:pt x="87" y="84"/>
                  </a:lnTo>
                  <a:lnTo>
                    <a:pt x="80" y="43"/>
                  </a:lnTo>
                  <a:lnTo>
                    <a:pt x="119" y="70"/>
                  </a:lnTo>
                  <a:lnTo>
                    <a:pt x="106" y="0"/>
                  </a:lnTo>
                  <a:close/>
                </a:path>
              </a:pathLst>
            </a:custGeom>
            <a:gradFill rotWithShape="0">
              <a:gsLst>
                <a:gs pos="0">
                  <a:srgbClr val="0000FF"/>
                </a:gs>
                <a:gs pos="100000">
                  <a:srgbClr val="FFFFFF"/>
                </a:gs>
              </a:gsLst>
              <a:path path="rect">
                <a:fillToRect l="50000" t="50000" r="50000" b="50000"/>
              </a:path>
            </a:gradFill>
            <a:ln w="12700">
              <a:solidFill>
                <a:srgbClr val="000000"/>
              </a:solidFill>
              <a:round/>
              <a:headEnd/>
              <a:tailEnd/>
            </a:ln>
          </p:spPr>
          <p:txBody>
            <a:bodyPr wrap="none"/>
            <a:lstStyle/>
            <a:p>
              <a:endParaRPr lang="en-US" sz="2805"/>
            </a:p>
          </p:txBody>
        </p:sp>
        <p:sp>
          <p:nvSpPr>
            <p:cNvPr id="82093" name="Freeform 119">
              <a:extLst>
                <a:ext uri="{FF2B5EF4-FFF2-40B4-BE49-F238E27FC236}">
                  <a16:creationId xmlns:a16="http://schemas.microsoft.com/office/drawing/2014/main" id="{CB4319CE-AA12-D069-3AE8-38F7566B9CB8}"/>
                </a:ext>
              </a:extLst>
            </p:cNvPr>
            <p:cNvSpPr>
              <a:spLocks noChangeArrowheads="1"/>
            </p:cNvSpPr>
            <p:nvPr/>
          </p:nvSpPr>
          <p:spPr bwMode="auto">
            <a:xfrm>
              <a:off x="2205" y="1356"/>
              <a:ext cx="34" cy="28"/>
            </a:xfrm>
            <a:custGeom>
              <a:avLst/>
              <a:gdLst>
                <a:gd name="T0" fmla="*/ 16 w 37"/>
                <a:gd name="T1" fmla="*/ 7 h 30"/>
                <a:gd name="T2" fmla="*/ 6 w 37"/>
                <a:gd name="T3" fmla="*/ 16 h 30"/>
                <a:gd name="T4" fmla="*/ 0 w 37"/>
                <a:gd name="T5" fmla="*/ 7 h 30"/>
                <a:gd name="T6" fmla="*/ 7 w 37"/>
                <a:gd name="T7" fmla="*/ 0 h 30"/>
                <a:gd name="T8" fmla="*/ 0 60000 65536"/>
                <a:gd name="T9" fmla="*/ 0 60000 65536"/>
                <a:gd name="T10" fmla="*/ 0 60000 65536"/>
                <a:gd name="T11" fmla="*/ 0 60000 65536"/>
                <a:gd name="T12" fmla="*/ 0 w 37"/>
                <a:gd name="T13" fmla="*/ 0 h 30"/>
                <a:gd name="T14" fmla="*/ 37 w 37"/>
                <a:gd name="T15" fmla="*/ 30 h 30"/>
              </a:gdLst>
              <a:ahLst/>
              <a:cxnLst>
                <a:cxn ang="T8">
                  <a:pos x="T0" y="T1"/>
                </a:cxn>
                <a:cxn ang="T9">
                  <a:pos x="T2" y="T3"/>
                </a:cxn>
                <a:cxn ang="T10">
                  <a:pos x="T4" y="T5"/>
                </a:cxn>
                <a:cxn ang="T11">
                  <a:pos x="T6" y="T7"/>
                </a:cxn>
              </a:cxnLst>
              <a:rect l="T12" t="T13" r="T14" b="T15"/>
              <a:pathLst>
                <a:path w="37" h="30">
                  <a:moveTo>
                    <a:pt x="37" y="7"/>
                  </a:moveTo>
                  <a:lnTo>
                    <a:pt x="12" y="30"/>
                  </a:lnTo>
                  <a:lnTo>
                    <a:pt x="0" y="10"/>
                  </a:lnTo>
                  <a:lnTo>
                    <a:pt x="17"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sp>
        <p:nvSpPr>
          <p:cNvPr id="81977" name="Freeform 120">
            <a:extLst>
              <a:ext uri="{FF2B5EF4-FFF2-40B4-BE49-F238E27FC236}">
                <a16:creationId xmlns:a16="http://schemas.microsoft.com/office/drawing/2014/main" id="{1A99F39E-DB1A-447C-3696-50929DBF9720}"/>
              </a:ext>
            </a:extLst>
          </p:cNvPr>
          <p:cNvSpPr>
            <a:spLocks noChangeArrowheads="1"/>
          </p:cNvSpPr>
          <p:nvPr/>
        </p:nvSpPr>
        <p:spPr bwMode="auto">
          <a:xfrm>
            <a:off x="3585068" y="1425806"/>
            <a:ext cx="37102" cy="18021"/>
          </a:xfrm>
          <a:custGeom>
            <a:avLst/>
            <a:gdLst>
              <a:gd name="T0" fmla="*/ 2147483647 w 38"/>
              <a:gd name="T1" fmla="*/ 0 h 18"/>
              <a:gd name="T2" fmla="*/ 2147483647 w 38"/>
              <a:gd name="T3" fmla="*/ 2147483647 h 18"/>
              <a:gd name="T4" fmla="*/ 0 w 38"/>
              <a:gd name="T5" fmla="*/ 2147483647 h 18"/>
              <a:gd name="T6" fmla="*/ 0 60000 65536"/>
              <a:gd name="T7" fmla="*/ 0 60000 65536"/>
              <a:gd name="T8" fmla="*/ 0 60000 65536"/>
              <a:gd name="T9" fmla="*/ 0 w 38"/>
              <a:gd name="T10" fmla="*/ 0 h 18"/>
              <a:gd name="T11" fmla="*/ 38 w 38"/>
              <a:gd name="T12" fmla="*/ 18 h 18"/>
            </a:gdLst>
            <a:ahLst/>
            <a:cxnLst>
              <a:cxn ang="T6">
                <a:pos x="T0" y="T1"/>
              </a:cxn>
              <a:cxn ang="T7">
                <a:pos x="T2" y="T3"/>
              </a:cxn>
              <a:cxn ang="T8">
                <a:pos x="T4" y="T5"/>
              </a:cxn>
            </a:cxnLst>
            <a:rect l="T9" t="T10" r="T11" b="T12"/>
            <a:pathLst>
              <a:path w="38" h="18">
                <a:moveTo>
                  <a:pt x="38" y="0"/>
                </a:moveTo>
                <a:lnTo>
                  <a:pt x="20" y="18"/>
                </a:lnTo>
                <a:lnTo>
                  <a:pt x="0" y="1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8" name="Freeform 121">
            <a:extLst>
              <a:ext uri="{FF2B5EF4-FFF2-40B4-BE49-F238E27FC236}">
                <a16:creationId xmlns:a16="http://schemas.microsoft.com/office/drawing/2014/main" id="{E9906694-4DAB-B9C7-EA4D-851954DA9A97}"/>
              </a:ext>
            </a:extLst>
          </p:cNvPr>
          <p:cNvSpPr>
            <a:spLocks noChangeArrowheads="1"/>
          </p:cNvSpPr>
          <p:nvPr/>
        </p:nvSpPr>
        <p:spPr bwMode="auto">
          <a:xfrm>
            <a:off x="3579767" y="1443827"/>
            <a:ext cx="26502" cy="23322"/>
          </a:xfrm>
          <a:custGeom>
            <a:avLst/>
            <a:gdLst>
              <a:gd name="T0" fmla="*/ 2147483647 w 27"/>
              <a:gd name="T1" fmla="*/ 0 h 23"/>
              <a:gd name="T2" fmla="*/ 2147483647 w 27"/>
              <a:gd name="T3" fmla="*/ 2147483647 h 23"/>
              <a:gd name="T4" fmla="*/ 0 w 27"/>
              <a:gd name="T5" fmla="*/ 2147483647 h 23"/>
              <a:gd name="T6" fmla="*/ 0 60000 65536"/>
              <a:gd name="T7" fmla="*/ 0 60000 65536"/>
              <a:gd name="T8" fmla="*/ 0 60000 65536"/>
              <a:gd name="T9" fmla="*/ 0 w 27"/>
              <a:gd name="T10" fmla="*/ 0 h 23"/>
              <a:gd name="T11" fmla="*/ 27 w 27"/>
              <a:gd name="T12" fmla="*/ 23 h 23"/>
            </a:gdLst>
            <a:ahLst/>
            <a:cxnLst>
              <a:cxn ang="T6">
                <a:pos x="T0" y="T1"/>
              </a:cxn>
              <a:cxn ang="T7">
                <a:pos x="T2" y="T3"/>
              </a:cxn>
              <a:cxn ang="T8">
                <a:pos x="T4" y="T5"/>
              </a:cxn>
            </a:cxnLst>
            <a:rect l="T9" t="T10" r="T11" b="T12"/>
            <a:pathLst>
              <a:path w="27" h="23">
                <a:moveTo>
                  <a:pt x="25" y="0"/>
                </a:moveTo>
                <a:lnTo>
                  <a:pt x="27" y="15"/>
                </a:lnTo>
                <a:lnTo>
                  <a:pt x="0" y="2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79" name="Freeform 122">
            <a:extLst>
              <a:ext uri="{FF2B5EF4-FFF2-40B4-BE49-F238E27FC236}">
                <a16:creationId xmlns:a16="http://schemas.microsoft.com/office/drawing/2014/main" id="{D0966F78-3473-75DF-CF6E-72F160980ADF}"/>
              </a:ext>
            </a:extLst>
          </p:cNvPr>
          <p:cNvSpPr>
            <a:spLocks noChangeArrowheads="1"/>
          </p:cNvSpPr>
          <p:nvPr/>
        </p:nvSpPr>
        <p:spPr bwMode="auto">
          <a:xfrm>
            <a:off x="3604149" y="1425806"/>
            <a:ext cx="43463" cy="27562"/>
          </a:xfrm>
          <a:custGeom>
            <a:avLst/>
            <a:gdLst>
              <a:gd name="T0" fmla="*/ 2147483647 w 44"/>
              <a:gd name="T1" fmla="*/ 2147483647 h 28"/>
              <a:gd name="T2" fmla="*/ 2147483647 w 44"/>
              <a:gd name="T3" fmla="*/ 2147483647 h 28"/>
              <a:gd name="T4" fmla="*/ 0 w 44"/>
              <a:gd name="T5" fmla="*/ 2147483647 h 28"/>
              <a:gd name="T6" fmla="*/ 2147483647 w 44"/>
              <a:gd name="T7" fmla="*/ 0 h 28"/>
              <a:gd name="T8" fmla="*/ 0 60000 65536"/>
              <a:gd name="T9" fmla="*/ 0 60000 65536"/>
              <a:gd name="T10" fmla="*/ 0 60000 65536"/>
              <a:gd name="T11" fmla="*/ 0 60000 65536"/>
              <a:gd name="T12" fmla="*/ 0 w 44"/>
              <a:gd name="T13" fmla="*/ 0 h 28"/>
              <a:gd name="T14" fmla="*/ 44 w 44"/>
              <a:gd name="T15" fmla="*/ 28 h 28"/>
            </a:gdLst>
            <a:ahLst/>
            <a:cxnLst>
              <a:cxn ang="T8">
                <a:pos x="T0" y="T1"/>
              </a:cxn>
              <a:cxn ang="T9">
                <a:pos x="T2" y="T3"/>
              </a:cxn>
              <a:cxn ang="T10">
                <a:pos x="T4" y="T5"/>
              </a:cxn>
              <a:cxn ang="T11">
                <a:pos x="T6" y="T7"/>
              </a:cxn>
            </a:cxnLst>
            <a:rect l="T12" t="T13" r="T14" b="T15"/>
            <a:pathLst>
              <a:path w="44" h="28">
                <a:moveTo>
                  <a:pt x="44" y="5"/>
                </a:moveTo>
                <a:lnTo>
                  <a:pt x="26" y="28"/>
                </a:lnTo>
                <a:lnTo>
                  <a:pt x="0" y="18"/>
                </a:lnTo>
                <a:lnTo>
                  <a:pt x="1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0" name="Freeform 123">
            <a:extLst>
              <a:ext uri="{FF2B5EF4-FFF2-40B4-BE49-F238E27FC236}">
                <a16:creationId xmlns:a16="http://schemas.microsoft.com/office/drawing/2014/main" id="{FC7700AE-4262-013E-346B-6B9C21100C9A}"/>
              </a:ext>
            </a:extLst>
          </p:cNvPr>
          <p:cNvSpPr>
            <a:spLocks noChangeArrowheads="1"/>
          </p:cNvSpPr>
          <p:nvPr/>
        </p:nvSpPr>
        <p:spPr bwMode="auto">
          <a:xfrm>
            <a:off x="3604149" y="1443827"/>
            <a:ext cx="25442" cy="14841"/>
          </a:xfrm>
          <a:custGeom>
            <a:avLst/>
            <a:gdLst>
              <a:gd name="T0" fmla="*/ 2147483647 w 26"/>
              <a:gd name="T1" fmla="*/ 2147483647 h 15"/>
              <a:gd name="T2" fmla="*/ 2147483647 w 26"/>
              <a:gd name="T3" fmla="*/ 2147483647 h 15"/>
              <a:gd name="T4" fmla="*/ 0 w 26"/>
              <a:gd name="T5" fmla="*/ 0 h 15"/>
              <a:gd name="T6" fmla="*/ 0 60000 65536"/>
              <a:gd name="T7" fmla="*/ 0 60000 65536"/>
              <a:gd name="T8" fmla="*/ 0 60000 65536"/>
              <a:gd name="T9" fmla="*/ 0 w 26"/>
              <a:gd name="T10" fmla="*/ 0 h 15"/>
              <a:gd name="T11" fmla="*/ 26 w 26"/>
              <a:gd name="T12" fmla="*/ 15 h 15"/>
            </a:gdLst>
            <a:ahLst/>
            <a:cxnLst>
              <a:cxn ang="T6">
                <a:pos x="T0" y="T1"/>
              </a:cxn>
              <a:cxn ang="T7">
                <a:pos x="T2" y="T3"/>
              </a:cxn>
              <a:cxn ang="T8">
                <a:pos x="T4" y="T5"/>
              </a:cxn>
            </a:cxnLst>
            <a:rect l="T9" t="T10" r="T11" b="T12"/>
            <a:pathLst>
              <a:path w="26" h="15">
                <a:moveTo>
                  <a:pt x="26" y="10"/>
                </a:moveTo>
                <a:lnTo>
                  <a:pt x="2" y="15"/>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1" name="Freeform 124">
            <a:extLst>
              <a:ext uri="{FF2B5EF4-FFF2-40B4-BE49-F238E27FC236}">
                <a16:creationId xmlns:a16="http://schemas.microsoft.com/office/drawing/2014/main" id="{DC2C7126-7A06-3DA6-E0CF-FA06E0EE9ACE}"/>
              </a:ext>
            </a:extLst>
          </p:cNvPr>
          <p:cNvSpPr>
            <a:spLocks noChangeArrowheads="1"/>
          </p:cNvSpPr>
          <p:nvPr/>
        </p:nvSpPr>
        <p:spPr bwMode="auto">
          <a:xfrm>
            <a:off x="3622170" y="1416265"/>
            <a:ext cx="37103" cy="14841"/>
          </a:xfrm>
          <a:custGeom>
            <a:avLst/>
            <a:gdLst>
              <a:gd name="T0" fmla="*/ 2147483647 w 38"/>
              <a:gd name="T1" fmla="*/ 2147483647 h 15"/>
              <a:gd name="T2" fmla="*/ 2147483647 w 38"/>
              <a:gd name="T3" fmla="*/ 0 h 15"/>
              <a:gd name="T4" fmla="*/ 0 w 38"/>
              <a:gd name="T5" fmla="*/ 2147483647 h 15"/>
              <a:gd name="T6" fmla="*/ 0 60000 65536"/>
              <a:gd name="T7" fmla="*/ 0 60000 65536"/>
              <a:gd name="T8" fmla="*/ 0 60000 65536"/>
              <a:gd name="T9" fmla="*/ 0 w 38"/>
              <a:gd name="T10" fmla="*/ 0 h 15"/>
              <a:gd name="T11" fmla="*/ 38 w 38"/>
              <a:gd name="T12" fmla="*/ 15 h 15"/>
            </a:gdLst>
            <a:ahLst/>
            <a:cxnLst>
              <a:cxn ang="T6">
                <a:pos x="T0" y="T1"/>
              </a:cxn>
              <a:cxn ang="T7">
                <a:pos x="T2" y="T3"/>
              </a:cxn>
              <a:cxn ang="T8">
                <a:pos x="T4" y="T5"/>
              </a:cxn>
            </a:cxnLst>
            <a:rect l="T9" t="T10" r="T11" b="T12"/>
            <a:pathLst>
              <a:path w="38" h="15">
                <a:moveTo>
                  <a:pt x="26" y="15"/>
                </a:moveTo>
                <a:lnTo>
                  <a:pt x="38" y="0"/>
                </a:lnTo>
                <a:lnTo>
                  <a:pt x="0" y="1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2" name="Freeform 125">
            <a:extLst>
              <a:ext uri="{FF2B5EF4-FFF2-40B4-BE49-F238E27FC236}">
                <a16:creationId xmlns:a16="http://schemas.microsoft.com/office/drawing/2014/main" id="{3179D60B-A264-39D5-06A1-8A07A03621DB}"/>
              </a:ext>
            </a:extLst>
          </p:cNvPr>
          <p:cNvSpPr>
            <a:spLocks noChangeArrowheads="1"/>
          </p:cNvSpPr>
          <p:nvPr/>
        </p:nvSpPr>
        <p:spPr bwMode="auto">
          <a:xfrm>
            <a:off x="3629591" y="1431106"/>
            <a:ext cx="23322" cy="22262"/>
          </a:xfrm>
          <a:custGeom>
            <a:avLst/>
            <a:gdLst>
              <a:gd name="T0" fmla="*/ 2147483647 w 24"/>
              <a:gd name="T1" fmla="*/ 2147483647 h 23"/>
              <a:gd name="T2" fmla="*/ 2147483647 w 24"/>
              <a:gd name="T3" fmla="*/ 0 h 23"/>
              <a:gd name="T4" fmla="*/ 0 w 24"/>
              <a:gd name="T5" fmla="*/ 2147483647 h 23"/>
              <a:gd name="T6" fmla="*/ 0 60000 65536"/>
              <a:gd name="T7" fmla="*/ 0 60000 65536"/>
              <a:gd name="T8" fmla="*/ 0 60000 65536"/>
              <a:gd name="T9" fmla="*/ 0 w 24"/>
              <a:gd name="T10" fmla="*/ 0 h 23"/>
              <a:gd name="T11" fmla="*/ 24 w 24"/>
              <a:gd name="T12" fmla="*/ 23 h 23"/>
            </a:gdLst>
            <a:ahLst/>
            <a:cxnLst>
              <a:cxn ang="T6">
                <a:pos x="T0" y="T1"/>
              </a:cxn>
              <a:cxn ang="T7">
                <a:pos x="T2" y="T3"/>
              </a:cxn>
              <a:cxn ang="T8">
                <a:pos x="T4" y="T5"/>
              </a:cxn>
            </a:cxnLst>
            <a:rect l="T9" t="T10" r="T11" b="T12"/>
            <a:pathLst>
              <a:path w="24" h="23">
                <a:moveTo>
                  <a:pt x="24" y="16"/>
                </a:moveTo>
                <a:lnTo>
                  <a:pt x="18" y="0"/>
                </a:lnTo>
                <a:lnTo>
                  <a:pt x="0" y="2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3" name="Freeform 126">
            <a:extLst>
              <a:ext uri="{FF2B5EF4-FFF2-40B4-BE49-F238E27FC236}">
                <a16:creationId xmlns:a16="http://schemas.microsoft.com/office/drawing/2014/main" id="{55797343-DD33-40E6-4030-C859FC2DC2B3}"/>
              </a:ext>
            </a:extLst>
          </p:cNvPr>
          <p:cNvSpPr>
            <a:spLocks noChangeArrowheads="1"/>
          </p:cNvSpPr>
          <p:nvPr/>
        </p:nvSpPr>
        <p:spPr bwMode="auto">
          <a:xfrm>
            <a:off x="3647612" y="1431106"/>
            <a:ext cx="31802" cy="15902"/>
          </a:xfrm>
          <a:custGeom>
            <a:avLst/>
            <a:gdLst>
              <a:gd name="T0" fmla="*/ 0 w 33"/>
              <a:gd name="T1" fmla="*/ 0 h 16"/>
              <a:gd name="T2" fmla="*/ 2147483647 w 33"/>
              <a:gd name="T3" fmla="*/ 2147483647 h 16"/>
              <a:gd name="T4" fmla="*/ 2147483647 w 33"/>
              <a:gd name="T5" fmla="*/ 2147483647 h 16"/>
              <a:gd name="T6" fmla="*/ 2147483647 w 33"/>
              <a:gd name="T7" fmla="*/ 2147483647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0" y="0"/>
                </a:moveTo>
                <a:lnTo>
                  <a:pt x="6" y="16"/>
                </a:lnTo>
                <a:lnTo>
                  <a:pt x="33" y="8"/>
                </a:lnTo>
                <a:lnTo>
                  <a:pt x="1" y="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4" name="Freeform 127">
            <a:extLst>
              <a:ext uri="{FF2B5EF4-FFF2-40B4-BE49-F238E27FC236}">
                <a16:creationId xmlns:a16="http://schemas.microsoft.com/office/drawing/2014/main" id="{DB3A4263-97DF-729F-B8B0-EEEB0C0FC611}"/>
              </a:ext>
            </a:extLst>
          </p:cNvPr>
          <p:cNvSpPr>
            <a:spLocks noChangeArrowheads="1"/>
          </p:cNvSpPr>
          <p:nvPr/>
        </p:nvSpPr>
        <p:spPr bwMode="auto">
          <a:xfrm>
            <a:off x="3659273" y="1413085"/>
            <a:ext cx="20141" cy="3180"/>
          </a:xfrm>
          <a:custGeom>
            <a:avLst/>
            <a:gdLst>
              <a:gd name="T0" fmla="*/ 2147483647 w 21"/>
              <a:gd name="T1" fmla="*/ 0 h 3"/>
              <a:gd name="T2" fmla="*/ 2147483647 w 21"/>
              <a:gd name="T3" fmla="*/ 2147483647 h 3"/>
              <a:gd name="T4" fmla="*/ 0 w 21"/>
              <a:gd name="T5" fmla="*/ 2147483647 h 3"/>
              <a:gd name="T6" fmla="*/ 0 60000 65536"/>
              <a:gd name="T7" fmla="*/ 0 60000 65536"/>
              <a:gd name="T8" fmla="*/ 0 60000 65536"/>
              <a:gd name="T9" fmla="*/ 0 w 21"/>
              <a:gd name="T10" fmla="*/ 0 h 3"/>
              <a:gd name="T11" fmla="*/ 21 w 21"/>
              <a:gd name="T12" fmla="*/ 3 h 3"/>
            </a:gdLst>
            <a:ahLst/>
            <a:cxnLst>
              <a:cxn ang="T6">
                <a:pos x="T0" y="T1"/>
              </a:cxn>
              <a:cxn ang="T7">
                <a:pos x="T2" y="T3"/>
              </a:cxn>
              <a:cxn ang="T8">
                <a:pos x="T4" y="T5"/>
              </a:cxn>
            </a:cxnLst>
            <a:rect l="T9" t="T10" r="T11" b="T12"/>
            <a:pathLst>
              <a:path w="21" h="3">
                <a:moveTo>
                  <a:pt x="9" y="0"/>
                </a:moveTo>
                <a:lnTo>
                  <a:pt x="21" y="3"/>
                </a:lnTo>
                <a:lnTo>
                  <a:pt x="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5" name="Freeform 128">
            <a:extLst>
              <a:ext uri="{FF2B5EF4-FFF2-40B4-BE49-F238E27FC236}">
                <a16:creationId xmlns:a16="http://schemas.microsoft.com/office/drawing/2014/main" id="{D9A19DA6-28B5-B40A-5399-0A0EB6EBEB3F}"/>
              </a:ext>
            </a:extLst>
          </p:cNvPr>
          <p:cNvSpPr>
            <a:spLocks noChangeArrowheads="1"/>
          </p:cNvSpPr>
          <p:nvPr/>
        </p:nvSpPr>
        <p:spPr bwMode="auto">
          <a:xfrm>
            <a:off x="3647612" y="1416265"/>
            <a:ext cx="31802" cy="22262"/>
          </a:xfrm>
          <a:custGeom>
            <a:avLst/>
            <a:gdLst>
              <a:gd name="T0" fmla="*/ 2147483647 w 33"/>
              <a:gd name="T1" fmla="*/ 0 h 23"/>
              <a:gd name="T2" fmla="*/ 2147483647 w 33"/>
              <a:gd name="T3" fmla="*/ 2147483647 h 23"/>
              <a:gd name="T4" fmla="*/ 0 w 33"/>
              <a:gd name="T5" fmla="*/ 2147483647 h 23"/>
              <a:gd name="T6" fmla="*/ 2147483647 w 33"/>
              <a:gd name="T7" fmla="*/ 0 h 23"/>
              <a:gd name="T8" fmla="*/ 0 60000 65536"/>
              <a:gd name="T9" fmla="*/ 0 60000 65536"/>
              <a:gd name="T10" fmla="*/ 0 60000 65536"/>
              <a:gd name="T11" fmla="*/ 0 60000 65536"/>
              <a:gd name="T12" fmla="*/ 0 w 33"/>
              <a:gd name="T13" fmla="*/ 0 h 23"/>
              <a:gd name="T14" fmla="*/ 33 w 33"/>
              <a:gd name="T15" fmla="*/ 23 h 23"/>
            </a:gdLst>
            <a:ahLst/>
            <a:cxnLst>
              <a:cxn ang="T8">
                <a:pos x="T0" y="T1"/>
              </a:cxn>
              <a:cxn ang="T9">
                <a:pos x="T2" y="T3"/>
              </a:cxn>
              <a:cxn ang="T10">
                <a:pos x="T4" y="T5"/>
              </a:cxn>
              <a:cxn ang="T11">
                <a:pos x="T6" y="T7"/>
              </a:cxn>
            </a:cxnLst>
            <a:rect l="T12" t="T13" r="T14" b="T15"/>
            <a:pathLst>
              <a:path w="33" h="23">
                <a:moveTo>
                  <a:pt x="33" y="0"/>
                </a:moveTo>
                <a:lnTo>
                  <a:pt x="33" y="23"/>
                </a:lnTo>
                <a:lnTo>
                  <a:pt x="0" y="15"/>
                </a:lnTo>
                <a:lnTo>
                  <a:pt x="12"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6" name="Freeform 129">
            <a:extLst>
              <a:ext uri="{FF2B5EF4-FFF2-40B4-BE49-F238E27FC236}">
                <a16:creationId xmlns:a16="http://schemas.microsoft.com/office/drawing/2014/main" id="{E601A8A6-20C9-F1BE-4555-010153533E7F}"/>
              </a:ext>
            </a:extLst>
          </p:cNvPr>
          <p:cNvSpPr>
            <a:spLocks noChangeArrowheads="1"/>
          </p:cNvSpPr>
          <p:nvPr/>
        </p:nvSpPr>
        <p:spPr bwMode="auto">
          <a:xfrm>
            <a:off x="3679414" y="1416265"/>
            <a:ext cx="27562" cy="22262"/>
          </a:xfrm>
          <a:custGeom>
            <a:avLst/>
            <a:gdLst>
              <a:gd name="T0" fmla="*/ 0 w 28"/>
              <a:gd name="T1" fmla="*/ 2147483647 h 23"/>
              <a:gd name="T2" fmla="*/ 2147483647 w 28"/>
              <a:gd name="T3" fmla="*/ 2147483647 h 23"/>
              <a:gd name="T4" fmla="*/ 0 w 28"/>
              <a:gd name="T5" fmla="*/ 0 h 23"/>
              <a:gd name="T6" fmla="*/ 0 60000 65536"/>
              <a:gd name="T7" fmla="*/ 0 60000 65536"/>
              <a:gd name="T8" fmla="*/ 0 60000 65536"/>
              <a:gd name="T9" fmla="*/ 0 w 28"/>
              <a:gd name="T10" fmla="*/ 0 h 23"/>
              <a:gd name="T11" fmla="*/ 28 w 28"/>
              <a:gd name="T12" fmla="*/ 23 h 23"/>
            </a:gdLst>
            <a:ahLst/>
            <a:cxnLst>
              <a:cxn ang="T6">
                <a:pos x="T0" y="T1"/>
              </a:cxn>
              <a:cxn ang="T7">
                <a:pos x="T2" y="T3"/>
              </a:cxn>
              <a:cxn ang="T8">
                <a:pos x="T4" y="T5"/>
              </a:cxn>
            </a:cxnLst>
            <a:rect l="T9" t="T10" r="T11" b="T12"/>
            <a:pathLst>
              <a:path w="28" h="23">
                <a:moveTo>
                  <a:pt x="0" y="23"/>
                </a:moveTo>
                <a:lnTo>
                  <a:pt x="28" y="16"/>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7" name="Freeform 130">
            <a:extLst>
              <a:ext uri="{FF2B5EF4-FFF2-40B4-BE49-F238E27FC236}">
                <a16:creationId xmlns:a16="http://schemas.microsoft.com/office/drawing/2014/main" id="{9823B2EC-AC6E-3C2B-F3C6-8774433C91C0}"/>
              </a:ext>
            </a:extLst>
          </p:cNvPr>
          <p:cNvSpPr>
            <a:spLocks noChangeArrowheads="1"/>
          </p:cNvSpPr>
          <p:nvPr/>
        </p:nvSpPr>
        <p:spPr bwMode="auto">
          <a:xfrm>
            <a:off x="3679414" y="1416265"/>
            <a:ext cx="40283" cy="15902"/>
          </a:xfrm>
          <a:custGeom>
            <a:avLst/>
            <a:gdLst>
              <a:gd name="T0" fmla="*/ 2147483647 w 42"/>
              <a:gd name="T1" fmla="*/ 2147483647 h 16"/>
              <a:gd name="T2" fmla="*/ 2147483647 w 42"/>
              <a:gd name="T3" fmla="*/ 2147483647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28" y="16"/>
                </a:moveTo>
                <a:lnTo>
                  <a:pt x="42" y="11"/>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8" name="Freeform 131">
            <a:extLst>
              <a:ext uri="{FF2B5EF4-FFF2-40B4-BE49-F238E27FC236}">
                <a16:creationId xmlns:a16="http://schemas.microsoft.com/office/drawing/2014/main" id="{A6780CCB-D774-7B7A-D01E-9F1A6A9C5019}"/>
              </a:ext>
            </a:extLst>
          </p:cNvPr>
          <p:cNvSpPr>
            <a:spLocks noChangeArrowheads="1"/>
          </p:cNvSpPr>
          <p:nvPr/>
        </p:nvSpPr>
        <p:spPr bwMode="auto">
          <a:xfrm>
            <a:off x="3579767" y="1458668"/>
            <a:ext cx="56184" cy="49824"/>
          </a:xfrm>
          <a:custGeom>
            <a:avLst/>
            <a:gdLst>
              <a:gd name="T0" fmla="*/ 2147483647 w 57"/>
              <a:gd name="T1" fmla="*/ 0 h 50"/>
              <a:gd name="T2" fmla="*/ 2147483647 w 57"/>
              <a:gd name="T3" fmla="*/ 2147483647 h 50"/>
              <a:gd name="T4" fmla="*/ 0 w 57"/>
              <a:gd name="T5" fmla="*/ 2147483647 h 50"/>
              <a:gd name="T6" fmla="*/ 0 60000 65536"/>
              <a:gd name="T7" fmla="*/ 0 60000 65536"/>
              <a:gd name="T8" fmla="*/ 0 60000 65536"/>
              <a:gd name="T9" fmla="*/ 0 w 57"/>
              <a:gd name="T10" fmla="*/ 0 h 50"/>
              <a:gd name="T11" fmla="*/ 57 w 57"/>
              <a:gd name="T12" fmla="*/ 50 h 50"/>
            </a:gdLst>
            <a:ahLst/>
            <a:cxnLst>
              <a:cxn ang="T6">
                <a:pos x="T0" y="T1"/>
              </a:cxn>
              <a:cxn ang="T7">
                <a:pos x="T2" y="T3"/>
              </a:cxn>
              <a:cxn ang="T8">
                <a:pos x="T4" y="T5"/>
              </a:cxn>
            </a:cxnLst>
            <a:rect l="T9" t="T10" r="T11" b="T12"/>
            <a:pathLst>
              <a:path w="57" h="50">
                <a:moveTo>
                  <a:pt x="27" y="0"/>
                </a:moveTo>
                <a:lnTo>
                  <a:pt x="57" y="50"/>
                </a:lnTo>
                <a:lnTo>
                  <a:pt x="0"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89" name="Freeform 132">
            <a:extLst>
              <a:ext uri="{FF2B5EF4-FFF2-40B4-BE49-F238E27FC236}">
                <a16:creationId xmlns:a16="http://schemas.microsoft.com/office/drawing/2014/main" id="{37DBF5BE-AEDC-B9EC-6E1B-17A3EE0D58D6}"/>
              </a:ext>
            </a:extLst>
          </p:cNvPr>
          <p:cNvSpPr>
            <a:spLocks noChangeArrowheads="1"/>
          </p:cNvSpPr>
          <p:nvPr/>
        </p:nvSpPr>
        <p:spPr bwMode="auto">
          <a:xfrm>
            <a:off x="3538424" y="1473509"/>
            <a:ext cx="83746" cy="42403"/>
          </a:xfrm>
          <a:custGeom>
            <a:avLst/>
            <a:gdLst>
              <a:gd name="T0" fmla="*/ 2147483647 w 86"/>
              <a:gd name="T1" fmla="*/ 0 h 43"/>
              <a:gd name="T2" fmla="*/ 2147483647 w 86"/>
              <a:gd name="T3" fmla="*/ 2147483647 h 43"/>
              <a:gd name="T4" fmla="*/ 0 w 86"/>
              <a:gd name="T5" fmla="*/ 2147483647 h 43"/>
              <a:gd name="T6" fmla="*/ 0 60000 65536"/>
              <a:gd name="T7" fmla="*/ 0 60000 65536"/>
              <a:gd name="T8" fmla="*/ 0 60000 65536"/>
              <a:gd name="T9" fmla="*/ 0 w 86"/>
              <a:gd name="T10" fmla="*/ 0 h 43"/>
              <a:gd name="T11" fmla="*/ 86 w 86"/>
              <a:gd name="T12" fmla="*/ 43 h 43"/>
            </a:gdLst>
            <a:ahLst/>
            <a:cxnLst>
              <a:cxn ang="T6">
                <a:pos x="T0" y="T1"/>
              </a:cxn>
              <a:cxn ang="T7">
                <a:pos x="T2" y="T3"/>
              </a:cxn>
              <a:cxn ang="T8">
                <a:pos x="T4" y="T5"/>
              </a:cxn>
            </a:cxnLst>
            <a:rect l="T9" t="T10" r="T11" b="T12"/>
            <a:pathLst>
              <a:path w="86" h="43">
                <a:moveTo>
                  <a:pt x="15" y="0"/>
                </a:moveTo>
                <a:lnTo>
                  <a:pt x="86" y="43"/>
                </a:lnTo>
                <a:lnTo>
                  <a:pt x="0" y="4"/>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0" name="Freeform 133">
            <a:extLst>
              <a:ext uri="{FF2B5EF4-FFF2-40B4-BE49-F238E27FC236}">
                <a16:creationId xmlns:a16="http://schemas.microsoft.com/office/drawing/2014/main" id="{DD0DD294-288C-2B72-D6F9-ED7B45590076}"/>
              </a:ext>
            </a:extLst>
          </p:cNvPr>
          <p:cNvSpPr>
            <a:spLocks noChangeArrowheads="1"/>
          </p:cNvSpPr>
          <p:nvPr/>
        </p:nvSpPr>
        <p:spPr bwMode="auto">
          <a:xfrm>
            <a:off x="3553265" y="1467149"/>
            <a:ext cx="67845" cy="48764"/>
          </a:xfrm>
          <a:custGeom>
            <a:avLst/>
            <a:gdLst>
              <a:gd name="T0" fmla="*/ 2147483647 w 70"/>
              <a:gd name="T1" fmla="*/ 0 h 50"/>
              <a:gd name="T2" fmla="*/ 2147483647 w 70"/>
              <a:gd name="T3" fmla="*/ 2147483647 h 50"/>
              <a:gd name="T4" fmla="*/ 0 w 70"/>
              <a:gd name="T5" fmla="*/ 2147483647 h 50"/>
              <a:gd name="T6" fmla="*/ 0 60000 65536"/>
              <a:gd name="T7" fmla="*/ 0 60000 65536"/>
              <a:gd name="T8" fmla="*/ 0 60000 65536"/>
              <a:gd name="T9" fmla="*/ 0 w 70"/>
              <a:gd name="T10" fmla="*/ 0 h 50"/>
              <a:gd name="T11" fmla="*/ 70 w 70"/>
              <a:gd name="T12" fmla="*/ 50 h 50"/>
            </a:gdLst>
            <a:ahLst/>
            <a:cxnLst>
              <a:cxn ang="T6">
                <a:pos x="T0" y="T1"/>
              </a:cxn>
              <a:cxn ang="T7">
                <a:pos x="T2" y="T3"/>
              </a:cxn>
              <a:cxn ang="T8">
                <a:pos x="T4" y="T5"/>
              </a:cxn>
            </a:cxnLst>
            <a:rect l="T9" t="T10" r="T11" b="T12"/>
            <a:pathLst>
              <a:path w="70" h="50">
                <a:moveTo>
                  <a:pt x="28" y="0"/>
                </a:moveTo>
                <a:lnTo>
                  <a:pt x="70" y="50"/>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1" name="Freeform 134">
            <a:extLst>
              <a:ext uri="{FF2B5EF4-FFF2-40B4-BE49-F238E27FC236}">
                <a16:creationId xmlns:a16="http://schemas.microsoft.com/office/drawing/2014/main" id="{97DD2EB1-63DB-F619-4B9B-96FC9F7BEF1A}"/>
              </a:ext>
            </a:extLst>
          </p:cNvPr>
          <p:cNvSpPr>
            <a:spLocks noChangeArrowheads="1"/>
          </p:cNvSpPr>
          <p:nvPr/>
        </p:nvSpPr>
        <p:spPr bwMode="auto">
          <a:xfrm>
            <a:off x="3606269" y="1453368"/>
            <a:ext cx="29682" cy="55124"/>
          </a:xfrm>
          <a:custGeom>
            <a:avLst/>
            <a:gdLst>
              <a:gd name="T0" fmla="*/ 2147483647 w 30"/>
              <a:gd name="T1" fmla="*/ 0 h 55"/>
              <a:gd name="T2" fmla="*/ 2147483647 w 30"/>
              <a:gd name="T3" fmla="*/ 2147483647 h 55"/>
              <a:gd name="T4" fmla="*/ 0 w 30"/>
              <a:gd name="T5" fmla="*/ 2147483647 h 55"/>
              <a:gd name="T6" fmla="*/ 0 60000 65536"/>
              <a:gd name="T7" fmla="*/ 0 60000 65536"/>
              <a:gd name="T8" fmla="*/ 0 60000 65536"/>
              <a:gd name="T9" fmla="*/ 0 w 30"/>
              <a:gd name="T10" fmla="*/ 0 h 55"/>
              <a:gd name="T11" fmla="*/ 30 w 30"/>
              <a:gd name="T12" fmla="*/ 55 h 55"/>
            </a:gdLst>
            <a:ahLst/>
            <a:cxnLst>
              <a:cxn ang="T6">
                <a:pos x="T0" y="T1"/>
              </a:cxn>
              <a:cxn ang="T7">
                <a:pos x="T2" y="T3"/>
              </a:cxn>
              <a:cxn ang="T8">
                <a:pos x="T4" y="T5"/>
              </a:cxn>
            </a:cxnLst>
            <a:rect l="T9" t="T10" r="T11" b="T12"/>
            <a:pathLst>
              <a:path w="30" h="55">
                <a:moveTo>
                  <a:pt x="23" y="0"/>
                </a:moveTo>
                <a:lnTo>
                  <a:pt x="30" y="55"/>
                </a:lnTo>
                <a:lnTo>
                  <a:pt x="0" y="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2" name="Freeform 135">
            <a:extLst>
              <a:ext uri="{FF2B5EF4-FFF2-40B4-BE49-F238E27FC236}">
                <a16:creationId xmlns:a16="http://schemas.microsoft.com/office/drawing/2014/main" id="{196C942B-52EF-BAA5-B73D-6086D69C1B2C}"/>
              </a:ext>
            </a:extLst>
          </p:cNvPr>
          <p:cNvSpPr>
            <a:spLocks noChangeArrowheads="1"/>
          </p:cNvSpPr>
          <p:nvPr/>
        </p:nvSpPr>
        <p:spPr bwMode="auto">
          <a:xfrm>
            <a:off x="3628531" y="1447008"/>
            <a:ext cx="24382" cy="57244"/>
          </a:xfrm>
          <a:custGeom>
            <a:avLst/>
            <a:gdLst>
              <a:gd name="T0" fmla="*/ 2147483647 w 25"/>
              <a:gd name="T1" fmla="*/ 0 h 58"/>
              <a:gd name="T2" fmla="*/ 2147483647 w 25"/>
              <a:gd name="T3" fmla="*/ 2147483647 h 58"/>
              <a:gd name="T4" fmla="*/ 0 w 25"/>
              <a:gd name="T5" fmla="*/ 2147483647 h 58"/>
              <a:gd name="T6" fmla="*/ 0 60000 65536"/>
              <a:gd name="T7" fmla="*/ 0 60000 65536"/>
              <a:gd name="T8" fmla="*/ 0 60000 65536"/>
              <a:gd name="T9" fmla="*/ 0 w 25"/>
              <a:gd name="T10" fmla="*/ 0 h 58"/>
              <a:gd name="T11" fmla="*/ 25 w 25"/>
              <a:gd name="T12" fmla="*/ 58 h 58"/>
            </a:gdLst>
            <a:ahLst/>
            <a:cxnLst>
              <a:cxn ang="T6">
                <a:pos x="T0" y="T1"/>
              </a:cxn>
              <a:cxn ang="T7">
                <a:pos x="T2" y="T3"/>
              </a:cxn>
              <a:cxn ang="T8">
                <a:pos x="T4" y="T5"/>
              </a:cxn>
            </a:cxnLst>
            <a:rect l="T9" t="T10" r="T11" b="T12"/>
            <a:pathLst>
              <a:path w="25" h="58">
                <a:moveTo>
                  <a:pt x="25" y="0"/>
                </a:moveTo>
                <a:lnTo>
                  <a:pt x="24" y="58"/>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3" name="Freeform 136">
            <a:extLst>
              <a:ext uri="{FF2B5EF4-FFF2-40B4-BE49-F238E27FC236}">
                <a16:creationId xmlns:a16="http://schemas.microsoft.com/office/drawing/2014/main" id="{E5E2C01B-B882-A008-1F99-83C804107454}"/>
              </a:ext>
            </a:extLst>
          </p:cNvPr>
          <p:cNvSpPr>
            <a:spLocks noChangeArrowheads="1"/>
          </p:cNvSpPr>
          <p:nvPr/>
        </p:nvSpPr>
        <p:spPr bwMode="auto">
          <a:xfrm>
            <a:off x="3651852" y="1438527"/>
            <a:ext cx="27562" cy="65725"/>
          </a:xfrm>
          <a:custGeom>
            <a:avLst/>
            <a:gdLst>
              <a:gd name="T0" fmla="*/ 2147483647 w 28"/>
              <a:gd name="T1" fmla="*/ 0 h 66"/>
              <a:gd name="T2" fmla="*/ 0 w 28"/>
              <a:gd name="T3" fmla="*/ 2147483647 h 66"/>
              <a:gd name="T4" fmla="*/ 2147483647 w 28"/>
              <a:gd name="T5" fmla="*/ 2147483647 h 66"/>
              <a:gd name="T6" fmla="*/ 0 60000 65536"/>
              <a:gd name="T7" fmla="*/ 0 60000 65536"/>
              <a:gd name="T8" fmla="*/ 0 60000 65536"/>
              <a:gd name="T9" fmla="*/ 0 w 28"/>
              <a:gd name="T10" fmla="*/ 0 h 66"/>
              <a:gd name="T11" fmla="*/ 28 w 28"/>
              <a:gd name="T12" fmla="*/ 66 h 66"/>
            </a:gdLst>
            <a:ahLst/>
            <a:cxnLst>
              <a:cxn ang="T6">
                <a:pos x="T0" y="T1"/>
              </a:cxn>
              <a:cxn ang="T7">
                <a:pos x="T2" y="T3"/>
              </a:cxn>
              <a:cxn ang="T8">
                <a:pos x="T4" y="T5"/>
              </a:cxn>
            </a:cxnLst>
            <a:rect l="T9" t="T10" r="T11" b="T12"/>
            <a:pathLst>
              <a:path w="28" h="66">
                <a:moveTo>
                  <a:pt x="28" y="0"/>
                </a:moveTo>
                <a:lnTo>
                  <a:pt x="0" y="66"/>
                </a:lnTo>
                <a:lnTo>
                  <a:pt x="1"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4" name="Freeform 137">
            <a:extLst>
              <a:ext uri="{FF2B5EF4-FFF2-40B4-BE49-F238E27FC236}">
                <a16:creationId xmlns:a16="http://schemas.microsoft.com/office/drawing/2014/main" id="{AB421D5B-C77F-D213-A7A0-3D9A4242A130}"/>
              </a:ext>
            </a:extLst>
          </p:cNvPr>
          <p:cNvSpPr>
            <a:spLocks noChangeArrowheads="1"/>
          </p:cNvSpPr>
          <p:nvPr/>
        </p:nvSpPr>
        <p:spPr bwMode="auto">
          <a:xfrm>
            <a:off x="3667754" y="1426865"/>
            <a:ext cx="51944" cy="77386"/>
          </a:xfrm>
          <a:custGeom>
            <a:avLst/>
            <a:gdLst>
              <a:gd name="T0" fmla="*/ 2147483647 w 54"/>
              <a:gd name="T1" fmla="*/ 0 h 78"/>
              <a:gd name="T2" fmla="*/ 0 w 54"/>
              <a:gd name="T3" fmla="*/ 2147483647 h 78"/>
              <a:gd name="T4" fmla="*/ 2147483647 w 54"/>
              <a:gd name="T5" fmla="*/ 2147483647 h 78"/>
              <a:gd name="T6" fmla="*/ 0 60000 65536"/>
              <a:gd name="T7" fmla="*/ 0 60000 65536"/>
              <a:gd name="T8" fmla="*/ 0 60000 65536"/>
              <a:gd name="T9" fmla="*/ 0 w 54"/>
              <a:gd name="T10" fmla="*/ 0 h 78"/>
              <a:gd name="T11" fmla="*/ 54 w 54"/>
              <a:gd name="T12" fmla="*/ 78 h 78"/>
            </a:gdLst>
            <a:ahLst/>
            <a:cxnLst>
              <a:cxn ang="T6">
                <a:pos x="T0" y="T1"/>
              </a:cxn>
              <a:cxn ang="T7">
                <a:pos x="T2" y="T3"/>
              </a:cxn>
              <a:cxn ang="T8">
                <a:pos x="T4" y="T5"/>
              </a:cxn>
            </a:cxnLst>
            <a:rect l="T9" t="T10" r="T11" b="T12"/>
            <a:pathLst>
              <a:path w="54" h="78">
                <a:moveTo>
                  <a:pt x="54" y="0"/>
                </a:moveTo>
                <a:lnTo>
                  <a:pt x="0" y="78"/>
                </a:lnTo>
                <a:lnTo>
                  <a:pt x="39" y="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5" name="Freeform 138">
            <a:extLst>
              <a:ext uri="{FF2B5EF4-FFF2-40B4-BE49-F238E27FC236}">
                <a16:creationId xmlns:a16="http://schemas.microsoft.com/office/drawing/2014/main" id="{B4DD118C-0431-E5EB-C31F-C18903409905}"/>
              </a:ext>
            </a:extLst>
          </p:cNvPr>
          <p:cNvSpPr>
            <a:spLocks noChangeArrowheads="1"/>
          </p:cNvSpPr>
          <p:nvPr/>
        </p:nvSpPr>
        <p:spPr bwMode="auto">
          <a:xfrm>
            <a:off x="3668814" y="1432166"/>
            <a:ext cx="37103" cy="71025"/>
          </a:xfrm>
          <a:custGeom>
            <a:avLst/>
            <a:gdLst>
              <a:gd name="T0" fmla="*/ 2147483647 w 38"/>
              <a:gd name="T1" fmla="*/ 0 h 72"/>
              <a:gd name="T2" fmla="*/ 0 w 38"/>
              <a:gd name="T3" fmla="*/ 2147483647 h 72"/>
              <a:gd name="T4" fmla="*/ 2147483647 w 38"/>
              <a:gd name="T5" fmla="*/ 2147483647 h 72"/>
              <a:gd name="T6" fmla="*/ 0 60000 65536"/>
              <a:gd name="T7" fmla="*/ 0 60000 65536"/>
              <a:gd name="T8" fmla="*/ 0 60000 65536"/>
              <a:gd name="T9" fmla="*/ 0 w 38"/>
              <a:gd name="T10" fmla="*/ 0 h 72"/>
              <a:gd name="T11" fmla="*/ 38 w 38"/>
              <a:gd name="T12" fmla="*/ 72 h 72"/>
            </a:gdLst>
            <a:ahLst/>
            <a:cxnLst>
              <a:cxn ang="T6">
                <a:pos x="T0" y="T1"/>
              </a:cxn>
              <a:cxn ang="T7">
                <a:pos x="T2" y="T3"/>
              </a:cxn>
              <a:cxn ang="T8">
                <a:pos x="T4" y="T5"/>
              </a:cxn>
            </a:cxnLst>
            <a:rect l="T9" t="T10" r="T11" b="T12"/>
            <a:pathLst>
              <a:path w="38" h="72">
                <a:moveTo>
                  <a:pt x="38" y="0"/>
                </a:moveTo>
                <a:lnTo>
                  <a:pt x="0" y="72"/>
                </a:lnTo>
                <a:lnTo>
                  <a:pt x="11"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6" name="Freeform 139">
            <a:extLst>
              <a:ext uri="{FF2B5EF4-FFF2-40B4-BE49-F238E27FC236}">
                <a16:creationId xmlns:a16="http://schemas.microsoft.com/office/drawing/2014/main" id="{39BCF388-C2D1-9B64-96AA-50ED9A4C3649}"/>
              </a:ext>
            </a:extLst>
          </p:cNvPr>
          <p:cNvSpPr>
            <a:spLocks noChangeArrowheads="1"/>
          </p:cNvSpPr>
          <p:nvPr/>
        </p:nvSpPr>
        <p:spPr bwMode="auto">
          <a:xfrm>
            <a:off x="3579767" y="1467148"/>
            <a:ext cx="71026" cy="67845"/>
          </a:xfrm>
          <a:custGeom>
            <a:avLst/>
            <a:gdLst>
              <a:gd name="T0" fmla="*/ 2147483647 w 73"/>
              <a:gd name="T1" fmla="*/ 2147483647 h 69"/>
              <a:gd name="T2" fmla="*/ 2147483647 w 73"/>
              <a:gd name="T3" fmla="*/ 2147483647 h 69"/>
              <a:gd name="T4" fmla="*/ 2147483647 w 73"/>
              <a:gd name="T5" fmla="*/ 2147483647 h 69"/>
              <a:gd name="T6" fmla="*/ 0 w 73"/>
              <a:gd name="T7" fmla="*/ 0 h 69"/>
              <a:gd name="T8" fmla="*/ 0 60000 65536"/>
              <a:gd name="T9" fmla="*/ 0 60000 65536"/>
              <a:gd name="T10" fmla="*/ 0 60000 65536"/>
              <a:gd name="T11" fmla="*/ 0 60000 65536"/>
              <a:gd name="T12" fmla="*/ 0 w 73"/>
              <a:gd name="T13" fmla="*/ 0 h 69"/>
              <a:gd name="T14" fmla="*/ 73 w 73"/>
              <a:gd name="T15" fmla="*/ 69 h 69"/>
            </a:gdLst>
            <a:ahLst/>
            <a:cxnLst>
              <a:cxn ang="T8">
                <a:pos x="T0" y="T1"/>
              </a:cxn>
              <a:cxn ang="T9">
                <a:pos x="T2" y="T3"/>
              </a:cxn>
              <a:cxn ang="T10">
                <a:pos x="T4" y="T5"/>
              </a:cxn>
              <a:cxn ang="T11">
                <a:pos x="T6" y="T7"/>
              </a:cxn>
            </a:cxnLst>
            <a:rect l="T12" t="T13" r="T14" b="T15"/>
            <a:pathLst>
              <a:path w="73" h="69">
                <a:moveTo>
                  <a:pt x="42" y="50"/>
                </a:moveTo>
                <a:lnTo>
                  <a:pt x="73" y="69"/>
                </a:lnTo>
                <a:lnTo>
                  <a:pt x="57" y="42"/>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7" name="Freeform 140">
            <a:extLst>
              <a:ext uri="{FF2B5EF4-FFF2-40B4-BE49-F238E27FC236}">
                <a16:creationId xmlns:a16="http://schemas.microsoft.com/office/drawing/2014/main" id="{2B7B90B3-66E4-742C-E2C4-E948B6C9163E}"/>
              </a:ext>
            </a:extLst>
          </p:cNvPr>
          <p:cNvSpPr>
            <a:spLocks noChangeArrowheads="1"/>
          </p:cNvSpPr>
          <p:nvPr/>
        </p:nvSpPr>
        <p:spPr bwMode="auto">
          <a:xfrm>
            <a:off x="3538424" y="1477750"/>
            <a:ext cx="112368" cy="57244"/>
          </a:xfrm>
          <a:custGeom>
            <a:avLst/>
            <a:gdLst>
              <a:gd name="T0" fmla="*/ 2147483647 w 116"/>
              <a:gd name="T1" fmla="*/ 2147483647 h 58"/>
              <a:gd name="T2" fmla="*/ 2147483647 w 116"/>
              <a:gd name="T3" fmla="*/ 2147483647 h 58"/>
              <a:gd name="T4" fmla="*/ 0 w 116"/>
              <a:gd name="T5" fmla="*/ 0 h 58"/>
              <a:gd name="T6" fmla="*/ 0 60000 65536"/>
              <a:gd name="T7" fmla="*/ 0 60000 65536"/>
              <a:gd name="T8" fmla="*/ 0 60000 65536"/>
              <a:gd name="T9" fmla="*/ 0 w 116"/>
              <a:gd name="T10" fmla="*/ 0 h 58"/>
              <a:gd name="T11" fmla="*/ 116 w 116"/>
              <a:gd name="T12" fmla="*/ 58 h 58"/>
            </a:gdLst>
            <a:ahLst/>
            <a:cxnLst>
              <a:cxn ang="T6">
                <a:pos x="T0" y="T1"/>
              </a:cxn>
              <a:cxn ang="T7">
                <a:pos x="T2" y="T3"/>
              </a:cxn>
              <a:cxn ang="T8">
                <a:pos x="T4" y="T5"/>
              </a:cxn>
            </a:cxnLst>
            <a:rect l="T9" t="T10" r="T11" b="T12"/>
            <a:pathLst>
              <a:path w="116" h="58">
                <a:moveTo>
                  <a:pt x="116" y="58"/>
                </a:moveTo>
                <a:lnTo>
                  <a:pt x="85" y="39"/>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8" name="Freeform 141">
            <a:extLst>
              <a:ext uri="{FF2B5EF4-FFF2-40B4-BE49-F238E27FC236}">
                <a16:creationId xmlns:a16="http://schemas.microsoft.com/office/drawing/2014/main" id="{B9F068D7-3DD3-4358-73A3-A28538E72B05}"/>
              </a:ext>
            </a:extLst>
          </p:cNvPr>
          <p:cNvSpPr>
            <a:spLocks noChangeArrowheads="1"/>
          </p:cNvSpPr>
          <p:nvPr/>
        </p:nvSpPr>
        <p:spPr bwMode="auto">
          <a:xfrm>
            <a:off x="3628530" y="1453368"/>
            <a:ext cx="23322" cy="81626"/>
          </a:xfrm>
          <a:custGeom>
            <a:avLst/>
            <a:gdLst>
              <a:gd name="T0" fmla="*/ 2147483647 w 24"/>
              <a:gd name="T1" fmla="*/ 2147483647 h 82"/>
              <a:gd name="T2" fmla="*/ 2147483647 w 24"/>
              <a:gd name="T3" fmla="*/ 2147483647 h 82"/>
              <a:gd name="T4" fmla="*/ 2147483647 w 24"/>
              <a:gd name="T5" fmla="*/ 2147483647 h 82"/>
              <a:gd name="T6" fmla="*/ 0 w 24"/>
              <a:gd name="T7" fmla="*/ 0 h 82"/>
              <a:gd name="T8" fmla="*/ 0 60000 65536"/>
              <a:gd name="T9" fmla="*/ 0 60000 65536"/>
              <a:gd name="T10" fmla="*/ 0 60000 65536"/>
              <a:gd name="T11" fmla="*/ 0 60000 65536"/>
              <a:gd name="T12" fmla="*/ 0 w 24"/>
              <a:gd name="T13" fmla="*/ 0 h 82"/>
              <a:gd name="T14" fmla="*/ 24 w 24"/>
              <a:gd name="T15" fmla="*/ 82 h 82"/>
            </a:gdLst>
            <a:ahLst/>
            <a:cxnLst>
              <a:cxn ang="T8">
                <a:pos x="T0" y="T1"/>
              </a:cxn>
              <a:cxn ang="T9">
                <a:pos x="T2" y="T3"/>
              </a:cxn>
              <a:cxn ang="T10">
                <a:pos x="T4" y="T5"/>
              </a:cxn>
              <a:cxn ang="T11">
                <a:pos x="T6" y="T7"/>
              </a:cxn>
            </a:cxnLst>
            <a:rect l="T12" t="T13" r="T14" b="T15"/>
            <a:pathLst>
              <a:path w="24" h="82">
                <a:moveTo>
                  <a:pt x="7" y="55"/>
                </a:moveTo>
                <a:lnTo>
                  <a:pt x="23" y="82"/>
                </a:lnTo>
                <a:lnTo>
                  <a:pt x="24" y="51"/>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1999" name="Freeform 142">
            <a:extLst>
              <a:ext uri="{FF2B5EF4-FFF2-40B4-BE49-F238E27FC236}">
                <a16:creationId xmlns:a16="http://schemas.microsoft.com/office/drawing/2014/main" id="{9C333849-6D61-9E31-D83A-B861DE04F32E}"/>
              </a:ext>
            </a:extLst>
          </p:cNvPr>
          <p:cNvSpPr>
            <a:spLocks noChangeArrowheads="1"/>
          </p:cNvSpPr>
          <p:nvPr/>
        </p:nvSpPr>
        <p:spPr bwMode="auto">
          <a:xfrm>
            <a:off x="3650792" y="1426866"/>
            <a:ext cx="68905" cy="109188"/>
          </a:xfrm>
          <a:custGeom>
            <a:avLst/>
            <a:gdLst>
              <a:gd name="T0" fmla="*/ 0 w 71"/>
              <a:gd name="T1" fmla="*/ 2147483647 h 110"/>
              <a:gd name="T2" fmla="*/ 2147483647 w 71"/>
              <a:gd name="T3" fmla="*/ 2147483647 h 110"/>
              <a:gd name="T4" fmla="*/ 2147483647 w 71"/>
              <a:gd name="T5" fmla="*/ 0 h 110"/>
              <a:gd name="T6" fmla="*/ 0 60000 65536"/>
              <a:gd name="T7" fmla="*/ 0 60000 65536"/>
              <a:gd name="T8" fmla="*/ 0 60000 65536"/>
              <a:gd name="T9" fmla="*/ 0 w 71"/>
              <a:gd name="T10" fmla="*/ 0 h 110"/>
              <a:gd name="T11" fmla="*/ 71 w 71"/>
              <a:gd name="T12" fmla="*/ 110 h 110"/>
            </a:gdLst>
            <a:ahLst/>
            <a:cxnLst>
              <a:cxn ang="T6">
                <a:pos x="T0" y="T1"/>
              </a:cxn>
              <a:cxn ang="T7">
                <a:pos x="T2" y="T3"/>
              </a:cxn>
              <a:cxn ang="T8">
                <a:pos x="T4" y="T5"/>
              </a:cxn>
            </a:cxnLst>
            <a:rect l="T9" t="T10" r="T11" b="T12"/>
            <a:pathLst>
              <a:path w="71" h="110">
                <a:moveTo>
                  <a:pt x="0" y="110"/>
                </a:moveTo>
                <a:lnTo>
                  <a:pt x="18" y="77"/>
                </a:lnTo>
                <a:lnTo>
                  <a:pt x="7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00" name="Freeform 143">
            <a:extLst>
              <a:ext uri="{FF2B5EF4-FFF2-40B4-BE49-F238E27FC236}">
                <a16:creationId xmlns:a16="http://schemas.microsoft.com/office/drawing/2014/main" id="{029BB8AD-2CAD-F0A0-DE53-00D9FCE86969}"/>
              </a:ext>
            </a:extLst>
          </p:cNvPr>
          <p:cNvSpPr>
            <a:spLocks noChangeArrowheads="1"/>
          </p:cNvSpPr>
          <p:nvPr/>
        </p:nvSpPr>
        <p:spPr bwMode="auto">
          <a:xfrm>
            <a:off x="3650792" y="1438527"/>
            <a:ext cx="28622" cy="96467"/>
          </a:xfrm>
          <a:custGeom>
            <a:avLst/>
            <a:gdLst>
              <a:gd name="T0" fmla="*/ 2147483647 w 29"/>
              <a:gd name="T1" fmla="*/ 2147483647 h 97"/>
              <a:gd name="T2" fmla="*/ 0 w 29"/>
              <a:gd name="T3" fmla="*/ 2147483647 h 97"/>
              <a:gd name="T4" fmla="*/ 2147483647 w 29"/>
              <a:gd name="T5" fmla="*/ 2147483647 h 97"/>
              <a:gd name="T6" fmla="*/ 2147483647 w 29"/>
              <a:gd name="T7" fmla="*/ 0 h 97"/>
              <a:gd name="T8" fmla="*/ 0 60000 65536"/>
              <a:gd name="T9" fmla="*/ 0 60000 65536"/>
              <a:gd name="T10" fmla="*/ 0 60000 65536"/>
              <a:gd name="T11" fmla="*/ 0 60000 65536"/>
              <a:gd name="T12" fmla="*/ 0 w 29"/>
              <a:gd name="T13" fmla="*/ 0 h 97"/>
              <a:gd name="T14" fmla="*/ 29 w 29"/>
              <a:gd name="T15" fmla="*/ 97 h 97"/>
            </a:gdLst>
            <a:ahLst/>
            <a:cxnLst>
              <a:cxn ang="T8">
                <a:pos x="T0" y="T1"/>
              </a:cxn>
              <a:cxn ang="T9">
                <a:pos x="T2" y="T3"/>
              </a:cxn>
              <a:cxn ang="T10">
                <a:pos x="T4" y="T5"/>
              </a:cxn>
              <a:cxn ang="T11">
                <a:pos x="T6" y="T7"/>
              </a:cxn>
            </a:cxnLst>
            <a:rect l="T12" t="T13" r="T14" b="T15"/>
            <a:pathLst>
              <a:path w="29" h="97">
                <a:moveTo>
                  <a:pt x="1" y="66"/>
                </a:moveTo>
                <a:lnTo>
                  <a:pt x="0" y="97"/>
                </a:lnTo>
                <a:lnTo>
                  <a:pt x="18" y="65"/>
                </a:lnTo>
                <a:lnTo>
                  <a:pt x="29"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nvGrpSpPr>
          <p:cNvPr id="82001" name="Group 144">
            <a:extLst>
              <a:ext uri="{FF2B5EF4-FFF2-40B4-BE49-F238E27FC236}">
                <a16:creationId xmlns:a16="http://schemas.microsoft.com/office/drawing/2014/main" id="{39B99B5F-9493-E581-83E3-D6CD5B4F6120}"/>
              </a:ext>
            </a:extLst>
          </p:cNvPr>
          <p:cNvGrpSpPr>
            <a:grpSpLocks/>
          </p:cNvGrpSpPr>
          <p:nvPr/>
        </p:nvGrpSpPr>
        <p:grpSpPr bwMode="auto">
          <a:xfrm>
            <a:off x="2333115" y="1350540"/>
            <a:ext cx="884105" cy="288341"/>
            <a:chOff x="896" y="1201"/>
            <a:chExt cx="834" cy="272"/>
          </a:xfrm>
        </p:grpSpPr>
        <p:grpSp>
          <p:nvGrpSpPr>
            <p:cNvPr id="82033" name="Group 145">
              <a:extLst>
                <a:ext uri="{FF2B5EF4-FFF2-40B4-BE49-F238E27FC236}">
                  <a16:creationId xmlns:a16="http://schemas.microsoft.com/office/drawing/2014/main" id="{4C5D5D44-BC89-8EA8-8454-CF7EF9AF3773}"/>
                </a:ext>
              </a:extLst>
            </p:cNvPr>
            <p:cNvGrpSpPr>
              <a:grpSpLocks/>
            </p:cNvGrpSpPr>
            <p:nvPr/>
          </p:nvGrpSpPr>
          <p:grpSpPr bwMode="auto">
            <a:xfrm>
              <a:off x="896" y="1201"/>
              <a:ext cx="278" cy="217"/>
              <a:chOff x="1078" y="1308"/>
              <a:chExt cx="278" cy="217"/>
            </a:xfrm>
          </p:grpSpPr>
          <p:sp>
            <p:nvSpPr>
              <p:cNvPr id="82063" name="Freeform 146">
                <a:extLst>
                  <a:ext uri="{FF2B5EF4-FFF2-40B4-BE49-F238E27FC236}">
                    <a16:creationId xmlns:a16="http://schemas.microsoft.com/office/drawing/2014/main" id="{459AAAD6-66C9-CD1C-C593-B96480901BB0}"/>
                  </a:ext>
                </a:extLst>
              </p:cNvPr>
              <p:cNvSpPr>
                <a:spLocks noChangeArrowheads="1"/>
              </p:cNvSpPr>
              <p:nvPr/>
            </p:nvSpPr>
            <p:spPr bwMode="auto">
              <a:xfrm>
                <a:off x="1078" y="1308"/>
                <a:ext cx="278" cy="217"/>
              </a:xfrm>
              <a:custGeom>
                <a:avLst/>
                <a:gdLst>
                  <a:gd name="T0" fmla="*/ 62 w 303"/>
                  <a:gd name="T1" fmla="*/ 27 h 233"/>
                  <a:gd name="T2" fmla="*/ 66 w 303"/>
                  <a:gd name="T3" fmla="*/ 7 h 233"/>
                  <a:gd name="T4" fmla="*/ 73 w 303"/>
                  <a:gd name="T5" fmla="*/ 26 h 233"/>
                  <a:gd name="T6" fmla="*/ 83 w 303"/>
                  <a:gd name="T7" fmla="*/ 2 h 233"/>
                  <a:gd name="T8" fmla="*/ 85 w 303"/>
                  <a:gd name="T9" fmla="*/ 26 h 233"/>
                  <a:gd name="T10" fmla="*/ 103 w 303"/>
                  <a:gd name="T11" fmla="*/ 14 h 233"/>
                  <a:gd name="T12" fmla="*/ 96 w 303"/>
                  <a:gd name="T13" fmla="*/ 32 h 233"/>
                  <a:gd name="T14" fmla="*/ 122 w 303"/>
                  <a:gd name="T15" fmla="*/ 32 h 233"/>
                  <a:gd name="T16" fmla="*/ 103 w 303"/>
                  <a:gd name="T17" fmla="*/ 48 h 233"/>
                  <a:gd name="T18" fmla="*/ 128 w 303"/>
                  <a:gd name="T19" fmla="*/ 59 h 233"/>
                  <a:gd name="T20" fmla="*/ 99 w 303"/>
                  <a:gd name="T21" fmla="*/ 61 h 233"/>
                  <a:gd name="T22" fmla="*/ 113 w 303"/>
                  <a:gd name="T23" fmla="*/ 75 h 233"/>
                  <a:gd name="T24" fmla="*/ 95 w 303"/>
                  <a:gd name="T25" fmla="*/ 73 h 233"/>
                  <a:gd name="T26" fmla="*/ 103 w 303"/>
                  <a:gd name="T27" fmla="*/ 94 h 233"/>
                  <a:gd name="T28" fmla="*/ 85 w 303"/>
                  <a:gd name="T29" fmla="*/ 87 h 233"/>
                  <a:gd name="T30" fmla="*/ 90 w 303"/>
                  <a:gd name="T31" fmla="*/ 114 h 233"/>
                  <a:gd name="T32" fmla="*/ 75 w 303"/>
                  <a:gd name="T33" fmla="*/ 96 h 233"/>
                  <a:gd name="T34" fmla="*/ 65 w 303"/>
                  <a:gd name="T35" fmla="*/ 115 h 233"/>
                  <a:gd name="T36" fmla="*/ 61 w 303"/>
                  <a:gd name="T37" fmla="*/ 94 h 233"/>
                  <a:gd name="T38" fmla="*/ 42 w 303"/>
                  <a:gd name="T39" fmla="*/ 113 h 233"/>
                  <a:gd name="T40" fmla="*/ 46 w 303"/>
                  <a:gd name="T41" fmla="*/ 88 h 233"/>
                  <a:gd name="T42" fmla="*/ 16 w 303"/>
                  <a:gd name="T43" fmla="*/ 106 h 233"/>
                  <a:gd name="T44" fmla="*/ 28 w 303"/>
                  <a:gd name="T45" fmla="*/ 79 h 233"/>
                  <a:gd name="T46" fmla="*/ 6 w 303"/>
                  <a:gd name="T47" fmla="*/ 76 h 233"/>
                  <a:gd name="T48" fmla="*/ 21 w 303"/>
                  <a:gd name="T49" fmla="*/ 65 h 233"/>
                  <a:gd name="T50" fmla="*/ 0 w 303"/>
                  <a:gd name="T51" fmla="*/ 53 h 233"/>
                  <a:gd name="T52" fmla="*/ 28 w 303"/>
                  <a:gd name="T53" fmla="*/ 53 h 233"/>
                  <a:gd name="T54" fmla="*/ 13 w 303"/>
                  <a:gd name="T55" fmla="*/ 23 h 233"/>
                  <a:gd name="T56" fmla="*/ 36 w 303"/>
                  <a:gd name="T57" fmla="*/ 41 h 233"/>
                  <a:gd name="T58" fmla="*/ 34 w 303"/>
                  <a:gd name="T59" fmla="*/ 20 h 233"/>
                  <a:gd name="T60" fmla="*/ 51 w 303"/>
                  <a:gd name="T61" fmla="*/ 34 h 233"/>
                  <a:gd name="T62" fmla="*/ 45 w 303"/>
                  <a:gd name="T63" fmla="*/ 0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3"/>
                  <a:gd name="T97" fmla="*/ 0 h 233"/>
                  <a:gd name="T98" fmla="*/ 303 w 30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3" h="233">
                    <a:moveTo>
                      <a:pt x="147" y="54"/>
                    </a:moveTo>
                    <a:lnTo>
                      <a:pt x="157" y="12"/>
                    </a:lnTo>
                    <a:lnTo>
                      <a:pt x="173" y="52"/>
                    </a:lnTo>
                    <a:lnTo>
                      <a:pt x="199" y="2"/>
                    </a:lnTo>
                    <a:lnTo>
                      <a:pt x="202" y="52"/>
                    </a:lnTo>
                    <a:lnTo>
                      <a:pt x="242" y="28"/>
                    </a:lnTo>
                    <a:lnTo>
                      <a:pt x="226" y="66"/>
                    </a:lnTo>
                    <a:lnTo>
                      <a:pt x="288" y="65"/>
                    </a:lnTo>
                    <a:lnTo>
                      <a:pt x="243" y="98"/>
                    </a:lnTo>
                    <a:lnTo>
                      <a:pt x="303" y="120"/>
                    </a:lnTo>
                    <a:lnTo>
                      <a:pt x="237" y="126"/>
                    </a:lnTo>
                    <a:lnTo>
                      <a:pt x="267" y="152"/>
                    </a:lnTo>
                    <a:lnTo>
                      <a:pt x="222" y="148"/>
                    </a:lnTo>
                    <a:lnTo>
                      <a:pt x="243" y="191"/>
                    </a:lnTo>
                    <a:lnTo>
                      <a:pt x="202" y="177"/>
                    </a:lnTo>
                    <a:lnTo>
                      <a:pt x="211" y="232"/>
                    </a:lnTo>
                    <a:lnTo>
                      <a:pt x="175" y="196"/>
                    </a:lnTo>
                    <a:lnTo>
                      <a:pt x="155" y="233"/>
                    </a:lnTo>
                    <a:lnTo>
                      <a:pt x="145" y="191"/>
                    </a:lnTo>
                    <a:lnTo>
                      <a:pt x="100" y="231"/>
                    </a:lnTo>
                    <a:lnTo>
                      <a:pt x="109" y="181"/>
                    </a:lnTo>
                    <a:lnTo>
                      <a:pt x="37" y="216"/>
                    </a:lnTo>
                    <a:lnTo>
                      <a:pt x="65" y="161"/>
                    </a:lnTo>
                    <a:lnTo>
                      <a:pt x="8" y="157"/>
                    </a:lnTo>
                    <a:lnTo>
                      <a:pt x="49" y="131"/>
                    </a:lnTo>
                    <a:lnTo>
                      <a:pt x="0" y="108"/>
                    </a:lnTo>
                    <a:lnTo>
                      <a:pt x="68" y="107"/>
                    </a:lnTo>
                    <a:lnTo>
                      <a:pt x="29" y="47"/>
                    </a:lnTo>
                    <a:lnTo>
                      <a:pt x="87" y="83"/>
                    </a:lnTo>
                    <a:lnTo>
                      <a:pt x="81" y="42"/>
                    </a:lnTo>
                    <a:lnTo>
                      <a:pt x="121" y="71"/>
                    </a:lnTo>
                    <a:lnTo>
                      <a:pt x="106" y="0"/>
                    </a:lnTo>
                    <a:close/>
                  </a:path>
                </a:pathLst>
              </a:custGeom>
              <a:gradFill rotWithShape="0">
                <a:gsLst>
                  <a:gs pos="0">
                    <a:srgbClr val="0000FF"/>
                  </a:gs>
                  <a:gs pos="100000">
                    <a:srgbClr val="FFFFFF"/>
                  </a:gs>
                </a:gsLst>
                <a:path path="rect">
                  <a:fillToRect l="50000" t="50000" r="50000" b="50000"/>
                </a:path>
              </a:gradFill>
              <a:ln w="12700">
                <a:solidFill>
                  <a:srgbClr val="000000"/>
                </a:solidFill>
                <a:round/>
                <a:headEnd/>
                <a:tailEnd/>
              </a:ln>
            </p:spPr>
            <p:txBody>
              <a:bodyPr wrap="none"/>
              <a:lstStyle/>
              <a:p>
                <a:endParaRPr lang="en-US" sz="2805"/>
              </a:p>
            </p:txBody>
          </p:sp>
          <p:sp>
            <p:nvSpPr>
              <p:cNvPr id="82064" name="Freeform 147">
                <a:extLst>
                  <a:ext uri="{FF2B5EF4-FFF2-40B4-BE49-F238E27FC236}">
                    <a16:creationId xmlns:a16="http://schemas.microsoft.com/office/drawing/2014/main" id="{A204E80B-8F13-805B-1C83-663CBDCBF648}"/>
                  </a:ext>
                </a:extLst>
              </p:cNvPr>
              <p:cNvSpPr>
                <a:spLocks noChangeArrowheads="1"/>
              </p:cNvSpPr>
              <p:nvPr/>
            </p:nvSpPr>
            <p:spPr bwMode="auto">
              <a:xfrm>
                <a:off x="1158" y="1392"/>
                <a:ext cx="16" cy="11"/>
              </a:xfrm>
              <a:custGeom>
                <a:avLst/>
                <a:gdLst>
                  <a:gd name="T0" fmla="*/ 0 w 18"/>
                  <a:gd name="T1" fmla="*/ 6 h 12"/>
                  <a:gd name="T2" fmla="*/ 5 w 18"/>
                  <a:gd name="T3" fmla="*/ 0 h 12"/>
                  <a:gd name="T4" fmla="*/ 4 w 18"/>
                  <a:gd name="T5" fmla="*/ 2 h 12"/>
                  <a:gd name="T6" fmla="*/ 0 60000 65536"/>
                  <a:gd name="T7" fmla="*/ 0 60000 65536"/>
                  <a:gd name="T8" fmla="*/ 0 60000 65536"/>
                  <a:gd name="T9" fmla="*/ 0 w 18"/>
                  <a:gd name="T10" fmla="*/ 0 h 12"/>
                  <a:gd name="T11" fmla="*/ 18 w 18"/>
                  <a:gd name="T12" fmla="*/ 12 h 12"/>
                </a:gdLst>
                <a:ahLst/>
                <a:cxnLst>
                  <a:cxn ang="T6">
                    <a:pos x="T0" y="T1"/>
                  </a:cxn>
                  <a:cxn ang="T7">
                    <a:pos x="T2" y="T3"/>
                  </a:cxn>
                  <a:cxn ang="T8">
                    <a:pos x="T4" y="T5"/>
                  </a:cxn>
                </a:cxnLst>
                <a:rect l="T9" t="T10" r="T11" b="T12"/>
                <a:pathLst>
                  <a:path w="18" h="12">
                    <a:moveTo>
                      <a:pt x="0" y="12"/>
                    </a:moveTo>
                    <a:lnTo>
                      <a:pt x="18" y="0"/>
                    </a:lnTo>
                    <a:lnTo>
                      <a:pt x="9"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5" name="Freeform 148">
                <a:extLst>
                  <a:ext uri="{FF2B5EF4-FFF2-40B4-BE49-F238E27FC236}">
                    <a16:creationId xmlns:a16="http://schemas.microsoft.com/office/drawing/2014/main" id="{3B489F92-783D-B067-91EF-A635E7E3CBE2}"/>
                  </a:ext>
                </a:extLst>
              </p:cNvPr>
              <p:cNvSpPr>
                <a:spLocks noChangeArrowheads="1"/>
              </p:cNvSpPr>
              <p:nvPr/>
            </p:nvSpPr>
            <p:spPr bwMode="auto">
              <a:xfrm>
                <a:off x="1143" y="1403"/>
                <a:ext cx="26" cy="25"/>
              </a:xfrm>
              <a:custGeom>
                <a:avLst/>
                <a:gdLst>
                  <a:gd name="T0" fmla="*/ 14 w 28"/>
                  <a:gd name="T1" fmla="*/ 9 h 27"/>
                  <a:gd name="T2" fmla="*/ 7 w 28"/>
                  <a:gd name="T3" fmla="*/ 0 h 27"/>
                  <a:gd name="T4" fmla="*/ 0 w 28"/>
                  <a:gd name="T5" fmla="*/ 13 h 27"/>
                  <a:gd name="T6" fmla="*/ 0 60000 65536"/>
                  <a:gd name="T7" fmla="*/ 0 60000 65536"/>
                  <a:gd name="T8" fmla="*/ 0 60000 65536"/>
                  <a:gd name="T9" fmla="*/ 0 w 28"/>
                  <a:gd name="T10" fmla="*/ 0 h 27"/>
                  <a:gd name="T11" fmla="*/ 28 w 28"/>
                  <a:gd name="T12" fmla="*/ 27 h 27"/>
                </a:gdLst>
                <a:ahLst/>
                <a:cxnLst>
                  <a:cxn ang="T6">
                    <a:pos x="T0" y="T1"/>
                  </a:cxn>
                  <a:cxn ang="T7">
                    <a:pos x="T2" y="T3"/>
                  </a:cxn>
                  <a:cxn ang="T8">
                    <a:pos x="T4" y="T5"/>
                  </a:cxn>
                </a:cxnLst>
                <a:rect l="T9" t="T10" r="T11" b="T12"/>
                <a:pathLst>
                  <a:path w="28" h="27">
                    <a:moveTo>
                      <a:pt x="28" y="19"/>
                    </a:moveTo>
                    <a:lnTo>
                      <a:pt x="16" y="0"/>
                    </a:lnTo>
                    <a:lnTo>
                      <a:pt x="0" y="2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6" name="Freeform 149">
                <a:extLst>
                  <a:ext uri="{FF2B5EF4-FFF2-40B4-BE49-F238E27FC236}">
                    <a16:creationId xmlns:a16="http://schemas.microsoft.com/office/drawing/2014/main" id="{0B8C1E4F-6520-1C23-330C-7F30994D8315}"/>
                  </a:ext>
                </a:extLst>
              </p:cNvPr>
              <p:cNvSpPr>
                <a:spLocks noChangeArrowheads="1"/>
              </p:cNvSpPr>
              <p:nvPr/>
            </p:nvSpPr>
            <p:spPr bwMode="auto">
              <a:xfrm>
                <a:off x="1130" y="1403"/>
                <a:ext cx="28" cy="28"/>
              </a:xfrm>
              <a:custGeom>
                <a:avLst/>
                <a:gdLst>
                  <a:gd name="T0" fmla="*/ 0 w 30"/>
                  <a:gd name="T1" fmla="*/ 16 h 30"/>
                  <a:gd name="T2" fmla="*/ 7 w 30"/>
                  <a:gd name="T3" fmla="*/ 14 h 30"/>
                  <a:gd name="T4" fmla="*/ 16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4" y="27"/>
                    </a:lnTo>
                    <a:lnTo>
                      <a:pt x="3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7" name="Freeform 150">
                <a:extLst>
                  <a:ext uri="{FF2B5EF4-FFF2-40B4-BE49-F238E27FC236}">
                    <a16:creationId xmlns:a16="http://schemas.microsoft.com/office/drawing/2014/main" id="{28B803A2-7C5C-261D-8893-159344704C24}"/>
                  </a:ext>
                </a:extLst>
              </p:cNvPr>
              <p:cNvSpPr>
                <a:spLocks noChangeArrowheads="1"/>
              </p:cNvSpPr>
              <p:nvPr/>
            </p:nvSpPr>
            <p:spPr bwMode="auto">
              <a:xfrm>
                <a:off x="1158" y="1392"/>
                <a:ext cx="34" cy="29"/>
              </a:xfrm>
              <a:custGeom>
                <a:avLst/>
                <a:gdLst>
                  <a:gd name="T0" fmla="*/ 16 w 37"/>
                  <a:gd name="T1" fmla="*/ 7 h 31"/>
                  <a:gd name="T2" fmla="*/ 6 w 37"/>
                  <a:gd name="T3" fmla="*/ 17 h 31"/>
                  <a:gd name="T4" fmla="*/ 0 w 37"/>
                  <a:gd name="T5" fmla="*/ 7 h 31"/>
                  <a:gd name="T6" fmla="*/ 8 w 37"/>
                  <a:gd name="T7" fmla="*/ 0 h 31"/>
                  <a:gd name="T8" fmla="*/ 0 60000 65536"/>
                  <a:gd name="T9" fmla="*/ 0 60000 65536"/>
                  <a:gd name="T10" fmla="*/ 0 60000 65536"/>
                  <a:gd name="T11" fmla="*/ 0 60000 65536"/>
                  <a:gd name="T12" fmla="*/ 0 w 37"/>
                  <a:gd name="T13" fmla="*/ 0 h 31"/>
                  <a:gd name="T14" fmla="*/ 37 w 37"/>
                  <a:gd name="T15" fmla="*/ 31 h 31"/>
                </a:gdLst>
                <a:ahLst/>
                <a:cxnLst>
                  <a:cxn ang="T8">
                    <a:pos x="T0" y="T1"/>
                  </a:cxn>
                  <a:cxn ang="T9">
                    <a:pos x="T2" y="T3"/>
                  </a:cxn>
                  <a:cxn ang="T10">
                    <a:pos x="T4" y="T5"/>
                  </a:cxn>
                  <a:cxn ang="T11">
                    <a:pos x="T6" y="T7"/>
                  </a:cxn>
                </a:cxnLst>
                <a:rect l="T12" t="T13" r="T14" b="T15"/>
                <a:pathLst>
                  <a:path w="37" h="31">
                    <a:moveTo>
                      <a:pt x="37" y="7"/>
                    </a:moveTo>
                    <a:lnTo>
                      <a:pt x="12" y="31"/>
                    </a:lnTo>
                    <a:lnTo>
                      <a:pt x="0" y="12"/>
                    </a:lnTo>
                    <a:lnTo>
                      <a:pt x="1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8" name="Freeform 151">
                <a:extLst>
                  <a:ext uri="{FF2B5EF4-FFF2-40B4-BE49-F238E27FC236}">
                    <a16:creationId xmlns:a16="http://schemas.microsoft.com/office/drawing/2014/main" id="{33C80336-64CE-9965-9297-EBE2AD966EEB}"/>
                  </a:ext>
                </a:extLst>
              </p:cNvPr>
              <p:cNvSpPr>
                <a:spLocks noChangeArrowheads="1"/>
              </p:cNvSpPr>
              <p:nvPr/>
            </p:nvSpPr>
            <p:spPr bwMode="auto">
              <a:xfrm>
                <a:off x="1174" y="1383"/>
                <a:ext cx="35" cy="15"/>
              </a:xfrm>
              <a:custGeom>
                <a:avLst/>
                <a:gdLst>
                  <a:gd name="T0" fmla="*/ 17 w 38"/>
                  <a:gd name="T1" fmla="*/ 0 h 17"/>
                  <a:gd name="T2" fmla="*/ 9 w 38"/>
                  <a:gd name="T3" fmla="*/ 4 h 17"/>
                  <a:gd name="T4" fmla="*/ 0 w 38"/>
                  <a:gd name="T5" fmla="*/ 4 h 17"/>
                  <a:gd name="T6" fmla="*/ 0 60000 65536"/>
                  <a:gd name="T7" fmla="*/ 0 60000 65536"/>
                  <a:gd name="T8" fmla="*/ 0 60000 65536"/>
                  <a:gd name="T9" fmla="*/ 0 w 38"/>
                  <a:gd name="T10" fmla="*/ 0 h 17"/>
                  <a:gd name="T11" fmla="*/ 38 w 38"/>
                  <a:gd name="T12" fmla="*/ 17 h 17"/>
                </a:gdLst>
                <a:ahLst/>
                <a:cxnLst>
                  <a:cxn ang="T6">
                    <a:pos x="T0" y="T1"/>
                  </a:cxn>
                  <a:cxn ang="T7">
                    <a:pos x="T2" y="T3"/>
                  </a:cxn>
                  <a:cxn ang="T8">
                    <a:pos x="T4" y="T5"/>
                  </a:cxn>
                </a:cxnLst>
                <a:rect l="T9" t="T10" r="T11" b="T12"/>
                <a:pathLst>
                  <a:path w="38" h="17">
                    <a:moveTo>
                      <a:pt x="38" y="0"/>
                    </a:moveTo>
                    <a:lnTo>
                      <a:pt x="19" y="17"/>
                    </a:lnTo>
                    <a:lnTo>
                      <a:pt x="0" y="1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9" name="Freeform 152">
                <a:extLst>
                  <a:ext uri="{FF2B5EF4-FFF2-40B4-BE49-F238E27FC236}">
                    <a16:creationId xmlns:a16="http://schemas.microsoft.com/office/drawing/2014/main" id="{BC1B9AD6-5489-FD5A-6630-20DCB9A1BA59}"/>
                  </a:ext>
                </a:extLst>
              </p:cNvPr>
              <p:cNvSpPr>
                <a:spLocks noChangeArrowheads="1"/>
              </p:cNvSpPr>
              <p:nvPr/>
            </p:nvSpPr>
            <p:spPr bwMode="auto">
              <a:xfrm>
                <a:off x="1169" y="1398"/>
                <a:ext cx="25" cy="23"/>
              </a:xfrm>
              <a:custGeom>
                <a:avLst/>
                <a:gdLst>
                  <a:gd name="T0" fmla="*/ 12 w 27"/>
                  <a:gd name="T1" fmla="*/ 0 h 24"/>
                  <a:gd name="T2" fmla="*/ 13 w 27"/>
                  <a:gd name="T3" fmla="*/ 12 h 24"/>
                  <a:gd name="T4" fmla="*/ 0 w 27"/>
                  <a:gd name="T5" fmla="*/ 14 h 24"/>
                  <a:gd name="T6" fmla="*/ 0 60000 65536"/>
                  <a:gd name="T7" fmla="*/ 0 60000 65536"/>
                  <a:gd name="T8" fmla="*/ 0 60000 65536"/>
                  <a:gd name="T9" fmla="*/ 0 w 27"/>
                  <a:gd name="T10" fmla="*/ 0 h 24"/>
                  <a:gd name="T11" fmla="*/ 27 w 27"/>
                  <a:gd name="T12" fmla="*/ 24 h 24"/>
                </a:gdLst>
                <a:ahLst/>
                <a:cxnLst>
                  <a:cxn ang="T6">
                    <a:pos x="T0" y="T1"/>
                  </a:cxn>
                  <a:cxn ang="T7">
                    <a:pos x="T2" y="T3"/>
                  </a:cxn>
                  <a:cxn ang="T8">
                    <a:pos x="T4" y="T5"/>
                  </a:cxn>
                </a:cxnLst>
                <a:rect l="T9" t="T10" r="T11" b="T12"/>
                <a:pathLst>
                  <a:path w="27" h="24">
                    <a:moveTo>
                      <a:pt x="25" y="0"/>
                    </a:moveTo>
                    <a:lnTo>
                      <a:pt x="27" y="17"/>
                    </a:lnTo>
                    <a:lnTo>
                      <a:pt x="0" y="24"/>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0" name="Freeform 153">
                <a:extLst>
                  <a:ext uri="{FF2B5EF4-FFF2-40B4-BE49-F238E27FC236}">
                    <a16:creationId xmlns:a16="http://schemas.microsoft.com/office/drawing/2014/main" id="{F14A0427-CD1A-9B86-6CBD-FF34B224A5D3}"/>
                  </a:ext>
                </a:extLst>
              </p:cNvPr>
              <p:cNvSpPr>
                <a:spLocks noChangeArrowheads="1"/>
              </p:cNvSpPr>
              <p:nvPr/>
            </p:nvSpPr>
            <p:spPr bwMode="auto">
              <a:xfrm>
                <a:off x="1192" y="1383"/>
                <a:ext cx="40" cy="26"/>
              </a:xfrm>
              <a:custGeom>
                <a:avLst/>
                <a:gdLst>
                  <a:gd name="T0" fmla="*/ 17 w 44"/>
                  <a:gd name="T1" fmla="*/ 7 h 28"/>
                  <a:gd name="T2" fmla="*/ 11 w 44"/>
                  <a:gd name="T3" fmla="*/ 14 h 28"/>
                  <a:gd name="T4" fmla="*/ 0 w 44"/>
                  <a:gd name="T5" fmla="*/ 7 h 28"/>
                  <a:gd name="T6" fmla="*/ 7 w 44"/>
                  <a:gd name="T7" fmla="*/ 0 h 28"/>
                  <a:gd name="T8" fmla="*/ 0 60000 65536"/>
                  <a:gd name="T9" fmla="*/ 0 60000 65536"/>
                  <a:gd name="T10" fmla="*/ 0 60000 65536"/>
                  <a:gd name="T11" fmla="*/ 0 60000 65536"/>
                  <a:gd name="T12" fmla="*/ 0 w 44"/>
                  <a:gd name="T13" fmla="*/ 0 h 28"/>
                  <a:gd name="T14" fmla="*/ 44 w 44"/>
                  <a:gd name="T15" fmla="*/ 28 h 28"/>
                </a:gdLst>
                <a:ahLst/>
                <a:cxnLst>
                  <a:cxn ang="T8">
                    <a:pos x="T0" y="T1"/>
                  </a:cxn>
                  <a:cxn ang="T9">
                    <a:pos x="T2" y="T3"/>
                  </a:cxn>
                  <a:cxn ang="T10">
                    <a:pos x="T4" y="T5"/>
                  </a:cxn>
                  <a:cxn ang="T11">
                    <a:pos x="T6" y="T7"/>
                  </a:cxn>
                </a:cxnLst>
                <a:rect l="T12" t="T13" r="T14" b="T15"/>
                <a:pathLst>
                  <a:path w="44" h="28">
                    <a:moveTo>
                      <a:pt x="44" y="7"/>
                    </a:moveTo>
                    <a:lnTo>
                      <a:pt x="26" y="28"/>
                    </a:lnTo>
                    <a:lnTo>
                      <a:pt x="0" y="17"/>
                    </a:lnTo>
                    <a:lnTo>
                      <a:pt x="19"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1" name="Freeform 154">
                <a:extLst>
                  <a:ext uri="{FF2B5EF4-FFF2-40B4-BE49-F238E27FC236}">
                    <a16:creationId xmlns:a16="http://schemas.microsoft.com/office/drawing/2014/main" id="{56CADB09-CB50-2C8F-4AC9-6CD0F913894F}"/>
                  </a:ext>
                </a:extLst>
              </p:cNvPr>
              <p:cNvSpPr>
                <a:spLocks noChangeArrowheads="1"/>
              </p:cNvSpPr>
              <p:nvPr/>
            </p:nvSpPr>
            <p:spPr bwMode="auto">
              <a:xfrm>
                <a:off x="1192" y="1398"/>
                <a:ext cx="24" cy="16"/>
              </a:xfrm>
              <a:custGeom>
                <a:avLst/>
                <a:gdLst>
                  <a:gd name="T0" fmla="*/ 12 w 26"/>
                  <a:gd name="T1" fmla="*/ 8 h 17"/>
                  <a:gd name="T2" fmla="*/ 2 w 26"/>
                  <a:gd name="T3" fmla="*/ 8 h 17"/>
                  <a:gd name="T4" fmla="*/ 0 w 26"/>
                  <a:gd name="T5" fmla="*/ 0 h 17"/>
                  <a:gd name="T6" fmla="*/ 0 60000 65536"/>
                  <a:gd name="T7" fmla="*/ 0 60000 65536"/>
                  <a:gd name="T8" fmla="*/ 0 60000 65536"/>
                  <a:gd name="T9" fmla="*/ 0 w 26"/>
                  <a:gd name="T10" fmla="*/ 0 h 17"/>
                  <a:gd name="T11" fmla="*/ 26 w 26"/>
                  <a:gd name="T12" fmla="*/ 17 h 17"/>
                </a:gdLst>
                <a:ahLst/>
                <a:cxnLst>
                  <a:cxn ang="T6">
                    <a:pos x="T0" y="T1"/>
                  </a:cxn>
                  <a:cxn ang="T7">
                    <a:pos x="T2" y="T3"/>
                  </a:cxn>
                  <a:cxn ang="T8">
                    <a:pos x="T4" y="T5"/>
                  </a:cxn>
                </a:cxnLst>
                <a:rect l="T9" t="T10" r="T11" b="T12"/>
                <a:pathLst>
                  <a:path w="26" h="17">
                    <a:moveTo>
                      <a:pt x="26" y="11"/>
                    </a:moveTo>
                    <a:lnTo>
                      <a:pt x="2" y="17"/>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2" name="Freeform 155">
                <a:extLst>
                  <a:ext uri="{FF2B5EF4-FFF2-40B4-BE49-F238E27FC236}">
                    <a16:creationId xmlns:a16="http://schemas.microsoft.com/office/drawing/2014/main" id="{7FB2140C-2BC9-D89B-7734-170476DB841C}"/>
                  </a:ext>
                </a:extLst>
              </p:cNvPr>
              <p:cNvSpPr>
                <a:spLocks noChangeArrowheads="1"/>
              </p:cNvSpPr>
              <p:nvPr/>
            </p:nvSpPr>
            <p:spPr bwMode="auto">
              <a:xfrm>
                <a:off x="1209" y="1373"/>
                <a:ext cx="35" cy="16"/>
              </a:xfrm>
              <a:custGeom>
                <a:avLst/>
                <a:gdLst>
                  <a:gd name="T0" fmla="*/ 12 w 38"/>
                  <a:gd name="T1" fmla="*/ 8 h 17"/>
                  <a:gd name="T2" fmla="*/ 17 w 38"/>
                  <a:gd name="T3" fmla="*/ 0 h 17"/>
                  <a:gd name="T4" fmla="*/ 0 w 38"/>
                  <a:gd name="T5" fmla="*/ 8 h 17"/>
                  <a:gd name="T6" fmla="*/ 0 60000 65536"/>
                  <a:gd name="T7" fmla="*/ 0 60000 65536"/>
                  <a:gd name="T8" fmla="*/ 0 60000 65536"/>
                  <a:gd name="T9" fmla="*/ 0 w 38"/>
                  <a:gd name="T10" fmla="*/ 0 h 17"/>
                  <a:gd name="T11" fmla="*/ 38 w 38"/>
                  <a:gd name="T12" fmla="*/ 17 h 17"/>
                </a:gdLst>
                <a:ahLst/>
                <a:cxnLst>
                  <a:cxn ang="T6">
                    <a:pos x="T0" y="T1"/>
                  </a:cxn>
                  <a:cxn ang="T7">
                    <a:pos x="T2" y="T3"/>
                  </a:cxn>
                  <a:cxn ang="T8">
                    <a:pos x="T4" y="T5"/>
                  </a:cxn>
                </a:cxnLst>
                <a:rect l="T9" t="T10" r="T11" b="T12"/>
                <a:pathLst>
                  <a:path w="38" h="17">
                    <a:moveTo>
                      <a:pt x="25" y="17"/>
                    </a:moveTo>
                    <a:lnTo>
                      <a:pt x="38" y="0"/>
                    </a:lnTo>
                    <a:lnTo>
                      <a:pt x="0" y="1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3" name="Freeform 156">
                <a:extLst>
                  <a:ext uri="{FF2B5EF4-FFF2-40B4-BE49-F238E27FC236}">
                    <a16:creationId xmlns:a16="http://schemas.microsoft.com/office/drawing/2014/main" id="{59FC8388-AC08-60E5-56D2-3379EC0854E9}"/>
                  </a:ext>
                </a:extLst>
              </p:cNvPr>
              <p:cNvSpPr>
                <a:spLocks noChangeArrowheads="1"/>
              </p:cNvSpPr>
              <p:nvPr/>
            </p:nvSpPr>
            <p:spPr bwMode="auto">
              <a:xfrm>
                <a:off x="1216" y="1389"/>
                <a:ext cx="22" cy="20"/>
              </a:xfrm>
              <a:custGeom>
                <a:avLst/>
                <a:gdLst>
                  <a:gd name="T0" fmla="*/ 11 w 24"/>
                  <a:gd name="T1" fmla="*/ 10 h 21"/>
                  <a:gd name="T2" fmla="*/ 8 w 24"/>
                  <a:gd name="T3" fmla="*/ 0 h 21"/>
                  <a:gd name="T4" fmla="*/ 0 w 24"/>
                  <a:gd name="T5" fmla="*/ 11 h 21"/>
                  <a:gd name="T6" fmla="*/ 0 60000 65536"/>
                  <a:gd name="T7" fmla="*/ 0 60000 65536"/>
                  <a:gd name="T8" fmla="*/ 0 60000 65536"/>
                  <a:gd name="T9" fmla="*/ 0 w 24"/>
                  <a:gd name="T10" fmla="*/ 0 h 21"/>
                  <a:gd name="T11" fmla="*/ 24 w 24"/>
                  <a:gd name="T12" fmla="*/ 21 h 21"/>
                </a:gdLst>
                <a:ahLst/>
                <a:cxnLst>
                  <a:cxn ang="T6">
                    <a:pos x="T0" y="T1"/>
                  </a:cxn>
                  <a:cxn ang="T7">
                    <a:pos x="T2" y="T3"/>
                  </a:cxn>
                  <a:cxn ang="T8">
                    <a:pos x="T4" y="T5"/>
                  </a:cxn>
                </a:cxnLst>
                <a:rect l="T9" t="T10" r="T11" b="T12"/>
                <a:pathLst>
                  <a:path w="24" h="21">
                    <a:moveTo>
                      <a:pt x="24" y="13"/>
                    </a:moveTo>
                    <a:lnTo>
                      <a:pt x="18" y="0"/>
                    </a:lnTo>
                    <a:lnTo>
                      <a:pt x="0" y="2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4" name="Freeform 157">
                <a:extLst>
                  <a:ext uri="{FF2B5EF4-FFF2-40B4-BE49-F238E27FC236}">
                    <a16:creationId xmlns:a16="http://schemas.microsoft.com/office/drawing/2014/main" id="{954C05A2-8B14-F34C-BDE5-AAF12A888453}"/>
                  </a:ext>
                </a:extLst>
              </p:cNvPr>
              <p:cNvSpPr>
                <a:spLocks noChangeArrowheads="1"/>
              </p:cNvSpPr>
              <p:nvPr/>
            </p:nvSpPr>
            <p:spPr bwMode="auto">
              <a:xfrm>
                <a:off x="1232" y="1389"/>
                <a:ext cx="30" cy="12"/>
              </a:xfrm>
              <a:custGeom>
                <a:avLst/>
                <a:gdLst>
                  <a:gd name="T0" fmla="*/ 0 w 33"/>
                  <a:gd name="T1" fmla="*/ 0 h 13"/>
                  <a:gd name="T2" fmla="*/ 5 w 33"/>
                  <a:gd name="T3" fmla="*/ 6 h 13"/>
                  <a:gd name="T4" fmla="*/ 13 w 33"/>
                  <a:gd name="T5" fmla="*/ 6 h 13"/>
                  <a:gd name="T6" fmla="*/ 0 w 33"/>
                  <a:gd name="T7" fmla="*/ 0 h 13"/>
                  <a:gd name="T8" fmla="*/ 0 60000 65536"/>
                  <a:gd name="T9" fmla="*/ 0 60000 65536"/>
                  <a:gd name="T10" fmla="*/ 0 60000 65536"/>
                  <a:gd name="T11" fmla="*/ 0 60000 65536"/>
                  <a:gd name="T12" fmla="*/ 0 w 33"/>
                  <a:gd name="T13" fmla="*/ 0 h 13"/>
                  <a:gd name="T14" fmla="*/ 33 w 33"/>
                  <a:gd name="T15" fmla="*/ 13 h 13"/>
                </a:gdLst>
                <a:ahLst/>
                <a:cxnLst>
                  <a:cxn ang="T8">
                    <a:pos x="T0" y="T1"/>
                  </a:cxn>
                  <a:cxn ang="T9">
                    <a:pos x="T2" y="T3"/>
                  </a:cxn>
                  <a:cxn ang="T10">
                    <a:pos x="T4" y="T5"/>
                  </a:cxn>
                  <a:cxn ang="T11">
                    <a:pos x="T6" y="T7"/>
                  </a:cxn>
                </a:cxnLst>
                <a:rect l="T12" t="T13" r="T14" b="T15"/>
                <a:pathLst>
                  <a:path w="33" h="13">
                    <a:moveTo>
                      <a:pt x="0" y="0"/>
                    </a:moveTo>
                    <a:lnTo>
                      <a:pt x="6" y="13"/>
                    </a:lnTo>
                    <a:lnTo>
                      <a:pt x="33" y="7"/>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5" name="Freeform 158">
                <a:extLst>
                  <a:ext uri="{FF2B5EF4-FFF2-40B4-BE49-F238E27FC236}">
                    <a16:creationId xmlns:a16="http://schemas.microsoft.com/office/drawing/2014/main" id="{D644EAB3-74BB-A5E9-59E0-1901521103EB}"/>
                  </a:ext>
                </a:extLst>
              </p:cNvPr>
              <p:cNvSpPr>
                <a:spLocks noChangeArrowheads="1"/>
              </p:cNvSpPr>
              <p:nvPr/>
            </p:nvSpPr>
            <p:spPr bwMode="auto">
              <a:xfrm>
                <a:off x="1244" y="1371"/>
                <a:ext cx="19" cy="3"/>
              </a:xfrm>
              <a:custGeom>
                <a:avLst/>
                <a:gdLst>
                  <a:gd name="T0" fmla="*/ 5 w 21"/>
                  <a:gd name="T1" fmla="*/ 0 h 3"/>
                  <a:gd name="T2" fmla="*/ 8 w 21"/>
                  <a:gd name="T3" fmla="*/ 3 h 3"/>
                  <a:gd name="T4" fmla="*/ 0 w 21"/>
                  <a:gd name="T5" fmla="*/ 2 h 3"/>
                  <a:gd name="T6" fmla="*/ 0 60000 65536"/>
                  <a:gd name="T7" fmla="*/ 0 60000 65536"/>
                  <a:gd name="T8" fmla="*/ 0 60000 65536"/>
                  <a:gd name="T9" fmla="*/ 0 w 21"/>
                  <a:gd name="T10" fmla="*/ 0 h 3"/>
                  <a:gd name="T11" fmla="*/ 21 w 21"/>
                  <a:gd name="T12" fmla="*/ 3 h 3"/>
                </a:gdLst>
                <a:ahLst/>
                <a:cxnLst>
                  <a:cxn ang="T6">
                    <a:pos x="T0" y="T1"/>
                  </a:cxn>
                  <a:cxn ang="T7">
                    <a:pos x="T2" y="T3"/>
                  </a:cxn>
                  <a:cxn ang="T8">
                    <a:pos x="T4" y="T5"/>
                  </a:cxn>
                </a:cxnLst>
                <a:rect l="T9" t="T10" r="T11" b="T12"/>
                <a:pathLst>
                  <a:path w="21" h="3">
                    <a:moveTo>
                      <a:pt x="8" y="0"/>
                    </a:moveTo>
                    <a:lnTo>
                      <a:pt x="21" y="3"/>
                    </a:lnTo>
                    <a:lnTo>
                      <a:pt x="0"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6" name="Freeform 159">
                <a:extLst>
                  <a:ext uri="{FF2B5EF4-FFF2-40B4-BE49-F238E27FC236}">
                    <a16:creationId xmlns:a16="http://schemas.microsoft.com/office/drawing/2014/main" id="{A1F4D1D5-0F14-45AB-5E6F-4C16318DC9B7}"/>
                  </a:ext>
                </a:extLst>
              </p:cNvPr>
              <p:cNvSpPr>
                <a:spLocks noChangeArrowheads="1"/>
              </p:cNvSpPr>
              <p:nvPr/>
            </p:nvSpPr>
            <p:spPr bwMode="auto">
              <a:xfrm>
                <a:off x="1232" y="1373"/>
                <a:ext cx="31" cy="23"/>
              </a:xfrm>
              <a:custGeom>
                <a:avLst/>
                <a:gdLst>
                  <a:gd name="T0" fmla="*/ 14 w 34"/>
                  <a:gd name="T1" fmla="*/ 1 h 24"/>
                  <a:gd name="T2" fmla="*/ 14 w 34"/>
                  <a:gd name="T3" fmla="*/ 14 h 24"/>
                  <a:gd name="T4" fmla="*/ 0 w 34"/>
                  <a:gd name="T5" fmla="*/ 12 h 24"/>
                  <a:gd name="T6" fmla="*/ 5 w 34"/>
                  <a:gd name="T7" fmla="*/ 0 h 24"/>
                  <a:gd name="T8" fmla="*/ 0 60000 65536"/>
                  <a:gd name="T9" fmla="*/ 0 60000 65536"/>
                  <a:gd name="T10" fmla="*/ 0 60000 65536"/>
                  <a:gd name="T11" fmla="*/ 0 60000 65536"/>
                  <a:gd name="T12" fmla="*/ 0 w 34"/>
                  <a:gd name="T13" fmla="*/ 0 h 24"/>
                  <a:gd name="T14" fmla="*/ 34 w 34"/>
                  <a:gd name="T15" fmla="*/ 24 h 24"/>
                </a:gdLst>
                <a:ahLst/>
                <a:cxnLst>
                  <a:cxn ang="T8">
                    <a:pos x="T0" y="T1"/>
                  </a:cxn>
                  <a:cxn ang="T9">
                    <a:pos x="T2" y="T3"/>
                  </a:cxn>
                  <a:cxn ang="T10">
                    <a:pos x="T4" y="T5"/>
                  </a:cxn>
                  <a:cxn ang="T11">
                    <a:pos x="T6" y="T7"/>
                  </a:cxn>
                </a:cxnLst>
                <a:rect l="T12" t="T13" r="T14" b="T15"/>
                <a:pathLst>
                  <a:path w="34" h="24">
                    <a:moveTo>
                      <a:pt x="34" y="1"/>
                    </a:moveTo>
                    <a:lnTo>
                      <a:pt x="33" y="24"/>
                    </a:lnTo>
                    <a:lnTo>
                      <a:pt x="0" y="17"/>
                    </a:lnTo>
                    <a:lnTo>
                      <a:pt x="13"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7" name="Freeform 160">
                <a:extLst>
                  <a:ext uri="{FF2B5EF4-FFF2-40B4-BE49-F238E27FC236}">
                    <a16:creationId xmlns:a16="http://schemas.microsoft.com/office/drawing/2014/main" id="{129ADDF8-2040-68A0-AED4-AF2109B7EDC4}"/>
                  </a:ext>
                </a:extLst>
              </p:cNvPr>
              <p:cNvSpPr>
                <a:spLocks noChangeArrowheads="1"/>
              </p:cNvSpPr>
              <p:nvPr/>
            </p:nvSpPr>
            <p:spPr bwMode="auto">
              <a:xfrm>
                <a:off x="1262" y="1374"/>
                <a:ext cx="26" cy="22"/>
              </a:xfrm>
              <a:custGeom>
                <a:avLst/>
                <a:gdLst>
                  <a:gd name="T0" fmla="*/ 0 w 28"/>
                  <a:gd name="T1" fmla="*/ 13 h 23"/>
                  <a:gd name="T2" fmla="*/ 14 w 28"/>
                  <a:gd name="T3" fmla="*/ 11 h 23"/>
                  <a:gd name="T4" fmla="*/ 1 w 28"/>
                  <a:gd name="T5" fmla="*/ 0 h 23"/>
                  <a:gd name="T6" fmla="*/ 0 60000 65536"/>
                  <a:gd name="T7" fmla="*/ 0 60000 65536"/>
                  <a:gd name="T8" fmla="*/ 0 60000 65536"/>
                  <a:gd name="T9" fmla="*/ 0 w 28"/>
                  <a:gd name="T10" fmla="*/ 0 h 23"/>
                  <a:gd name="T11" fmla="*/ 28 w 28"/>
                  <a:gd name="T12" fmla="*/ 23 h 23"/>
                </a:gdLst>
                <a:ahLst/>
                <a:cxnLst>
                  <a:cxn ang="T6">
                    <a:pos x="T0" y="T1"/>
                  </a:cxn>
                  <a:cxn ang="T7">
                    <a:pos x="T2" y="T3"/>
                  </a:cxn>
                  <a:cxn ang="T8">
                    <a:pos x="T4" y="T5"/>
                  </a:cxn>
                </a:cxnLst>
                <a:rect l="T9" t="T10" r="T11" b="T12"/>
                <a:pathLst>
                  <a:path w="28" h="23">
                    <a:moveTo>
                      <a:pt x="0" y="23"/>
                    </a:moveTo>
                    <a:lnTo>
                      <a:pt x="28" y="16"/>
                    </a:lnTo>
                    <a:lnTo>
                      <a:pt x="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8" name="Freeform 161">
                <a:extLst>
                  <a:ext uri="{FF2B5EF4-FFF2-40B4-BE49-F238E27FC236}">
                    <a16:creationId xmlns:a16="http://schemas.microsoft.com/office/drawing/2014/main" id="{9FE13E75-9B68-3CFB-F81D-D7891B4D11C3}"/>
                  </a:ext>
                </a:extLst>
              </p:cNvPr>
              <p:cNvSpPr>
                <a:spLocks noChangeArrowheads="1"/>
              </p:cNvSpPr>
              <p:nvPr/>
            </p:nvSpPr>
            <p:spPr bwMode="auto">
              <a:xfrm>
                <a:off x="1263" y="1374"/>
                <a:ext cx="39" cy="15"/>
              </a:xfrm>
              <a:custGeom>
                <a:avLst/>
                <a:gdLst>
                  <a:gd name="T0" fmla="*/ 14 w 42"/>
                  <a:gd name="T1" fmla="*/ 8 h 16"/>
                  <a:gd name="T2" fmla="*/ 20 w 42"/>
                  <a:gd name="T3" fmla="*/ 8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27" y="16"/>
                    </a:moveTo>
                    <a:lnTo>
                      <a:pt x="42" y="11"/>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79" name="Freeform 162">
                <a:extLst>
                  <a:ext uri="{FF2B5EF4-FFF2-40B4-BE49-F238E27FC236}">
                    <a16:creationId xmlns:a16="http://schemas.microsoft.com/office/drawing/2014/main" id="{F05AA5DF-AFF9-CEFD-93AD-7D5A45A23D28}"/>
                  </a:ext>
                </a:extLst>
              </p:cNvPr>
              <p:cNvSpPr>
                <a:spLocks noChangeArrowheads="1"/>
              </p:cNvSpPr>
              <p:nvPr/>
            </p:nvSpPr>
            <p:spPr bwMode="auto">
              <a:xfrm>
                <a:off x="1169" y="1414"/>
                <a:ext cx="52" cy="46"/>
              </a:xfrm>
              <a:custGeom>
                <a:avLst/>
                <a:gdLst>
                  <a:gd name="T0" fmla="*/ 12 w 57"/>
                  <a:gd name="T1" fmla="*/ 0 h 49"/>
                  <a:gd name="T2" fmla="*/ 23 w 57"/>
                  <a:gd name="T3" fmla="*/ 26 h 49"/>
                  <a:gd name="T4" fmla="*/ 0 w 57"/>
                  <a:gd name="T5" fmla="*/ 7 h 49"/>
                  <a:gd name="T6" fmla="*/ 0 60000 65536"/>
                  <a:gd name="T7" fmla="*/ 0 60000 65536"/>
                  <a:gd name="T8" fmla="*/ 0 60000 65536"/>
                  <a:gd name="T9" fmla="*/ 0 w 57"/>
                  <a:gd name="T10" fmla="*/ 0 h 49"/>
                  <a:gd name="T11" fmla="*/ 57 w 57"/>
                  <a:gd name="T12" fmla="*/ 49 h 49"/>
                </a:gdLst>
                <a:ahLst/>
                <a:cxnLst>
                  <a:cxn ang="T6">
                    <a:pos x="T0" y="T1"/>
                  </a:cxn>
                  <a:cxn ang="T7">
                    <a:pos x="T2" y="T3"/>
                  </a:cxn>
                  <a:cxn ang="T8">
                    <a:pos x="T4" y="T5"/>
                  </a:cxn>
                </a:cxnLst>
                <a:rect l="T9" t="T10" r="T11" b="T12"/>
                <a:pathLst>
                  <a:path w="57" h="49">
                    <a:moveTo>
                      <a:pt x="27" y="0"/>
                    </a:moveTo>
                    <a:lnTo>
                      <a:pt x="57" y="49"/>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0" name="Freeform 163">
                <a:extLst>
                  <a:ext uri="{FF2B5EF4-FFF2-40B4-BE49-F238E27FC236}">
                    <a16:creationId xmlns:a16="http://schemas.microsoft.com/office/drawing/2014/main" id="{07328FC2-46C7-AE24-2929-033FDF0FA63E}"/>
                  </a:ext>
                </a:extLst>
              </p:cNvPr>
              <p:cNvSpPr>
                <a:spLocks noChangeArrowheads="1"/>
              </p:cNvSpPr>
              <p:nvPr/>
            </p:nvSpPr>
            <p:spPr bwMode="auto">
              <a:xfrm>
                <a:off x="1130" y="1428"/>
                <a:ext cx="79" cy="40"/>
              </a:xfrm>
              <a:custGeom>
                <a:avLst/>
                <a:gdLst>
                  <a:gd name="T0" fmla="*/ 6 w 86"/>
                  <a:gd name="T1" fmla="*/ 0 h 43"/>
                  <a:gd name="T2" fmla="*/ 37 w 86"/>
                  <a:gd name="T3" fmla="*/ 20 h 43"/>
                  <a:gd name="T4" fmla="*/ 0 w 86"/>
                  <a:gd name="T5" fmla="*/ 3 h 43"/>
                  <a:gd name="T6" fmla="*/ 0 60000 65536"/>
                  <a:gd name="T7" fmla="*/ 0 60000 65536"/>
                  <a:gd name="T8" fmla="*/ 0 60000 65536"/>
                  <a:gd name="T9" fmla="*/ 0 w 86"/>
                  <a:gd name="T10" fmla="*/ 0 h 43"/>
                  <a:gd name="T11" fmla="*/ 86 w 86"/>
                  <a:gd name="T12" fmla="*/ 43 h 43"/>
                </a:gdLst>
                <a:ahLst/>
                <a:cxnLst>
                  <a:cxn ang="T6">
                    <a:pos x="T0" y="T1"/>
                  </a:cxn>
                  <a:cxn ang="T7">
                    <a:pos x="T2" y="T3"/>
                  </a:cxn>
                  <a:cxn ang="T8">
                    <a:pos x="T4" y="T5"/>
                  </a:cxn>
                </a:cxnLst>
                <a:rect l="T9" t="T10" r="T11" b="T12"/>
                <a:pathLst>
                  <a:path w="86" h="43">
                    <a:moveTo>
                      <a:pt x="14" y="0"/>
                    </a:moveTo>
                    <a:lnTo>
                      <a:pt x="86" y="43"/>
                    </a:lnTo>
                    <a:lnTo>
                      <a:pt x="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1" name="Freeform 164">
                <a:extLst>
                  <a:ext uri="{FF2B5EF4-FFF2-40B4-BE49-F238E27FC236}">
                    <a16:creationId xmlns:a16="http://schemas.microsoft.com/office/drawing/2014/main" id="{DC23DFE4-2588-9B98-2925-88361D341745}"/>
                  </a:ext>
                </a:extLst>
              </p:cNvPr>
              <p:cNvSpPr>
                <a:spLocks noChangeArrowheads="1"/>
              </p:cNvSpPr>
              <p:nvPr/>
            </p:nvSpPr>
            <p:spPr bwMode="auto">
              <a:xfrm>
                <a:off x="1143" y="1421"/>
                <a:ext cx="65" cy="47"/>
              </a:xfrm>
              <a:custGeom>
                <a:avLst/>
                <a:gdLst>
                  <a:gd name="T0" fmla="*/ 12 w 71"/>
                  <a:gd name="T1" fmla="*/ 0 h 51"/>
                  <a:gd name="T2" fmla="*/ 29 w 71"/>
                  <a:gd name="T3" fmla="*/ 23 h 51"/>
                  <a:gd name="T4" fmla="*/ 0 w 71"/>
                  <a:gd name="T5" fmla="*/ 6 h 51"/>
                  <a:gd name="T6" fmla="*/ 0 60000 65536"/>
                  <a:gd name="T7" fmla="*/ 0 60000 65536"/>
                  <a:gd name="T8" fmla="*/ 0 60000 65536"/>
                  <a:gd name="T9" fmla="*/ 0 w 71"/>
                  <a:gd name="T10" fmla="*/ 0 h 51"/>
                  <a:gd name="T11" fmla="*/ 71 w 71"/>
                  <a:gd name="T12" fmla="*/ 51 h 51"/>
                </a:gdLst>
                <a:ahLst/>
                <a:cxnLst>
                  <a:cxn ang="T6">
                    <a:pos x="T0" y="T1"/>
                  </a:cxn>
                  <a:cxn ang="T7">
                    <a:pos x="T2" y="T3"/>
                  </a:cxn>
                  <a:cxn ang="T8">
                    <a:pos x="T4" y="T5"/>
                  </a:cxn>
                </a:cxnLst>
                <a:rect l="T9" t="T10" r="T11" b="T12"/>
                <a:pathLst>
                  <a:path w="71" h="51">
                    <a:moveTo>
                      <a:pt x="28" y="0"/>
                    </a:moveTo>
                    <a:lnTo>
                      <a:pt x="71" y="51"/>
                    </a:lnTo>
                    <a:lnTo>
                      <a:pt x="0"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2" name="Freeform 165">
                <a:extLst>
                  <a:ext uri="{FF2B5EF4-FFF2-40B4-BE49-F238E27FC236}">
                    <a16:creationId xmlns:a16="http://schemas.microsoft.com/office/drawing/2014/main" id="{FB3476D8-B5CC-6C58-83ED-BAD02AB7CA36}"/>
                  </a:ext>
                </a:extLst>
              </p:cNvPr>
              <p:cNvSpPr>
                <a:spLocks noChangeArrowheads="1"/>
              </p:cNvSpPr>
              <p:nvPr/>
            </p:nvSpPr>
            <p:spPr bwMode="auto">
              <a:xfrm>
                <a:off x="1194" y="1409"/>
                <a:ext cx="27" cy="52"/>
              </a:xfrm>
              <a:custGeom>
                <a:avLst/>
                <a:gdLst>
                  <a:gd name="T0" fmla="*/ 9 w 30"/>
                  <a:gd name="T1" fmla="*/ 0 h 56"/>
                  <a:gd name="T2" fmla="*/ 11 w 30"/>
                  <a:gd name="T3" fmla="*/ 27 h 56"/>
                  <a:gd name="T4" fmla="*/ 0 w 30"/>
                  <a:gd name="T5" fmla="*/ 6 h 56"/>
                  <a:gd name="T6" fmla="*/ 0 60000 65536"/>
                  <a:gd name="T7" fmla="*/ 0 60000 65536"/>
                  <a:gd name="T8" fmla="*/ 0 60000 65536"/>
                  <a:gd name="T9" fmla="*/ 0 w 30"/>
                  <a:gd name="T10" fmla="*/ 0 h 56"/>
                  <a:gd name="T11" fmla="*/ 30 w 30"/>
                  <a:gd name="T12" fmla="*/ 56 h 56"/>
                </a:gdLst>
                <a:ahLst/>
                <a:cxnLst>
                  <a:cxn ang="T6">
                    <a:pos x="T0" y="T1"/>
                  </a:cxn>
                  <a:cxn ang="T7">
                    <a:pos x="T2" y="T3"/>
                  </a:cxn>
                  <a:cxn ang="T8">
                    <a:pos x="T4" y="T5"/>
                  </a:cxn>
                </a:cxnLst>
                <a:rect l="T9" t="T10" r="T11" b="T12"/>
                <a:pathLst>
                  <a:path w="30" h="56">
                    <a:moveTo>
                      <a:pt x="24" y="0"/>
                    </a:moveTo>
                    <a:lnTo>
                      <a:pt x="30" y="56"/>
                    </a:lnTo>
                    <a:lnTo>
                      <a:pt x="0" y="6"/>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3" name="Freeform 166">
                <a:extLst>
                  <a:ext uri="{FF2B5EF4-FFF2-40B4-BE49-F238E27FC236}">
                    <a16:creationId xmlns:a16="http://schemas.microsoft.com/office/drawing/2014/main" id="{38E3AC5A-7FFB-D416-BAAD-10147FEBD559}"/>
                  </a:ext>
                </a:extLst>
              </p:cNvPr>
              <p:cNvSpPr>
                <a:spLocks noChangeArrowheads="1"/>
              </p:cNvSpPr>
              <p:nvPr/>
            </p:nvSpPr>
            <p:spPr bwMode="auto">
              <a:xfrm>
                <a:off x="1216" y="1401"/>
                <a:ext cx="22" cy="56"/>
              </a:xfrm>
              <a:custGeom>
                <a:avLst/>
                <a:gdLst>
                  <a:gd name="T0" fmla="*/ 11 w 24"/>
                  <a:gd name="T1" fmla="*/ 0 h 60"/>
                  <a:gd name="T2" fmla="*/ 10 w 24"/>
                  <a:gd name="T3" fmla="*/ 31 h 60"/>
                  <a:gd name="T4" fmla="*/ 0 w 24"/>
                  <a:gd name="T5" fmla="*/ 7 h 60"/>
                  <a:gd name="T6" fmla="*/ 0 60000 65536"/>
                  <a:gd name="T7" fmla="*/ 0 60000 65536"/>
                  <a:gd name="T8" fmla="*/ 0 60000 65536"/>
                  <a:gd name="T9" fmla="*/ 0 w 24"/>
                  <a:gd name="T10" fmla="*/ 0 h 60"/>
                  <a:gd name="T11" fmla="*/ 24 w 24"/>
                  <a:gd name="T12" fmla="*/ 60 h 60"/>
                </a:gdLst>
                <a:ahLst/>
                <a:cxnLst>
                  <a:cxn ang="T6">
                    <a:pos x="T0" y="T1"/>
                  </a:cxn>
                  <a:cxn ang="T7">
                    <a:pos x="T2" y="T3"/>
                  </a:cxn>
                  <a:cxn ang="T8">
                    <a:pos x="T4" y="T5"/>
                  </a:cxn>
                </a:cxnLst>
                <a:rect l="T9" t="T10" r="T11" b="T12"/>
                <a:pathLst>
                  <a:path w="24" h="60">
                    <a:moveTo>
                      <a:pt x="24" y="0"/>
                    </a:moveTo>
                    <a:lnTo>
                      <a:pt x="23" y="60"/>
                    </a:lnTo>
                    <a:lnTo>
                      <a:pt x="0" y="8"/>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4" name="Freeform 167">
                <a:extLst>
                  <a:ext uri="{FF2B5EF4-FFF2-40B4-BE49-F238E27FC236}">
                    <a16:creationId xmlns:a16="http://schemas.microsoft.com/office/drawing/2014/main" id="{E5964B54-6AD4-E4DC-CB0F-78CF72FF0734}"/>
                  </a:ext>
                </a:extLst>
              </p:cNvPr>
              <p:cNvSpPr>
                <a:spLocks noChangeArrowheads="1"/>
              </p:cNvSpPr>
              <p:nvPr/>
            </p:nvSpPr>
            <p:spPr bwMode="auto">
              <a:xfrm>
                <a:off x="1237" y="1396"/>
                <a:ext cx="25" cy="61"/>
              </a:xfrm>
              <a:custGeom>
                <a:avLst/>
                <a:gdLst>
                  <a:gd name="T0" fmla="*/ 10 w 28"/>
                  <a:gd name="T1" fmla="*/ 0 h 66"/>
                  <a:gd name="T2" fmla="*/ 0 w 28"/>
                  <a:gd name="T3" fmla="*/ 30 h 66"/>
                  <a:gd name="T4" fmla="*/ 1 w 28"/>
                  <a:gd name="T5" fmla="*/ 6 h 66"/>
                  <a:gd name="T6" fmla="*/ 0 60000 65536"/>
                  <a:gd name="T7" fmla="*/ 0 60000 65536"/>
                  <a:gd name="T8" fmla="*/ 0 60000 65536"/>
                  <a:gd name="T9" fmla="*/ 0 w 28"/>
                  <a:gd name="T10" fmla="*/ 0 h 66"/>
                  <a:gd name="T11" fmla="*/ 28 w 28"/>
                  <a:gd name="T12" fmla="*/ 66 h 66"/>
                </a:gdLst>
                <a:ahLst/>
                <a:cxnLst>
                  <a:cxn ang="T6">
                    <a:pos x="T0" y="T1"/>
                  </a:cxn>
                  <a:cxn ang="T7">
                    <a:pos x="T2" y="T3"/>
                  </a:cxn>
                  <a:cxn ang="T8">
                    <a:pos x="T4" y="T5"/>
                  </a:cxn>
                </a:cxnLst>
                <a:rect l="T9" t="T10" r="T11" b="T12"/>
                <a:pathLst>
                  <a:path w="28" h="66">
                    <a:moveTo>
                      <a:pt x="28" y="0"/>
                    </a:moveTo>
                    <a:lnTo>
                      <a:pt x="0" y="66"/>
                    </a:lnTo>
                    <a:lnTo>
                      <a:pt x="1" y="6"/>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5" name="Freeform 168">
                <a:extLst>
                  <a:ext uri="{FF2B5EF4-FFF2-40B4-BE49-F238E27FC236}">
                    <a16:creationId xmlns:a16="http://schemas.microsoft.com/office/drawing/2014/main" id="{23EAD6B3-6CC3-2F68-58E6-C10B1E11D5D9}"/>
                  </a:ext>
                </a:extLst>
              </p:cNvPr>
              <p:cNvSpPr>
                <a:spLocks noChangeArrowheads="1"/>
              </p:cNvSpPr>
              <p:nvPr/>
            </p:nvSpPr>
            <p:spPr bwMode="auto">
              <a:xfrm>
                <a:off x="1251" y="1384"/>
                <a:ext cx="51" cy="73"/>
              </a:xfrm>
              <a:custGeom>
                <a:avLst/>
                <a:gdLst>
                  <a:gd name="T0" fmla="*/ 26 w 55"/>
                  <a:gd name="T1" fmla="*/ 0 h 78"/>
                  <a:gd name="T2" fmla="*/ 0 w 55"/>
                  <a:gd name="T3" fmla="*/ 40 h 78"/>
                  <a:gd name="T4" fmla="*/ 18 w 55"/>
                  <a:gd name="T5" fmla="*/ 5 h 78"/>
                  <a:gd name="T6" fmla="*/ 0 60000 65536"/>
                  <a:gd name="T7" fmla="*/ 0 60000 65536"/>
                  <a:gd name="T8" fmla="*/ 0 60000 65536"/>
                  <a:gd name="T9" fmla="*/ 0 w 55"/>
                  <a:gd name="T10" fmla="*/ 0 h 78"/>
                  <a:gd name="T11" fmla="*/ 55 w 55"/>
                  <a:gd name="T12" fmla="*/ 78 h 78"/>
                </a:gdLst>
                <a:ahLst/>
                <a:cxnLst>
                  <a:cxn ang="T6">
                    <a:pos x="T0" y="T1"/>
                  </a:cxn>
                  <a:cxn ang="T7">
                    <a:pos x="T2" y="T3"/>
                  </a:cxn>
                  <a:cxn ang="T8">
                    <a:pos x="T4" y="T5"/>
                  </a:cxn>
                </a:cxnLst>
                <a:rect l="T9" t="T10" r="T11" b="T12"/>
                <a:pathLst>
                  <a:path w="55" h="78">
                    <a:moveTo>
                      <a:pt x="55" y="0"/>
                    </a:moveTo>
                    <a:lnTo>
                      <a:pt x="0" y="78"/>
                    </a:lnTo>
                    <a:lnTo>
                      <a:pt x="39" y="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6" name="Freeform 169">
                <a:extLst>
                  <a:ext uri="{FF2B5EF4-FFF2-40B4-BE49-F238E27FC236}">
                    <a16:creationId xmlns:a16="http://schemas.microsoft.com/office/drawing/2014/main" id="{4BD88B53-26CF-B321-FF20-CF62960C32D8}"/>
                  </a:ext>
                </a:extLst>
              </p:cNvPr>
              <p:cNvSpPr>
                <a:spLocks noChangeArrowheads="1"/>
              </p:cNvSpPr>
              <p:nvPr/>
            </p:nvSpPr>
            <p:spPr bwMode="auto">
              <a:xfrm>
                <a:off x="1252" y="1389"/>
                <a:ext cx="35" cy="66"/>
              </a:xfrm>
              <a:custGeom>
                <a:avLst/>
                <a:gdLst>
                  <a:gd name="T0" fmla="*/ 17 w 38"/>
                  <a:gd name="T1" fmla="*/ 0 h 71"/>
                  <a:gd name="T2" fmla="*/ 0 w 38"/>
                  <a:gd name="T3" fmla="*/ 34 h 71"/>
                  <a:gd name="T4" fmla="*/ 6 w 38"/>
                  <a:gd name="T5" fmla="*/ 7 h 71"/>
                  <a:gd name="T6" fmla="*/ 0 60000 65536"/>
                  <a:gd name="T7" fmla="*/ 0 60000 65536"/>
                  <a:gd name="T8" fmla="*/ 0 60000 65536"/>
                  <a:gd name="T9" fmla="*/ 0 w 38"/>
                  <a:gd name="T10" fmla="*/ 0 h 71"/>
                  <a:gd name="T11" fmla="*/ 38 w 38"/>
                  <a:gd name="T12" fmla="*/ 71 h 71"/>
                </a:gdLst>
                <a:ahLst/>
                <a:cxnLst>
                  <a:cxn ang="T6">
                    <a:pos x="T0" y="T1"/>
                  </a:cxn>
                  <a:cxn ang="T7">
                    <a:pos x="T2" y="T3"/>
                  </a:cxn>
                  <a:cxn ang="T8">
                    <a:pos x="T4" y="T5"/>
                  </a:cxn>
                </a:cxnLst>
                <a:rect l="T9" t="T10" r="T11" b="T12"/>
                <a:pathLst>
                  <a:path w="38" h="71">
                    <a:moveTo>
                      <a:pt x="38" y="0"/>
                    </a:moveTo>
                    <a:lnTo>
                      <a:pt x="0" y="71"/>
                    </a:lnTo>
                    <a:lnTo>
                      <a:pt x="11"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7" name="Freeform 170">
                <a:extLst>
                  <a:ext uri="{FF2B5EF4-FFF2-40B4-BE49-F238E27FC236}">
                    <a16:creationId xmlns:a16="http://schemas.microsoft.com/office/drawing/2014/main" id="{869A02EE-109C-3DAC-C633-00448ECDFE8A}"/>
                  </a:ext>
                </a:extLst>
              </p:cNvPr>
              <p:cNvSpPr>
                <a:spLocks noChangeArrowheads="1"/>
              </p:cNvSpPr>
              <p:nvPr/>
            </p:nvSpPr>
            <p:spPr bwMode="auto">
              <a:xfrm>
                <a:off x="1169" y="1421"/>
                <a:ext cx="68" cy="64"/>
              </a:xfrm>
              <a:custGeom>
                <a:avLst/>
                <a:gdLst>
                  <a:gd name="T0" fmla="*/ 18 w 74"/>
                  <a:gd name="T1" fmla="*/ 24 h 69"/>
                  <a:gd name="T2" fmla="*/ 31 w 74"/>
                  <a:gd name="T3" fmla="*/ 32 h 69"/>
                  <a:gd name="T4" fmla="*/ 24 w 74"/>
                  <a:gd name="T5" fmla="*/ 20 h 69"/>
                  <a:gd name="T6" fmla="*/ 0 w 74"/>
                  <a:gd name="T7" fmla="*/ 0 h 69"/>
                  <a:gd name="T8" fmla="*/ 0 60000 65536"/>
                  <a:gd name="T9" fmla="*/ 0 60000 65536"/>
                  <a:gd name="T10" fmla="*/ 0 60000 65536"/>
                  <a:gd name="T11" fmla="*/ 0 60000 65536"/>
                  <a:gd name="T12" fmla="*/ 0 w 74"/>
                  <a:gd name="T13" fmla="*/ 0 h 69"/>
                  <a:gd name="T14" fmla="*/ 74 w 74"/>
                  <a:gd name="T15" fmla="*/ 69 h 69"/>
                </a:gdLst>
                <a:ahLst/>
                <a:cxnLst>
                  <a:cxn ang="T8">
                    <a:pos x="T0" y="T1"/>
                  </a:cxn>
                  <a:cxn ang="T9">
                    <a:pos x="T2" y="T3"/>
                  </a:cxn>
                  <a:cxn ang="T10">
                    <a:pos x="T4" y="T5"/>
                  </a:cxn>
                  <a:cxn ang="T11">
                    <a:pos x="T6" y="T7"/>
                  </a:cxn>
                </a:cxnLst>
                <a:rect l="T12" t="T13" r="T14" b="T15"/>
                <a:pathLst>
                  <a:path w="74" h="69">
                    <a:moveTo>
                      <a:pt x="43" y="51"/>
                    </a:moveTo>
                    <a:lnTo>
                      <a:pt x="74" y="69"/>
                    </a:lnTo>
                    <a:lnTo>
                      <a:pt x="57" y="43"/>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8" name="Freeform 171">
                <a:extLst>
                  <a:ext uri="{FF2B5EF4-FFF2-40B4-BE49-F238E27FC236}">
                    <a16:creationId xmlns:a16="http://schemas.microsoft.com/office/drawing/2014/main" id="{D44DEAA0-423B-9FA4-184C-80A0D1ED629A}"/>
                  </a:ext>
                </a:extLst>
              </p:cNvPr>
              <p:cNvSpPr>
                <a:spLocks noChangeArrowheads="1"/>
              </p:cNvSpPr>
              <p:nvPr/>
            </p:nvSpPr>
            <p:spPr bwMode="auto">
              <a:xfrm>
                <a:off x="1130" y="1431"/>
                <a:ext cx="107" cy="54"/>
              </a:xfrm>
              <a:custGeom>
                <a:avLst/>
                <a:gdLst>
                  <a:gd name="T0" fmla="*/ 51 w 116"/>
                  <a:gd name="T1" fmla="*/ 29 h 58"/>
                  <a:gd name="T2" fmla="*/ 38 w 116"/>
                  <a:gd name="T3" fmla="*/ 19 h 58"/>
                  <a:gd name="T4" fmla="*/ 0 w 116"/>
                  <a:gd name="T5" fmla="*/ 0 h 58"/>
                  <a:gd name="T6" fmla="*/ 0 60000 65536"/>
                  <a:gd name="T7" fmla="*/ 0 60000 65536"/>
                  <a:gd name="T8" fmla="*/ 0 60000 65536"/>
                  <a:gd name="T9" fmla="*/ 0 w 116"/>
                  <a:gd name="T10" fmla="*/ 0 h 58"/>
                  <a:gd name="T11" fmla="*/ 116 w 116"/>
                  <a:gd name="T12" fmla="*/ 58 h 58"/>
                </a:gdLst>
                <a:ahLst/>
                <a:cxnLst>
                  <a:cxn ang="T6">
                    <a:pos x="T0" y="T1"/>
                  </a:cxn>
                  <a:cxn ang="T7">
                    <a:pos x="T2" y="T3"/>
                  </a:cxn>
                  <a:cxn ang="T8">
                    <a:pos x="T4" y="T5"/>
                  </a:cxn>
                </a:cxnLst>
                <a:rect l="T9" t="T10" r="T11" b="T12"/>
                <a:pathLst>
                  <a:path w="116" h="58">
                    <a:moveTo>
                      <a:pt x="116" y="58"/>
                    </a:moveTo>
                    <a:lnTo>
                      <a:pt x="85" y="40"/>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89" name="Freeform 172">
                <a:extLst>
                  <a:ext uri="{FF2B5EF4-FFF2-40B4-BE49-F238E27FC236}">
                    <a16:creationId xmlns:a16="http://schemas.microsoft.com/office/drawing/2014/main" id="{DD2F3A98-C254-1946-5D41-AA06112F4A9F}"/>
                  </a:ext>
                </a:extLst>
              </p:cNvPr>
              <p:cNvSpPr>
                <a:spLocks noChangeArrowheads="1"/>
              </p:cNvSpPr>
              <p:nvPr/>
            </p:nvSpPr>
            <p:spPr bwMode="auto">
              <a:xfrm>
                <a:off x="1216" y="1408"/>
                <a:ext cx="21" cy="77"/>
              </a:xfrm>
              <a:custGeom>
                <a:avLst/>
                <a:gdLst>
                  <a:gd name="T0" fmla="*/ 5 w 23"/>
                  <a:gd name="T1" fmla="*/ 27 h 83"/>
                  <a:gd name="T2" fmla="*/ 10 w 23"/>
                  <a:gd name="T3" fmla="*/ 39 h 83"/>
                  <a:gd name="T4" fmla="*/ 10 w 23"/>
                  <a:gd name="T5" fmla="*/ 25 h 83"/>
                  <a:gd name="T6" fmla="*/ 0 w 23"/>
                  <a:gd name="T7" fmla="*/ 0 h 83"/>
                  <a:gd name="T8" fmla="*/ 0 60000 65536"/>
                  <a:gd name="T9" fmla="*/ 0 60000 65536"/>
                  <a:gd name="T10" fmla="*/ 0 60000 65536"/>
                  <a:gd name="T11" fmla="*/ 0 60000 65536"/>
                  <a:gd name="T12" fmla="*/ 0 w 23"/>
                  <a:gd name="T13" fmla="*/ 0 h 83"/>
                  <a:gd name="T14" fmla="*/ 23 w 23"/>
                  <a:gd name="T15" fmla="*/ 83 h 83"/>
                </a:gdLst>
                <a:ahLst/>
                <a:cxnLst>
                  <a:cxn ang="T8">
                    <a:pos x="T0" y="T1"/>
                  </a:cxn>
                  <a:cxn ang="T9">
                    <a:pos x="T2" y="T3"/>
                  </a:cxn>
                  <a:cxn ang="T10">
                    <a:pos x="T4" y="T5"/>
                  </a:cxn>
                  <a:cxn ang="T11">
                    <a:pos x="T6" y="T7"/>
                  </a:cxn>
                </a:cxnLst>
                <a:rect l="T12" t="T13" r="T14" b="T15"/>
                <a:pathLst>
                  <a:path w="23" h="83">
                    <a:moveTo>
                      <a:pt x="6" y="56"/>
                    </a:moveTo>
                    <a:lnTo>
                      <a:pt x="23" y="83"/>
                    </a:lnTo>
                    <a:lnTo>
                      <a:pt x="23" y="53"/>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90" name="Freeform 173">
                <a:extLst>
                  <a:ext uri="{FF2B5EF4-FFF2-40B4-BE49-F238E27FC236}">
                    <a16:creationId xmlns:a16="http://schemas.microsoft.com/office/drawing/2014/main" id="{F0719610-C071-26E6-0FB9-0B41A82FCBC4}"/>
                  </a:ext>
                </a:extLst>
              </p:cNvPr>
              <p:cNvSpPr>
                <a:spLocks noChangeArrowheads="1"/>
              </p:cNvSpPr>
              <p:nvPr/>
            </p:nvSpPr>
            <p:spPr bwMode="auto">
              <a:xfrm>
                <a:off x="1237" y="1384"/>
                <a:ext cx="65" cy="101"/>
              </a:xfrm>
              <a:custGeom>
                <a:avLst/>
                <a:gdLst>
                  <a:gd name="T0" fmla="*/ 0 w 71"/>
                  <a:gd name="T1" fmla="*/ 55 h 108"/>
                  <a:gd name="T2" fmla="*/ 7 w 71"/>
                  <a:gd name="T3" fmla="*/ 39 h 108"/>
                  <a:gd name="T4" fmla="*/ 29 w 71"/>
                  <a:gd name="T5" fmla="*/ 0 h 108"/>
                  <a:gd name="T6" fmla="*/ 0 60000 65536"/>
                  <a:gd name="T7" fmla="*/ 0 60000 65536"/>
                  <a:gd name="T8" fmla="*/ 0 60000 65536"/>
                  <a:gd name="T9" fmla="*/ 0 w 71"/>
                  <a:gd name="T10" fmla="*/ 0 h 108"/>
                  <a:gd name="T11" fmla="*/ 71 w 71"/>
                  <a:gd name="T12" fmla="*/ 108 h 108"/>
                </a:gdLst>
                <a:ahLst/>
                <a:cxnLst>
                  <a:cxn ang="T6">
                    <a:pos x="T0" y="T1"/>
                  </a:cxn>
                  <a:cxn ang="T7">
                    <a:pos x="T2" y="T3"/>
                  </a:cxn>
                  <a:cxn ang="T8">
                    <a:pos x="T4" y="T5"/>
                  </a:cxn>
                </a:cxnLst>
                <a:rect l="T9" t="T10" r="T11" b="T12"/>
                <a:pathLst>
                  <a:path w="71" h="108">
                    <a:moveTo>
                      <a:pt x="0" y="108"/>
                    </a:moveTo>
                    <a:lnTo>
                      <a:pt x="17" y="76"/>
                    </a:lnTo>
                    <a:lnTo>
                      <a:pt x="7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91" name="Freeform 174">
                <a:extLst>
                  <a:ext uri="{FF2B5EF4-FFF2-40B4-BE49-F238E27FC236}">
                    <a16:creationId xmlns:a16="http://schemas.microsoft.com/office/drawing/2014/main" id="{8D360512-33A7-C236-C69F-9ED878879872}"/>
                  </a:ext>
                </a:extLst>
              </p:cNvPr>
              <p:cNvSpPr>
                <a:spLocks noChangeArrowheads="1"/>
              </p:cNvSpPr>
              <p:nvPr/>
            </p:nvSpPr>
            <p:spPr bwMode="auto">
              <a:xfrm>
                <a:off x="1237" y="1396"/>
                <a:ext cx="25" cy="89"/>
              </a:xfrm>
              <a:custGeom>
                <a:avLst/>
                <a:gdLst>
                  <a:gd name="T0" fmla="*/ 0 w 28"/>
                  <a:gd name="T1" fmla="*/ 31 h 96"/>
                  <a:gd name="T2" fmla="*/ 0 w 28"/>
                  <a:gd name="T3" fmla="*/ 45 h 96"/>
                  <a:gd name="T4" fmla="*/ 5 w 28"/>
                  <a:gd name="T5" fmla="*/ 30 h 96"/>
                  <a:gd name="T6" fmla="*/ 10 w 28"/>
                  <a:gd name="T7" fmla="*/ 0 h 96"/>
                  <a:gd name="T8" fmla="*/ 0 60000 65536"/>
                  <a:gd name="T9" fmla="*/ 0 60000 65536"/>
                  <a:gd name="T10" fmla="*/ 0 60000 65536"/>
                  <a:gd name="T11" fmla="*/ 0 60000 65536"/>
                  <a:gd name="T12" fmla="*/ 0 w 28"/>
                  <a:gd name="T13" fmla="*/ 0 h 96"/>
                  <a:gd name="T14" fmla="*/ 28 w 28"/>
                  <a:gd name="T15" fmla="*/ 96 h 96"/>
                </a:gdLst>
                <a:ahLst/>
                <a:cxnLst>
                  <a:cxn ang="T8">
                    <a:pos x="T0" y="T1"/>
                  </a:cxn>
                  <a:cxn ang="T9">
                    <a:pos x="T2" y="T3"/>
                  </a:cxn>
                  <a:cxn ang="T10">
                    <a:pos x="T4" y="T5"/>
                  </a:cxn>
                  <a:cxn ang="T11">
                    <a:pos x="T6" y="T7"/>
                  </a:cxn>
                </a:cxnLst>
                <a:rect l="T12" t="T13" r="T14" b="T15"/>
                <a:pathLst>
                  <a:path w="28" h="96">
                    <a:moveTo>
                      <a:pt x="0" y="66"/>
                    </a:moveTo>
                    <a:lnTo>
                      <a:pt x="0" y="96"/>
                    </a:lnTo>
                    <a:lnTo>
                      <a:pt x="17" y="64"/>
                    </a:lnTo>
                    <a:lnTo>
                      <a:pt x="2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sp>
          <p:nvSpPr>
            <p:cNvPr id="82034" name="Freeform 175">
              <a:extLst>
                <a:ext uri="{FF2B5EF4-FFF2-40B4-BE49-F238E27FC236}">
                  <a16:creationId xmlns:a16="http://schemas.microsoft.com/office/drawing/2014/main" id="{61FA1CFD-D7BB-BEDD-8444-605CD7A66233}"/>
                </a:ext>
              </a:extLst>
            </p:cNvPr>
            <p:cNvSpPr>
              <a:spLocks noChangeArrowheads="1"/>
            </p:cNvSpPr>
            <p:nvPr/>
          </p:nvSpPr>
          <p:spPr bwMode="auto">
            <a:xfrm>
              <a:off x="1452" y="1255"/>
              <a:ext cx="278" cy="218"/>
            </a:xfrm>
            <a:custGeom>
              <a:avLst/>
              <a:gdLst>
                <a:gd name="T0" fmla="*/ 64 w 302"/>
                <a:gd name="T1" fmla="*/ 28 h 234"/>
                <a:gd name="T2" fmla="*/ 68 w 302"/>
                <a:gd name="T3" fmla="*/ 7 h 234"/>
                <a:gd name="T4" fmla="*/ 74 w 302"/>
                <a:gd name="T5" fmla="*/ 26 h 234"/>
                <a:gd name="T6" fmla="*/ 87 w 302"/>
                <a:gd name="T7" fmla="*/ 2 h 234"/>
                <a:gd name="T8" fmla="*/ 87 w 302"/>
                <a:gd name="T9" fmla="*/ 26 h 234"/>
                <a:gd name="T10" fmla="*/ 103 w 302"/>
                <a:gd name="T11" fmla="*/ 15 h 234"/>
                <a:gd name="T12" fmla="*/ 98 w 302"/>
                <a:gd name="T13" fmla="*/ 33 h 234"/>
                <a:gd name="T14" fmla="*/ 126 w 302"/>
                <a:gd name="T15" fmla="*/ 32 h 234"/>
                <a:gd name="T16" fmla="*/ 105 w 302"/>
                <a:gd name="T17" fmla="*/ 48 h 234"/>
                <a:gd name="T18" fmla="*/ 133 w 302"/>
                <a:gd name="T19" fmla="*/ 59 h 234"/>
                <a:gd name="T20" fmla="*/ 103 w 302"/>
                <a:gd name="T21" fmla="*/ 62 h 234"/>
                <a:gd name="T22" fmla="*/ 116 w 302"/>
                <a:gd name="T23" fmla="*/ 75 h 234"/>
                <a:gd name="T24" fmla="*/ 96 w 302"/>
                <a:gd name="T25" fmla="*/ 73 h 234"/>
                <a:gd name="T26" fmla="*/ 105 w 302"/>
                <a:gd name="T27" fmla="*/ 94 h 234"/>
                <a:gd name="T28" fmla="*/ 87 w 302"/>
                <a:gd name="T29" fmla="*/ 88 h 234"/>
                <a:gd name="T30" fmla="*/ 92 w 302"/>
                <a:gd name="T31" fmla="*/ 115 h 234"/>
                <a:gd name="T32" fmla="*/ 76 w 302"/>
                <a:gd name="T33" fmla="*/ 97 h 234"/>
                <a:gd name="T34" fmla="*/ 68 w 302"/>
                <a:gd name="T35" fmla="*/ 116 h 234"/>
                <a:gd name="T36" fmla="*/ 63 w 302"/>
                <a:gd name="T37" fmla="*/ 94 h 234"/>
                <a:gd name="T38" fmla="*/ 44 w 302"/>
                <a:gd name="T39" fmla="*/ 114 h 234"/>
                <a:gd name="T40" fmla="*/ 47 w 302"/>
                <a:gd name="T41" fmla="*/ 89 h 234"/>
                <a:gd name="T42" fmla="*/ 16 w 302"/>
                <a:gd name="T43" fmla="*/ 107 h 234"/>
                <a:gd name="T44" fmla="*/ 29 w 302"/>
                <a:gd name="T45" fmla="*/ 80 h 234"/>
                <a:gd name="T46" fmla="*/ 6 w 302"/>
                <a:gd name="T47" fmla="*/ 77 h 234"/>
                <a:gd name="T48" fmla="*/ 21 w 302"/>
                <a:gd name="T49" fmla="*/ 65 h 234"/>
                <a:gd name="T50" fmla="*/ 0 w 302"/>
                <a:gd name="T51" fmla="*/ 54 h 234"/>
                <a:gd name="T52" fmla="*/ 29 w 302"/>
                <a:gd name="T53" fmla="*/ 53 h 234"/>
                <a:gd name="T54" fmla="*/ 13 w 302"/>
                <a:gd name="T55" fmla="*/ 24 h 234"/>
                <a:gd name="T56" fmla="*/ 38 w 302"/>
                <a:gd name="T57" fmla="*/ 42 h 234"/>
                <a:gd name="T58" fmla="*/ 36 w 302"/>
                <a:gd name="T59" fmla="*/ 20 h 234"/>
                <a:gd name="T60" fmla="*/ 52 w 302"/>
                <a:gd name="T61" fmla="*/ 34 h 234"/>
                <a:gd name="T62" fmla="*/ 46 w 302"/>
                <a:gd name="T63" fmla="*/ 0 h 2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2"/>
                <a:gd name="T97" fmla="*/ 0 h 234"/>
                <a:gd name="T98" fmla="*/ 302 w 302"/>
                <a:gd name="T99" fmla="*/ 234 h 2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2" h="234">
                  <a:moveTo>
                    <a:pt x="146" y="55"/>
                  </a:moveTo>
                  <a:lnTo>
                    <a:pt x="156" y="13"/>
                  </a:lnTo>
                  <a:lnTo>
                    <a:pt x="172" y="52"/>
                  </a:lnTo>
                  <a:lnTo>
                    <a:pt x="198" y="2"/>
                  </a:lnTo>
                  <a:lnTo>
                    <a:pt x="201" y="52"/>
                  </a:lnTo>
                  <a:lnTo>
                    <a:pt x="240" y="29"/>
                  </a:lnTo>
                  <a:lnTo>
                    <a:pt x="225" y="67"/>
                  </a:lnTo>
                  <a:lnTo>
                    <a:pt x="288" y="66"/>
                  </a:lnTo>
                  <a:lnTo>
                    <a:pt x="242" y="98"/>
                  </a:lnTo>
                  <a:lnTo>
                    <a:pt x="302" y="120"/>
                  </a:lnTo>
                  <a:lnTo>
                    <a:pt x="236" y="127"/>
                  </a:lnTo>
                  <a:lnTo>
                    <a:pt x="267" y="152"/>
                  </a:lnTo>
                  <a:lnTo>
                    <a:pt x="222" y="149"/>
                  </a:lnTo>
                  <a:lnTo>
                    <a:pt x="242" y="191"/>
                  </a:lnTo>
                  <a:lnTo>
                    <a:pt x="202" y="177"/>
                  </a:lnTo>
                  <a:lnTo>
                    <a:pt x="210" y="233"/>
                  </a:lnTo>
                  <a:lnTo>
                    <a:pt x="175" y="197"/>
                  </a:lnTo>
                  <a:lnTo>
                    <a:pt x="154" y="234"/>
                  </a:lnTo>
                  <a:lnTo>
                    <a:pt x="144" y="191"/>
                  </a:lnTo>
                  <a:lnTo>
                    <a:pt x="101" y="232"/>
                  </a:lnTo>
                  <a:lnTo>
                    <a:pt x="108" y="183"/>
                  </a:lnTo>
                  <a:lnTo>
                    <a:pt x="37" y="217"/>
                  </a:lnTo>
                  <a:lnTo>
                    <a:pt x="65" y="162"/>
                  </a:lnTo>
                  <a:lnTo>
                    <a:pt x="8" y="157"/>
                  </a:lnTo>
                  <a:lnTo>
                    <a:pt x="48" y="132"/>
                  </a:lnTo>
                  <a:lnTo>
                    <a:pt x="0" y="109"/>
                  </a:lnTo>
                  <a:lnTo>
                    <a:pt x="67" y="108"/>
                  </a:lnTo>
                  <a:lnTo>
                    <a:pt x="28" y="48"/>
                  </a:lnTo>
                  <a:lnTo>
                    <a:pt x="86" y="84"/>
                  </a:lnTo>
                  <a:lnTo>
                    <a:pt x="81" y="43"/>
                  </a:lnTo>
                  <a:lnTo>
                    <a:pt x="120" y="71"/>
                  </a:lnTo>
                  <a:lnTo>
                    <a:pt x="106" y="0"/>
                  </a:lnTo>
                  <a:close/>
                </a:path>
              </a:pathLst>
            </a:custGeom>
            <a:gradFill rotWithShape="0">
              <a:gsLst>
                <a:gs pos="0">
                  <a:srgbClr val="0000FF"/>
                </a:gs>
                <a:gs pos="100000">
                  <a:srgbClr val="FFFFFF"/>
                </a:gs>
              </a:gsLst>
              <a:path path="rect">
                <a:fillToRect l="50000" t="50000" r="50000" b="50000"/>
              </a:path>
            </a:gradFill>
            <a:ln w="12700">
              <a:solidFill>
                <a:srgbClr val="000000"/>
              </a:solidFill>
              <a:round/>
              <a:headEnd/>
              <a:tailEnd/>
            </a:ln>
          </p:spPr>
          <p:txBody>
            <a:bodyPr wrap="none"/>
            <a:lstStyle/>
            <a:p>
              <a:endParaRPr lang="en-US" sz="2805"/>
            </a:p>
          </p:txBody>
        </p:sp>
        <p:sp>
          <p:nvSpPr>
            <p:cNvPr id="82035" name="Freeform 176">
              <a:extLst>
                <a:ext uri="{FF2B5EF4-FFF2-40B4-BE49-F238E27FC236}">
                  <a16:creationId xmlns:a16="http://schemas.microsoft.com/office/drawing/2014/main" id="{DB860150-B368-FF7B-7875-34D45CD5B7B7}"/>
                </a:ext>
              </a:extLst>
            </p:cNvPr>
            <p:cNvSpPr>
              <a:spLocks noChangeArrowheads="1"/>
            </p:cNvSpPr>
            <p:nvPr/>
          </p:nvSpPr>
          <p:spPr bwMode="auto">
            <a:xfrm>
              <a:off x="1531" y="1340"/>
              <a:ext cx="17" cy="10"/>
            </a:xfrm>
            <a:custGeom>
              <a:avLst/>
              <a:gdLst>
                <a:gd name="T0" fmla="*/ 0 w 18"/>
                <a:gd name="T1" fmla="*/ 5 h 11"/>
                <a:gd name="T2" fmla="*/ 9 w 18"/>
                <a:gd name="T3" fmla="*/ 0 h 11"/>
                <a:gd name="T4" fmla="*/ 9 w 18"/>
                <a:gd name="T5" fmla="*/ 2 h 11"/>
                <a:gd name="T6" fmla="*/ 0 60000 65536"/>
                <a:gd name="T7" fmla="*/ 0 60000 65536"/>
                <a:gd name="T8" fmla="*/ 0 60000 65536"/>
                <a:gd name="T9" fmla="*/ 0 w 18"/>
                <a:gd name="T10" fmla="*/ 0 h 11"/>
                <a:gd name="T11" fmla="*/ 18 w 18"/>
                <a:gd name="T12" fmla="*/ 11 h 11"/>
              </a:gdLst>
              <a:ahLst/>
              <a:cxnLst>
                <a:cxn ang="T6">
                  <a:pos x="T0" y="T1"/>
                </a:cxn>
                <a:cxn ang="T7">
                  <a:pos x="T2" y="T3"/>
                </a:cxn>
                <a:cxn ang="T8">
                  <a:pos x="T4" y="T5"/>
                </a:cxn>
              </a:cxnLst>
              <a:rect l="T9" t="T10" r="T11" b="T12"/>
              <a:pathLst>
                <a:path w="18" h="11">
                  <a:moveTo>
                    <a:pt x="0" y="11"/>
                  </a:moveTo>
                  <a:lnTo>
                    <a:pt x="18" y="0"/>
                  </a:lnTo>
                  <a:lnTo>
                    <a:pt x="10" y="2"/>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36" name="Freeform 177">
              <a:extLst>
                <a:ext uri="{FF2B5EF4-FFF2-40B4-BE49-F238E27FC236}">
                  <a16:creationId xmlns:a16="http://schemas.microsoft.com/office/drawing/2014/main" id="{7D00C0FB-64BA-637E-DCBA-A487360C0ACE}"/>
                </a:ext>
              </a:extLst>
            </p:cNvPr>
            <p:cNvSpPr>
              <a:spLocks noChangeArrowheads="1"/>
            </p:cNvSpPr>
            <p:nvPr/>
          </p:nvSpPr>
          <p:spPr bwMode="auto">
            <a:xfrm>
              <a:off x="1518" y="1350"/>
              <a:ext cx="25" cy="24"/>
            </a:xfrm>
            <a:custGeom>
              <a:avLst/>
              <a:gdLst>
                <a:gd name="T0" fmla="*/ 10 w 28"/>
                <a:gd name="T1" fmla="*/ 9 h 26"/>
                <a:gd name="T2" fmla="*/ 4 w 28"/>
                <a:gd name="T3" fmla="*/ 0 h 26"/>
                <a:gd name="T4" fmla="*/ 0 w 28"/>
                <a:gd name="T5" fmla="*/ 12 h 26"/>
                <a:gd name="T6" fmla="*/ 0 60000 65536"/>
                <a:gd name="T7" fmla="*/ 0 60000 65536"/>
                <a:gd name="T8" fmla="*/ 0 60000 65536"/>
                <a:gd name="T9" fmla="*/ 0 w 28"/>
                <a:gd name="T10" fmla="*/ 0 h 26"/>
                <a:gd name="T11" fmla="*/ 28 w 28"/>
                <a:gd name="T12" fmla="*/ 26 h 26"/>
              </a:gdLst>
              <a:ahLst/>
              <a:cxnLst>
                <a:cxn ang="T6">
                  <a:pos x="T0" y="T1"/>
                </a:cxn>
                <a:cxn ang="T7">
                  <a:pos x="T2" y="T3"/>
                </a:cxn>
                <a:cxn ang="T8">
                  <a:pos x="T4" y="T5"/>
                </a:cxn>
              </a:cxnLst>
              <a:rect l="T9" t="T10" r="T11" b="T12"/>
              <a:pathLst>
                <a:path w="28" h="26">
                  <a:moveTo>
                    <a:pt x="28" y="19"/>
                  </a:moveTo>
                  <a:lnTo>
                    <a:pt x="15" y="0"/>
                  </a:lnTo>
                  <a:lnTo>
                    <a:pt x="0" y="26"/>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37" name="Freeform 178">
              <a:extLst>
                <a:ext uri="{FF2B5EF4-FFF2-40B4-BE49-F238E27FC236}">
                  <a16:creationId xmlns:a16="http://schemas.microsoft.com/office/drawing/2014/main" id="{25E3195E-4B1F-B2F4-812F-CA30EB612DEF}"/>
                </a:ext>
              </a:extLst>
            </p:cNvPr>
            <p:cNvSpPr>
              <a:spLocks noChangeArrowheads="1"/>
            </p:cNvSpPr>
            <p:nvPr/>
          </p:nvSpPr>
          <p:spPr bwMode="auto">
            <a:xfrm>
              <a:off x="1504" y="1350"/>
              <a:ext cx="27" cy="29"/>
            </a:xfrm>
            <a:custGeom>
              <a:avLst/>
              <a:gdLst>
                <a:gd name="T0" fmla="*/ 0 w 30"/>
                <a:gd name="T1" fmla="*/ 17 h 31"/>
                <a:gd name="T2" fmla="*/ 5 w 30"/>
                <a:gd name="T3" fmla="*/ 14 h 31"/>
                <a:gd name="T4" fmla="*/ 11 w 30"/>
                <a:gd name="T5" fmla="*/ 0 h 31"/>
                <a:gd name="T6" fmla="*/ 0 60000 65536"/>
                <a:gd name="T7" fmla="*/ 0 60000 65536"/>
                <a:gd name="T8" fmla="*/ 0 60000 65536"/>
                <a:gd name="T9" fmla="*/ 0 w 30"/>
                <a:gd name="T10" fmla="*/ 0 h 31"/>
                <a:gd name="T11" fmla="*/ 30 w 30"/>
                <a:gd name="T12" fmla="*/ 31 h 31"/>
              </a:gdLst>
              <a:ahLst/>
              <a:cxnLst>
                <a:cxn ang="T6">
                  <a:pos x="T0" y="T1"/>
                </a:cxn>
                <a:cxn ang="T7">
                  <a:pos x="T2" y="T3"/>
                </a:cxn>
                <a:cxn ang="T8">
                  <a:pos x="T4" y="T5"/>
                </a:cxn>
              </a:cxnLst>
              <a:rect l="T9" t="T10" r="T11" b="T12"/>
              <a:pathLst>
                <a:path w="30" h="31">
                  <a:moveTo>
                    <a:pt x="0" y="31"/>
                  </a:moveTo>
                  <a:lnTo>
                    <a:pt x="15" y="26"/>
                  </a:lnTo>
                  <a:lnTo>
                    <a:pt x="3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38" name="Freeform 179">
              <a:extLst>
                <a:ext uri="{FF2B5EF4-FFF2-40B4-BE49-F238E27FC236}">
                  <a16:creationId xmlns:a16="http://schemas.microsoft.com/office/drawing/2014/main" id="{D5C373AA-992F-2BF4-1165-6CB5CF022FC9}"/>
                </a:ext>
              </a:extLst>
            </p:cNvPr>
            <p:cNvSpPr>
              <a:spLocks noChangeArrowheads="1"/>
            </p:cNvSpPr>
            <p:nvPr/>
          </p:nvSpPr>
          <p:spPr bwMode="auto">
            <a:xfrm>
              <a:off x="1531" y="1340"/>
              <a:ext cx="35" cy="28"/>
            </a:xfrm>
            <a:custGeom>
              <a:avLst/>
              <a:gdLst>
                <a:gd name="T0" fmla="*/ 17 w 38"/>
                <a:gd name="T1" fmla="*/ 7 h 30"/>
                <a:gd name="T2" fmla="*/ 6 w 38"/>
                <a:gd name="T3" fmla="*/ 16 h 30"/>
                <a:gd name="T4" fmla="*/ 0 w 38"/>
                <a:gd name="T5" fmla="*/ 7 h 30"/>
                <a:gd name="T6" fmla="*/ 8 w 38"/>
                <a:gd name="T7" fmla="*/ 0 h 30"/>
                <a:gd name="T8" fmla="*/ 0 60000 65536"/>
                <a:gd name="T9" fmla="*/ 0 60000 65536"/>
                <a:gd name="T10" fmla="*/ 0 60000 65536"/>
                <a:gd name="T11" fmla="*/ 0 60000 65536"/>
                <a:gd name="T12" fmla="*/ 0 w 38"/>
                <a:gd name="T13" fmla="*/ 0 h 30"/>
                <a:gd name="T14" fmla="*/ 38 w 38"/>
                <a:gd name="T15" fmla="*/ 30 h 30"/>
              </a:gdLst>
              <a:ahLst/>
              <a:cxnLst>
                <a:cxn ang="T8">
                  <a:pos x="T0" y="T1"/>
                </a:cxn>
                <a:cxn ang="T9">
                  <a:pos x="T2" y="T3"/>
                </a:cxn>
                <a:cxn ang="T10">
                  <a:pos x="T4" y="T5"/>
                </a:cxn>
                <a:cxn ang="T11">
                  <a:pos x="T6" y="T7"/>
                </a:cxn>
              </a:cxnLst>
              <a:rect l="T12" t="T13" r="T14" b="T15"/>
              <a:pathLst>
                <a:path w="38" h="30">
                  <a:moveTo>
                    <a:pt x="38" y="7"/>
                  </a:moveTo>
                  <a:lnTo>
                    <a:pt x="13" y="30"/>
                  </a:lnTo>
                  <a:lnTo>
                    <a:pt x="0" y="11"/>
                  </a:lnTo>
                  <a:lnTo>
                    <a:pt x="1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39" name="Freeform 180">
              <a:extLst>
                <a:ext uri="{FF2B5EF4-FFF2-40B4-BE49-F238E27FC236}">
                  <a16:creationId xmlns:a16="http://schemas.microsoft.com/office/drawing/2014/main" id="{5E718BEC-43F6-3330-9860-673E58F69548}"/>
                </a:ext>
              </a:extLst>
            </p:cNvPr>
            <p:cNvSpPr>
              <a:spLocks noChangeArrowheads="1"/>
            </p:cNvSpPr>
            <p:nvPr/>
          </p:nvSpPr>
          <p:spPr bwMode="auto">
            <a:xfrm>
              <a:off x="1548" y="1330"/>
              <a:ext cx="35" cy="16"/>
            </a:xfrm>
            <a:custGeom>
              <a:avLst/>
              <a:gdLst>
                <a:gd name="T0" fmla="*/ 17 w 38"/>
                <a:gd name="T1" fmla="*/ 0 h 17"/>
                <a:gd name="T2" fmla="*/ 9 w 38"/>
                <a:gd name="T3" fmla="*/ 8 h 17"/>
                <a:gd name="T4" fmla="*/ 0 w 38"/>
                <a:gd name="T5" fmla="*/ 8 h 17"/>
                <a:gd name="T6" fmla="*/ 0 60000 65536"/>
                <a:gd name="T7" fmla="*/ 0 60000 65536"/>
                <a:gd name="T8" fmla="*/ 0 60000 65536"/>
                <a:gd name="T9" fmla="*/ 0 w 38"/>
                <a:gd name="T10" fmla="*/ 0 h 17"/>
                <a:gd name="T11" fmla="*/ 38 w 38"/>
                <a:gd name="T12" fmla="*/ 17 h 17"/>
              </a:gdLst>
              <a:ahLst/>
              <a:cxnLst>
                <a:cxn ang="T6">
                  <a:pos x="T0" y="T1"/>
                </a:cxn>
                <a:cxn ang="T7">
                  <a:pos x="T2" y="T3"/>
                </a:cxn>
                <a:cxn ang="T8">
                  <a:pos x="T4" y="T5"/>
                </a:cxn>
              </a:cxnLst>
              <a:rect l="T9" t="T10" r="T11" b="T12"/>
              <a:pathLst>
                <a:path w="38" h="17">
                  <a:moveTo>
                    <a:pt x="38" y="0"/>
                  </a:moveTo>
                  <a:lnTo>
                    <a:pt x="20" y="17"/>
                  </a:lnTo>
                  <a:lnTo>
                    <a:pt x="0" y="1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0" name="Freeform 181">
              <a:extLst>
                <a:ext uri="{FF2B5EF4-FFF2-40B4-BE49-F238E27FC236}">
                  <a16:creationId xmlns:a16="http://schemas.microsoft.com/office/drawing/2014/main" id="{6E3C2FB5-C204-8604-9D3E-8A5611161EB5}"/>
                </a:ext>
              </a:extLst>
            </p:cNvPr>
            <p:cNvSpPr>
              <a:spLocks noChangeArrowheads="1"/>
            </p:cNvSpPr>
            <p:nvPr/>
          </p:nvSpPr>
          <p:spPr bwMode="auto">
            <a:xfrm>
              <a:off x="1543" y="1346"/>
              <a:ext cx="24" cy="22"/>
            </a:xfrm>
            <a:custGeom>
              <a:avLst/>
              <a:gdLst>
                <a:gd name="T0" fmla="*/ 12 w 26"/>
                <a:gd name="T1" fmla="*/ 0 h 23"/>
                <a:gd name="T2" fmla="*/ 12 w 26"/>
                <a:gd name="T3" fmla="*/ 11 h 23"/>
                <a:gd name="T4" fmla="*/ 0 w 26"/>
                <a:gd name="T5" fmla="*/ 13 h 23"/>
                <a:gd name="T6" fmla="*/ 0 60000 65536"/>
                <a:gd name="T7" fmla="*/ 0 60000 65536"/>
                <a:gd name="T8" fmla="*/ 0 60000 65536"/>
                <a:gd name="T9" fmla="*/ 0 w 26"/>
                <a:gd name="T10" fmla="*/ 0 h 23"/>
                <a:gd name="T11" fmla="*/ 26 w 26"/>
                <a:gd name="T12" fmla="*/ 23 h 23"/>
              </a:gdLst>
              <a:ahLst/>
              <a:cxnLst>
                <a:cxn ang="T6">
                  <a:pos x="T0" y="T1"/>
                </a:cxn>
                <a:cxn ang="T7">
                  <a:pos x="T2" y="T3"/>
                </a:cxn>
                <a:cxn ang="T8">
                  <a:pos x="T4" y="T5"/>
                </a:cxn>
              </a:cxnLst>
              <a:rect l="T9" t="T10" r="T11" b="T12"/>
              <a:pathLst>
                <a:path w="26" h="23">
                  <a:moveTo>
                    <a:pt x="25" y="0"/>
                  </a:moveTo>
                  <a:lnTo>
                    <a:pt x="26" y="17"/>
                  </a:lnTo>
                  <a:lnTo>
                    <a:pt x="0" y="2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1" name="Freeform 182">
              <a:extLst>
                <a:ext uri="{FF2B5EF4-FFF2-40B4-BE49-F238E27FC236}">
                  <a16:creationId xmlns:a16="http://schemas.microsoft.com/office/drawing/2014/main" id="{CEA26294-8767-4F3F-CE3B-7A05C2DDC38D}"/>
                </a:ext>
              </a:extLst>
            </p:cNvPr>
            <p:cNvSpPr>
              <a:spLocks noChangeArrowheads="1"/>
            </p:cNvSpPr>
            <p:nvPr/>
          </p:nvSpPr>
          <p:spPr bwMode="auto">
            <a:xfrm>
              <a:off x="1566" y="1330"/>
              <a:ext cx="39" cy="26"/>
            </a:xfrm>
            <a:custGeom>
              <a:avLst/>
              <a:gdLst>
                <a:gd name="T0" fmla="*/ 20 w 42"/>
                <a:gd name="T1" fmla="*/ 6 h 27"/>
                <a:gd name="T2" fmla="*/ 13 w 42"/>
                <a:gd name="T3" fmla="*/ 17 h 27"/>
                <a:gd name="T4" fmla="*/ 0 w 42"/>
                <a:gd name="T5" fmla="*/ 13 h 27"/>
                <a:gd name="T6" fmla="*/ 8 w 42"/>
                <a:gd name="T7" fmla="*/ 0 h 27"/>
                <a:gd name="T8" fmla="*/ 0 60000 65536"/>
                <a:gd name="T9" fmla="*/ 0 60000 65536"/>
                <a:gd name="T10" fmla="*/ 0 60000 65536"/>
                <a:gd name="T11" fmla="*/ 0 60000 65536"/>
                <a:gd name="T12" fmla="*/ 0 w 42"/>
                <a:gd name="T13" fmla="*/ 0 h 27"/>
                <a:gd name="T14" fmla="*/ 42 w 42"/>
                <a:gd name="T15" fmla="*/ 27 h 27"/>
              </a:gdLst>
              <a:ahLst/>
              <a:cxnLst>
                <a:cxn ang="T8">
                  <a:pos x="T0" y="T1"/>
                </a:cxn>
                <a:cxn ang="T9">
                  <a:pos x="T2" y="T3"/>
                </a:cxn>
                <a:cxn ang="T10">
                  <a:pos x="T4" y="T5"/>
                </a:cxn>
                <a:cxn ang="T11">
                  <a:pos x="T6" y="T7"/>
                </a:cxn>
              </a:cxnLst>
              <a:rect l="T12" t="T13" r="T14" b="T15"/>
              <a:pathLst>
                <a:path w="42" h="27">
                  <a:moveTo>
                    <a:pt x="42" y="6"/>
                  </a:moveTo>
                  <a:lnTo>
                    <a:pt x="26" y="27"/>
                  </a:lnTo>
                  <a:lnTo>
                    <a:pt x="0" y="17"/>
                  </a:lnTo>
                  <a:lnTo>
                    <a:pt x="1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2" name="Freeform 183">
              <a:extLst>
                <a:ext uri="{FF2B5EF4-FFF2-40B4-BE49-F238E27FC236}">
                  <a16:creationId xmlns:a16="http://schemas.microsoft.com/office/drawing/2014/main" id="{DF0AE03D-CAEF-9EE7-B233-40E00803DF10}"/>
                </a:ext>
              </a:extLst>
            </p:cNvPr>
            <p:cNvSpPr>
              <a:spLocks noChangeArrowheads="1"/>
            </p:cNvSpPr>
            <p:nvPr/>
          </p:nvSpPr>
          <p:spPr bwMode="auto">
            <a:xfrm>
              <a:off x="1566" y="1346"/>
              <a:ext cx="24" cy="16"/>
            </a:xfrm>
            <a:custGeom>
              <a:avLst/>
              <a:gdLst>
                <a:gd name="T0" fmla="*/ 12 w 26"/>
                <a:gd name="T1" fmla="*/ 8 h 17"/>
                <a:gd name="T2" fmla="*/ 1 w 26"/>
                <a:gd name="T3" fmla="*/ 8 h 17"/>
                <a:gd name="T4" fmla="*/ 0 w 26"/>
                <a:gd name="T5" fmla="*/ 0 h 17"/>
                <a:gd name="T6" fmla="*/ 0 60000 65536"/>
                <a:gd name="T7" fmla="*/ 0 60000 65536"/>
                <a:gd name="T8" fmla="*/ 0 60000 65536"/>
                <a:gd name="T9" fmla="*/ 0 w 26"/>
                <a:gd name="T10" fmla="*/ 0 h 17"/>
                <a:gd name="T11" fmla="*/ 26 w 26"/>
                <a:gd name="T12" fmla="*/ 17 h 17"/>
              </a:gdLst>
              <a:ahLst/>
              <a:cxnLst>
                <a:cxn ang="T6">
                  <a:pos x="T0" y="T1"/>
                </a:cxn>
                <a:cxn ang="T7">
                  <a:pos x="T2" y="T3"/>
                </a:cxn>
                <a:cxn ang="T8">
                  <a:pos x="T4" y="T5"/>
                </a:cxn>
              </a:cxnLst>
              <a:rect l="T9" t="T10" r="T11" b="T12"/>
              <a:pathLst>
                <a:path w="26" h="17">
                  <a:moveTo>
                    <a:pt x="26" y="10"/>
                  </a:moveTo>
                  <a:lnTo>
                    <a:pt x="1" y="17"/>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3" name="Freeform 184">
              <a:extLst>
                <a:ext uri="{FF2B5EF4-FFF2-40B4-BE49-F238E27FC236}">
                  <a16:creationId xmlns:a16="http://schemas.microsoft.com/office/drawing/2014/main" id="{F6126A11-74C4-3A65-F365-2F377A231DF4}"/>
                </a:ext>
              </a:extLst>
            </p:cNvPr>
            <p:cNvSpPr>
              <a:spLocks noChangeArrowheads="1"/>
            </p:cNvSpPr>
            <p:nvPr/>
          </p:nvSpPr>
          <p:spPr bwMode="auto">
            <a:xfrm>
              <a:off x="1583" y="1320"/>
              <a:ext cx="36" cy="16"/>
            </a:xfrm>
            <a:custGeom>
              <a:avLst/>
              <a:gdLst>
                <a:gd name="T0" fmla="*/ 11 w 39"/>
                <a:gd name="T1" fmla="*/ 8 h 17"/>
                <a:gd name="T2" fmla="*/ 17 w 39"/>
                <a:gd name="T3" fmla="*/ 0 h 17"/>
                <a:gd name="T4" fmla="*/ 0 w 39"/>
                <a:gd name="T5" fmla="*/ 8 h 17"/>
                <a:gd name="T6" fmla="*/ 0 60000 65536"/>
                <a:gd name="T7" fmla="*/ 0 60000 65536"/>
                <a:gd name="T8" fmla="*/ 0 60000 65536"/>
                <a:gd name="T9" fmla="*/ 0 w 39"/>
                <a:gd name="T10" fmla="*/ 0 h 17"/>
                <a:gd name="T11" fmla="*/ 39 w 39"/>
                <a:gd name="T12" fmla="*/ 17 h 17"/>
              </a:gdLst>
              <a:ahLst/>
              <a:cxnLst>
                <a:cxn ang="T6">
                  <a:pos x="T0" y="T1"/>
                </a:cxn>
                <a:cxn ang="T7">
                  <a:pos x="T2" y="T3"/>
                </a:cxn>
                <a:cxn ang="T8">
                  <a:pos x="T4" y="T5"/>
                </a:cxn>
              </a:cxnLst>
              <a:rect l="T9" t="T10" r="T11" b="T12"/>
              <a:pathLst>
                <a:path w="39" h="17">
                  <a:moveTo>
                    <a:pt x="24" y="17"/>
                  </a:moveTo>
                  <a:lnTo>
                    <a:pt x="39" y="0"/>
                  </a:lnTo>
                  <a:lnTo>
                    <a:pt x="0" y="1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4" name="Freeform 185">
              <a:extLst>
                <a:ext uri="{FF2B5EF4-FFF2-40B4-BE49-F238E27FC236}">
                  <a16:creationId xmlns:a16="http://schemas.microsoft.com/office/drawing/2014/main" id="{3AA295B5-75C2-6038-ECF4-76BC3FB12A95}"/>
                </a:ext>
              </a:extLst>
            </p:cNvPr>
            <p:cNvSpPr>
              <a:spLocks noChangeArrowheads="1"/>
            </p:cNvSpPr>
            <p:nvPr/>
          </p:nvSpPr>
          <p:spPr bwMode="auto">
            <a:xfrm>
              <a:off x="1590" y="1336"/>
              <a:ext cx="21" cy="20"/>
            </a:xfrm>
            <a:custGeom>
              <a:avLst/>
              <a:gdLst>
                <a:gd name="T0" fmla="*/ 10 w 23"/>
                <a:gd name="T1" fmla="*/ 10 h 21"/>
                <a:gd name="T2" fmla="*/ 6 w 23"/>
                <a:gd name="T3" fmla="*/ 0 h 21"/>
                <a:gd name="T4" fmla="*/ 0 w 23"/>
                <a:gd name="T5" fmla="*/ 11 h 21"/>
                <a:gd name="T6" fmla="*/ 0 60000 65536"/>
                <a:gd name="T7" fmla="*/ 0 60000 65536"/>
                <a:gd name="T8" fmla="*/ 0 60000 65536"/>
                <a:gd name="T9" fmla="*/ 0 w 23"/>
                <a:gd name="T10" fmla="*/ 0 h 21"/>
                <a:gd name="T11" fmla="*/ 23 w 23"/>
                <a:gd name="T12" fmla="*/ 21 h 21"/>
              </a:gdLst>
              <a:ahLst/>
              <a:cxnLst>
                <a:cxn ang="T6">
                  <a:pos x="T0" y="T1"/>
                </a:cxn>
                <a:cxn ang="T7">
                  <a:pos x="T2" y="T3"/>
                </a:cxn>
                <a:cxn ang="T8">
                  <a:pos x="T4" y="T5"/>
                </a:cxn>
              </a:cxnLst>
              <a:rect l="T9" t="T10" r="T11" b="T12"/>
              <a:pathLst>
                <a:path w="23" h="21">
                  <a:moveTo>
                    <a:pt x="23" y="14"/>
                  </a:moveTo>
                  <a:lnTo>
                    <a:pt x="16" y="0"/>
                  </a:lnTo>
                  <a:lnTo>
                    <a:pt x="0" y="21"/>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5" name="Freeform 186">
              <a:extLst>
                <a:ext uri="{FF2B5EF4-FFF2-40B4-BE49-F238E27FC236}">
                  <a16:creationId xmlns:a16="http://schemas.microsoft.com/office/drawing/2014/main" id="{4E383745-25D6-2D99-5E8C-C8FE01FB6B32}"/>
                </a:ext>
              </a:extLst>
            </p:cNvPr>
            <p:cNvSpPr>
              <a:spLocks noChangeArrowheads="1"/>
            </p:cNvSpPr>
            <p:nvPr/>
          </p:nvSpPr>
          <p:spPr bwMode="auto">
            <a:xfrm>
              <a:off x="1605" y="1336"/>
              <a:ext cx="31" cy="13"/>
            </a:xfrm>
            <a:custGeom>
              <a:avLst/>
              <a:gdLst>
                <a:gd name="T0" fmla="*/ 0 w 34"/>
                <a:gd name="T1" fmla="*/ 0 h 14"/>
                <a:gd name="T2" fmla="*/ 5 w 34"/>
                <a:gd name="T3" fmla="*/ 7 h 14"/>
                <a:gd name="T4" fmla="*/ 14 w 34"/>
                <a:gd name="T5" fmla="*/ 7 h 14"/>
                <a:gd name="T6" fmla="*/ 1 w 34"/>
                <a:gd name="T7" fmla="*/ 0 h 14"/>
                <a:gd name="T8" fmla="*/ 0 60000 65536"/>
                <a:gd name="T9" fmla="*/ 0 60000 65536"/>
                <a:gd name="T10" fmla="*/ 0 60000 65536"/>
                <a:gd name="T11" fmla="*/ 0 60000 65536"/>
                <a:gd name="T12" fmla="*/ 0 w 34"/>
                <a:gd name="T13" fmla="*/ 0 h 14"/>
                <a:gd name="T14" fmla="*/ 34 w 34"/>
                <a:gd name="T15" fmla="*/ 14 h 14"/>
              </a:gdLst>
              <a:ahLst/>
              <a:cxnLst>
                <a:cxn ang="T8">
                  <a:pos x="T0" y="T1"/>
                </a:cxn>
                <a:cxn ang="T9">
                  <a:pos x="T2" y="T3"/>
                </a:cxn>
                <a:cxn ang="T10">
                  <a:pos x="T4" y="T5"/>
                </a:cxn>
                <a:cxn ang="T11">
                  <a:pos x="T6" y="T7"/>
                </a:cxn>
              </a:cxnLst>
              <a:rect l="T12" t="T13" r="T14" b="T15"/>
              <a:pathLst>
                <a:path w="34" h="14">
                  <a:moveTo>
                    <a:pt x="0" y="0"/>
                  </a:moveTo>
                  <a:lnTo>
                    <a:pt x="7" y="14"/>
                  </a:lnTo>
                  <a:lnTo>
                    <a:pt x="34" y="7"/>
                  </a:lnTo>
                  <a:lnTo>
                    <a:pt x="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6" name="Freeform 187">
              <a:extLst>
                <a:ext uri="{FF2B5EF4-FFF2-40B4-BE49-F238E27FC236}">
                  <a16:creationId xmlns:a16="http://schemas.microsoft.com/office/drawing/2014/main" id="{18CCA3CC-75A5-6F9F-6867-5385DA1AA1DF}"/>
                </a:ext>
              </a:extLst>
            </p:cNvPr>
            <p:cNvSpPr>
              <a:spLocks noChangeArrowheads="1"/>
            </p:cNvSpPr>
            <p:nvPr/>
          </p:nvSpPr>
          <p:spPr bwMode="auto">
            <a:xfrm>
              <a:off x="1619" y="1317"/>
              <a:ext cx="18" cy="4"/>
            </a:xfrm>
            <a:custGeom>
              <a:avLst/>
              <a:gdLst>
                <a:gd name="T0" fmla="*/ 5 w 20"/>
                <a:gd name="T1" fmla="*/ 0 h 4"/>
                <a:gd name="T2" fmla="*/ 7 w 20"/>
                <a:gd name="T3" fmla="*/ 4 h 4"/>
                <a:gd name="T4" fmla="*/ 0 w 20"/>
                <a:gd name="T5" fmla="*/ 3 h 4"/>
                <a:gd name="T6" fmla="*/ 0 60000 65536"/>
                <a:gd name="T7" fmla="*/ 0 60000 65536"/>
                <a:gd name="T8" fmla="*/ 0 60000 65536"/>
                <a:gd name="T9" fmla="*/ 0 w 20"/>
                <a:gd name="T10" fmla="*/ 0 h 4"/>
                <a:gd name="T11" fmla="*/ 20 w 20"/>
                <a:gd name="T12" fmla="*/ 4 h 4"/>
              </a:gdLst>
              <a:ahLst/>
              <a:cxnLst>
                <a:cxn ang="T6">
                  <a:pos x="T0" y="T1"/>
                </a:cxn>
                <a:cxn ang="T7">
                  <a:pos x="T2" y="T3"/>
                </a:cxn>
                <a:cxn ang="T8">
                  <a:pos x="T4" y="T5"/>
                </a:cxn>
              </a:cxnLst>
              <a:rect l="T9" t="T10" r="T11" b="T12"/>
              <a:pathLst>
                <a:path w="20" h="4">
                  <a:moveTo>
                    <a:pt x="8" y="0"/>
                  </a:moveTo>
                  <a:lnTo>
                    <a:pt x="20" y="4"/>
                  </a:lnTo>
                  <a:lnTo>
                    <a:pt x="0" y="3"/>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7" name="Freeform 188">
              <a:extLst>
                <a:ext uri="{FF2B5EF4-FFF2-40B4-BE49-F238E27FC236}">
                  <a16:creationId xmlns:a16="http://schemas.microsoft.com/office/drawing/2014/main" id="{3EF2C56B-498B-02F5-C17A-49F591403436}"/>
                </a:ext>
              </a:extLst>
            </p:cNvPr>
            <p:cNvSpPr>
              <a:spLocks noChangeArrowheads="1"/>
            </p:cNvSpPr>
            <p:nvPr/>
          </p:nvSpPr>
          <p:spPr bwMode="auto">
            <a:xfrm>
              <a:off x="1605" y="1320"/>
              <a:ext cx="32" cy="22"/>
            </a:xfrm>
            <a:custGeom>
              <a:avLst/>
              <a:gdLst>
                <a:gd name="T0" fmla="*/ 15 w 35"/>
                <a:gd name="T1" fmla="*/ 1 h 24"/>
                <a:gd name="T2" fmla="*/ 14 w 35"/>
                <a:gd name="T3" fmla="*/ 11 h 24"/>
                <a:gd name="T4" fmla="*/ 0 w 35"/>
                <a:gd name="T5" fmla="*/ 7 h 24"/>
                <a:gd name="T6" fmla="*/ 5 w 35"/>
                <a:gd name="T7" fmla="*/ 0 h 24"/>
                <a:gd name="T8" fmla="*/ 0 60000 65536"/>
                <a:gd name="T9" fmla="*/ 0 60000 65536"/>
                <a:gd name="T10" fmla="*/ 0 60000 65536"/>
                <a:gd name="T11" fmla="*/ 0 60000 65536"/>
                <a:gd name="T12" fmla="*/ 0 w 35"/>
                <a:gd name="T13" fmla="*/ 0 h 24"/>
                <a:gd name="T14" fmla="*/ 35 w 35"/>
                <a:gd name="T15" fmla="*/ 24 h 24"/>
              </a:gdLst>
              <a:ahLst/>
              <a:cxnLst>
                <a:cxn ang="T8">
                  <a:pos x="T0" y="T1"/>
                </a:cxn>
                <a:cxn ang="T9">
                  <a:pos x="T2" y="T3"/>
                </a:cxn>
                <a:cxn ang="T10">
                  <a:pos x="T4" y="T5"/>
                </a:cxn>
                <a:cxn ang="T11">
                  <a:pos x="T6" y="T7"/>
                </a:cxn>
              </a:cxnLst>
              <a:rect l="T12" t="T13" r="T14" b="T15"/>
              <a:pathLst>
                <a:path w="35" h="24">
                  <a:moveTo>
                    <a:pt x="35" y="1"/>
                  </a:moveTo>
                  <a:lnTo>
                    <a:pt x="34" y="24"/>
                  </a:lnTo>
                  <a:lnTo>
                    <a:pt x="0" y="17"/>
                  </a:lnTo>
                  <a:lnTo>
                    <a:pt x="15"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8" name="Freeform 189">
              <a:extLst>
                <a:ext uri="{FF2B5EF4-FFF2-40B4-BE49-F238E27FC236}">
                  <a16:creationId xmlns:a16="http://schemas.microsoft.com/office/drawing/2014/main" id="{79A0CE27-C3A0-C998-296A-FFC0109CB82F}"/>
                </a:ext>
              </a:extLst>
            </p:cNvPr>
            <p:cNvSpPr>
              <a:spLocks noChangeArrowheads="1"/>
            </p:cNvSpPr>
            <p:nvPr/>
          </p:nvSpPr>
          <p:spPr bwMode="auto">
            <a:xfrm>
              <a:off x="1636" y="1321"/>
              <a:ext cx="27" cy="21"/>
            </a:xfrm>
            <a:custGeom>
              <a:avLst/>
              <a:gdLst>
                <a:gd name="T0" fmla="*/ 0 w 29"/>
                <a:gd name="T1" fmla="*/ 10 h 23"/>
                <a:gd name="T2" fmla="*/ 15 w 29"/>
                <a:gd name="T3" fmla="*/ 6 h 23"/>
                <a:gd name="T4" fmla="*/ 1 w 29"/>
                <a:gd name="T5" fmla="*/ 0 h 23"/>
                <a:gd name="T6" fmla="*/ 0 60000 65536"/>
                <a:gd name="T7" fmla="*/ 0 60000 65536"/>
                <a:gd name="T8" fmla="*/ 0 60000 65536"/>
                <a:gd name="T9" fmla="*/ 0 w 29"/>
                <a:gd name="T10" fmla="*/ 0 h 23"/>
                <a:gd name="T11" fmla="*/ 29 w 29"/>
                <a:gd name="T12" fmla="*/ 23 h 23"/>
              </a:gdLst>
              <a:ahLst/>
              <a:cxnLst>
                <a:cxn ang="T6">
                  <a:pos x="T0" y="T1"/>
                </a:cxn>
                <a:cxn ang="T7">
                  <a:pos x="T2" y="T3"/>
                </a:cxn>
                <a:cxn ang="T8">
                  <a:pos x="T4" y="T5"/>
                </a:cxn>
              </a:cxnLst>
              <a:rect l="T9" t="T10" r="T11" b="T12"/>
              <a:pathLst>
                <a:path w="29" h="23">
                  <a:moveTo>
                    <a:pt x="0" y="23"/>
                  </a:moveTo>
                  <a:lnTo>
                    <a:pt x="29" y="16"/>
                  </a:lnTo>
                  <a:lnTo>
                    <a:pt x="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49" name="Freeform 190">
              <a:extLst>
                <a:ext uri="{FF2B5EF4-FFF2-40B4-BE49-F238E27FC236}">
                  <a16:creationId xmlns:a16="http://schemas.microsoft.com/office/drawing/2014/main" id="{1A66BB10-8E7E-CE58-9D23-E37987E9E9DE}"/>
                </a:ext>
              </a:extLst>
            </p:cNvPr>
            <p:cNvSpPr>
              <a:spLocks noChangeArrowheads="1"/>
            </p:cNvSpPr>
            <p:nvPr/>
          </p:nvSpPr>
          <p:spPr bwMode="auto">
            <a:xfrm>
              <a:off x="1637" y="1321"/>
              <a:ext cx="39" cy="15"/>
            </a:xfrm>
            <a:custGeom>
              <a:avLst/>
              <a:gdLst>
                <a:gd name="T0" fmla="*/ 14 w 42"/>
                <a:gd name="T1" fmla="*/ 8 h 16"/>
                <a:gd name="T2" fmla="*/ 20 w 42"/>
                <a:gd name="T3" fmla="*/ 8 h 16"/>
                <a:gd name="T4" fmla="*/ 0 w 42"/>
                <a:gd name="T5" fmla="*/ 0 h 16"/>
                <a:gd name="T6" fmla="*/ 0 60000 65536"/>
                <a:gd name="T7" fmla="*/ 0 60000 65536"/>
                <a:gd name="T8" fmla="*/ 0 60000 65536"/>
                <a:gd name="T9" fmla="*/ 0 w 42"/>
                <a:gd name="T10" fmla="*/ 0 h 16"/>
                <a:gd name="T11" fmla="*/ 42 w 42"/>
                <a:gd name="T12" fmla="*/ 16 h 16"/>
              </a:gdLst>
              <a:ahLst/>
              <a:cxnLst>
                <a:cxn ang="T6">
                  <a:pos x="T0" y="T1"/>
                </a:cxn>
                <a:cxn ang="T7">
                  <a:pos x="T2" y="T3"/>
                </a:cxn>
                <a:cxn ang="T8">
                  <a:pos x="T4" y="T5"/>
                </a:cxn>
              </a:cxnLst>
              <a:rect l="T9" t="T10" r="T11" b="T12"/>
              <a:pathLst>
                <a:path w="42" h="16">
                  <a:moveTo>
                    <a:pt x="28" y="16"/>
                  </a:moveTo>
                  <a:lnTo>
                    <a:pt x="42" y="11"/>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0" name="Freeform 191">
              <a:extLst>
                <a:ext uri="{FF2B5EF4-FFF2-40B4-BE49-F238E27FC236}">
                  <a16:creationId xmlns:a16="http://schemas.microsoft.com/office/drawing/2014/main" id="{44FC9116-64B7-F57C-B693-CA67B5D2F5DB}"/>
                </a:ext>
              </a:extLst>
            </p:cNvPr>
            <p:cNvSpPr>
              <a:spLocks noChangeArrowheads="1"/>
            </p:cNvSpPr>
            <p:nvPr/>
          </p:nvSpPr>
          <p:spPr bwMode="auto">
            <a:xfrm>
              <a:off x="1543" y="1362"/>
              <a:ext cx="53" cy="46"/>
            </a:xfrm>
            <a:custGeom>
              <a:avLst/>
              <a:gdLst>
                <a:gd name="T0" fmla="*/ 13 w 57"/>
                <a:gd name="T1" fmla="*/ 0 h 49"/>
                <a:gd name="T2" fmla="*/ 28 w 57"/>
                <a:gd name="T3" fmla="*/ 26 h 49"/>
                <a:gd name="T4" fmla="*/ 0 w 57"/>
                <a:gd name="T5" fmla="*/ 6 h 49"/>
                <a:gd name="T6" fmla="*/ 0 60000 65536"/>
                <a:gd name="T7" fmla="*/ 0 60000 65536"/>
                <a:gd name="T8" fmla="*/ 0 60000 65536"/>
                <a:gd name="T9" fmla="*/ 0 w 57"/>
                <a:gd name="T10" fmla="*/ 0 h 49"/>
                <a:gd name="T11" fmla="*/ 57 w 57"/>
                <a:gd name="T12" fmla="*/ 49 h 49"/>
              </a:gdLst>
              <a:ahLst/>
              <a:cxnLst>
                <a:cxn ang="T6">
                  <a:pos x="T0" y="T1"/>
                </a:cxn>
                <a:cxn ang="T7">
                  <a:pos x="T2" y="T3"/>
                </a:cxn>
                <a:cxn ang="T8">
                  <a:pos x="T4" y="T5"/>
                </a:cxn>
              </a:cxnLst>
              <a:rect l="T9" t="T10" r="T11" b="T12"/>
              <a:pathLst>
                <a:path w="57" h="49">
                  <a:moveTo>
                    <a:pt x="26" y="0"/>
                  </a:moveTo>
                  <a:lnTo>
                    <a:pt x="57" y="49"/>
                  </a:lnTo>
                  <a:lnTo>
                    <a:pt x="0" y="6"/>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1" name="Freeform 192">
              <a:extLst>
                <a:ext uri="{FF2B5EF4-FFF2-40B4-BE49-F238E27FC236}">
                  <a16:creationId xmlns:a16="http://schemas.microsoft.com/office/drawing/2014/main" id="{10CF2535-7AAA-2632-CCCA-7B99C44D96BF}"/>
                </a:ext>
              </a:extLst>
            </p:cNvPr>
            <p:cNvSpPr>
              <a:spLocks noChangeArrowheads="1"/>
            </p:cNvSpPr>
            <p:nvPr/>
          </p:nvSpPr>
          <p:spPr bwMode="auto">
            <a:xfrm>
              <a:off x="1504" y="1374"/>
              <a:ext cx="79" cy="41"/>
            </a:xfrm>
            <a:custGeom>
              <a:avLst/>
              <a:gdLst>
                <a:gd name="T0" fmla="*/ 6 w 86"/>
                <a:gd name="T1" fmla="*/ 0 h 44"/>
                <a:gd name="T2" fmla="*/ 37 w 86"/>
                <a:gd name="T3" fmla="*/ 21 h 44"/>
                <a:gd name="T4" fmla="*/ 0 w 86"/>
                <a:gd name="T5" fmla="*/ 5 h 44"/>
                <a:gd name="T6" fmla="*/ 0 60000 65536"/>
                <a:gd name="T7" fmla="*/ 0 60000 65536"/>
                <a:gd name="T8" fmla="*/ 0 60000 65536"/>
                <a:gd name="T9" fmla="*/ 0 w 86"/>
                <a:gd name="T10" fmla="*/ 0 h 44"/>
                <a:gd name="T11" fmla="*/ 86 w 86"/>
                <a:gd name="T12" fmla="*/ 44 h 44"/>
              </a:gdLst>
              <a:ahLst/>
              <a:cxnLst>
                <a:cxn ang="T6">
                  <a:pos x="T0" y="T1"/>
                </a:cxn>
                <a:cxn ang="T7">
                  <a:pos x="T2" y="T3"/>
                </a:cxn>
                <a:cxn ang="T8">
                  <a:pos x="T4" y="T5"/>
                </a:cxn>
              </a:cxnLst>
              <a:rect l="T9" t="T10" r="T11" b="T12"/>
              <a:pathLst>
                <a:path w="86" h="44">
                  <a:moveTo>
                    <a:pt x="15" y="0"/>
                  </a:moveTo>
                  <a:lnTo>
                    <a:pt x="86" y="44"/>
                  </a:lnTo>
                  <a:lnTo>
                    <a:pt x="0" y="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2" name="Freeform 193">
              <a:extLst>
                <a:ext uri="{FF2B5EF4-FFF2-40B4-BE49-F238E27FC236}">
                  <a16:creationId xmlns:a16="http://schemas.microsoft.com/office/drawing/2014/main" id="{B6B4049F-2433-E2C4-809A-730D6279401C}"/>
                </a:ext>
              </a:extLst>
            </p:cNvPr>
            <p:cNvSpPr>
              <a:spLocks noChangeArrowheads="1"/>
            </p:cNvSpPr>
            <p:nvPr/>
          </p:nvSpPr>
          <p:spPr bwMode="auto">
            <a:xfrm>
              <a:off x="1518" y="1368"/>
              <a:ext cx="64" cy="47"/>
            </a:xfrm>
            <a:custGeom>
              <a:avLst/>
              <a:gdLst>
                <a:gd name="T0" fmla="*/ 12 w 70"/>
                <a:gd name="T1" fmla="*/ 0 h 51"/>
                <a:gd name="T2" fmla="*/ 28 w 70"/>
                <a:gd name="T3" fmla="*/ 23 h 51"/>
                <a:gd name="T4" fmla="*/ 0 w 70"/>
                <a:gd name="T5" fmla="*/ 6 h 51"/>
                <a:gd name="T6" fmla="*/ 0 60000 65536"/>
                <a:gd name="T7" fmla="*/ 0 60000 65536"/>
                <a:gd name="T8" fmla="*/ 0 60000 65536"/>
                <a:gd name="T9" fmla="*/ 0 w 70"/>
                <a:gd name="T10" fmla="*/ 0 h 51"/>
                <a:gd name="T11" fmla="*/ 70 w 70"/>
                <a:gd name="T12" fmla="*/ 51 h 51"/>
              </a:gdLst>
              <a:ahLst/>
              <a:cxnLst>
                <a:cxn ang="T6">
                  <a:pos x="T0" y="T1"/>
                </a:cxn>
                <a:cxn ang="T7">
                  <a:pos x="T2" y="T3"/>
                </a:cxn>
                <a:cxn ang="T8">
                  <a:pos x="T4" y="T5"/>
                </a:cxn>
              </a:cxnLst>
              <a:rect l="T9" t="T10" r="T11" b="T12"/>
              <a:pathLst>
                <a:path w="70" h="51">
                  <a:moveTo>
                    <a:pt x="28" y="0"/>
                  </a:moveTo>
                  <a:lnTo>
                    <a:pt x="70" y="51"/>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3" name="Freeform 194">
              <a:extLst>
                <a:ext uri="{FF2B5EF4-FFF2-40B4-BE49-F238E27FC236}">
                  <a16:creationId xmlns:a16="http://schemas.microsoft.com/office/drawing/2014/main" id="{F306AFD1-81D4-DDC4-A24E-E64AA8873247}"/>
                </a:ext>
              </a:extLst>
            </p:cNvPr>
            <p:cNvSpPr>
              <a:spLocks noChangeArrowheads="1"/>
            </p:cNvSpPr>
            <p:nvPr/>
          </p:nvSpPr>
          <p:spPr bwMode="auto">
            <a:xfrm>
              <a:off x="1567" y="1356"/>
              <a:ext cx="29" cy="53"/>
            </a:xfrm>
            <a:custGeom>
              <a:avLst/>
              <a:gdLst>
                <a:gd name="T0" fmla="*/ 14 w 31"/>
                <a:gd name="T1" fmla="*/ 0 h 57"/>
                <a:gd name="T2" fmla="*/ 17 w 31"/>
                <a:gd name="T3" fmla="*/ 28 h 57"/>
                <a:gd name="T4" fmla="*/ 0 w 31"/>
                <a:gd name="T5" fmla="*/ 7 h 57"/>
                <a:gd name="T6" fmla="*/ 0 60000 65536"/>
                <a:gd name="T7" fmla="*/ 0 60000 65536"/>
                <a:gd name="T8" fmla="*/ 0 60000 65536"/>
                <a:gd name="T9" fmla="*/ 0 w 31"/>
                <a:gd name="T10" fmla="*/ 0 h 57"/>
                <a:gd name="T11" fmla="*/ 31 w 31"/>
                <a:gd name="T12" fmla="*/ 57 h 57"/>
              </a:gdLst>
              <a:ahLst/>
              <a:cxnLst>
                <a:cxn ang="T6">
                  <a:pos x="T0" y="T1"/>
                </a:cxn>
                <a:cxn ang="T7">
                  <a:pos x="T2" y="T3"/>
                </a:cxn>
                <a:cxn ang="T8">
                  <a:pos x="T4" y="T5"/>
                </a:cxn>
              </a:cxnLst>
              <a:rect l="T9" t="T10" r="T11" b="T12"/>
              <a:pathLst>
                <a:path w="31" h="57">
                  <a:moveTo>
                    <a:pt x="25" y="0"/>
                  </a:moveTo>
                  <a:lnTo>
                    <a:pt x="31" y="57"/>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4" name="Freeform 195">
              <a:extLst>
                <a:ext uri="{FF2B5EF4-FFF2-40B4-BE49-F238E27FC236}">
                  <a16:creationId xmlns:a16="http://schemas.microsoft.com/office/drawing/2014/main" id="{7776218D-E810-D516-32D4-A361E68491E7}"/>
                </a:ext>
              </a:extLst>
            </p:cNvPr>
            <p:cNvSpPr>
              <a:spLocks noChangeArrowheads="1"/>
            </p:cNvSpPr>
            <p:nvPr/>
          </p:nvSpPr>
          <p:spPr bwMode="auto">
            <a:xfrm>
              <a:off x="1590" y="1349"/>
              <a:ext cx="21" cy="55"/>
            </a:xfrm>
            <a:custGeom>
              <a:avLst/>
              <a:gdLst>
                <a:gd name="T0" fmla="*/ 10 w 23"/>
                <a:gd name="T1" fmla="*/ 0 h 59"/>
                <a:gd name="T2" fmla="*/ 10 w 23"/>
                <a:gd name="T3" fmla="*/ 30 h 59"/>
                <a:gd name="T4" fmla="*/ 0 w 23"/>
                <a:gd name="T5" fmla="*/ 7 h 59"/>
                <a:gd name="T6" fmla="*/ 0 60000 65536"/>
                <a:gd name="T7" fmla="*/ 0 60000 65536"/>
                <a:gd name="T8" fmla="*/ 0 60000 65536"/>
                <a:gd name="T9" fmla="*/ 0 w 23"/>
                <a:gd name="T10" fmla="*/ 0 h 59"/>
                <a:gd name="T11" fmla="*/ 23 w 23"/>
                <a:gd name="T12" fmla="*/ 59 h 59"/>
              </a:gdLst>
              <a:ahLst/>
              <a:cxnLst>
                <a:cxn ang="T6">
                  <a:pos x="T0" y="T1"/>
                </a:cxn>
                <a:cxn ang="T7">
                  <a:pos x="T2" y="T3"/>
                </a:cxn>
                <a:cxn ang="T8">
                  <a:pos x="T4" y="T5"/>
                </a:cxn>
              </a:cxnLst>
              <a:rect l="T9" t="T10" r="T11" b="T12"/>
              <a:pathLst>
                <a:path w="23" h="59">
                  <a:moveTo>
                    <a:pt x="23" y="0"/>
                  </a:moveTo>
                  <a:lnTo>
                    <a:pt x="23" y="59"/>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5" name="Freeform 196">
              <a:extLst>
                <a:ext uri="{FF2B5EF4-FFF2-40B4-BE49-F238E27FC236}">
                  <a16:creationId xmlns:a16="http://schemas.microsoft.com/office/drawing/2014/main" id="{2155CEAD-DC64-9C06-7E95-E4EA3E951C3F}"/>
                </a:ext>
              </a:extLst>
            </p:cNvPr>
            <p:cNvSpPr>
              <a:spLocks noChangeArrowheads="1"/>
            </p:cNvSpPr>
            <p:nvPr/>
          </p:nvSpPr>
          <p:spPr bwMode="auto">
            <a:xfrm>
              <a:off x="1611" y="1342"/>
              <a:ext cx="25" cy="61"/>
            </a:xfrm>
            <a:custGeom>
              <a:avLst/>
              <a:gdLst>
                <a:gd name="T0" fmla="*/ 13 w 27"/>
                <a:gd name="T1" fmla="*/ 0 h 65"/>
                <a:gd name="T2" fmla="*/ 0 w 27"/>
                <a:gd name="T3" fmla="*/ 34 h 65"/>
                <a:gd name="T4" fmla="*/ 0 w 27"/>
                <a:gd name="T5" fmla="*/ 7 h 65"/>
                <a:gd name="T6" fmla="*/ 0 60000 65536"/>
                <a:gd name="T7" fmla="*/ 0 60000 65536"/>
                <a:gd name="T8" fmla="*/ 0 60000 65536"/>
                <a:gd name="T9" fmla="*/ 0 w 27"/>
                <a:gd name="T10" fmla="*/ 0 h 65"/>
                <a:gd name="T11" fmla="*/ 27 w 27"/>
                <a:gd name="T12" fmla="*/ 65 h 65"/>
              </a:gdLst>
              <a:ahLst/>
              <a:cxnLst>
                <a:cxn ang="T6">
                  <a:pos x="T0" y="T1"/>
                </a:cxn>
                <a:cxn ang="T7">
                  <a:pos x="T2" y="T3"/>
                </a:cxn>
                <a:cxn ang="T8">
                  <a:pos x="T4" y="T5"/>
                </a:cxn>
              </a:cxnLst>
              <a:rect l="T9" t="T10" r="T11" b="T12"/>
              <a:pathLst>
                <a:path w="27" h="65">
                  <a:moveTo>
                    <a:pt x="27" y="0"/>
                  </a:moveTo>
                  <a:lnTo>
                    <a:pt x="0" y="65"/>
                  </a:lnTo>
                  <a:lnTo>
                    <a:pt x="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6" name="Freeform 197">
              <a:extLst>
                <a:ext uri="{FF2B5EF4-FFF2-40B4-BE49-F238E27FC236}">
                  <a16:creationId xmlns:a16="http://schemas.microsoft.com/office/drawing/2014/main" id="{AE8B7EB6-7464-D515-97F9-E57A55DE2D40}"/>
                </a:ext>
              </a:extLst>
            </p:cNvPr>
            <p:cNvSpPr>
              <a:spLocks noChangeArrowheads="1"/>
            </p:cNvSpPr>
            <p:nvPr/>
          </p:nvSpPr>
          <p:spPr bwMode="auto">
            <a:xfrm>
              <a:off x="1626" y="1331"/>
              <a:ext cx="50" cy="72"/>
            </a:xfrm>
            <a:custGeom>
              <a:avLst/>
              <a:gdLst>
                <a:gd name="T0" fmla="*/ 25 w 54"/>
                <a:gd name="T1" fmla="*/ 0 h 77"/>
                <a:gd name="T2" fmla="*/ 0 w 54"/>
                <a:gd name="T3" fmla="*/ 39 h 77"/>
                <a:gd name="T4" fmla="*/ 18 w 54"/>
                <a:gd name="T5" fmla="*/ 5 h 77"/>
                <a:gd name="T6" fmla="*/ 0 60000 65536"/>
                <a:gd name="T7" fmla="*/ 0 60000 65536"/>
                <a:gd name="T8" fmla="*/ 0 60000 65536"/>
                <a:gd name="T9" fmla="*/ 0 w 54"/>
                <a:gd name="T10" fmla="*/ 0 h 77"/>
                <a:gd name="T11" fmla="*/ 54 w 54"/>
                <a:gd name="T12" fmla="*/ 77 h 77"/>
              </a:gdLst>
              <a:ahLst/>
              <a:cxnLst>
                <a:cxn ang="T6">
                  <a:pos x="T0" y="T1"/>
                </a:cxn>
                <a:cxn ang="T7">
                  <a:pos x="T2" y="T3"/>
                </a:cxn>
                <a:cxn ang="T8">
                  <a:pos x="T4" y="T5"/>
                </a:cxn>
              </a:cxnLst>
              <a:rect l="T9" t="T10" r="T11" b="T12"/>
              <a:pathLst>
                <a:path w="54" h="77">
                  <a:moveTo>
                    <a:pt x="54" y="0"/>
                  </a:moveTo>
                  <a:lnTo>
                    <a:pt x="0" y="77"/>
                  </a:lnTo>
                  <a:lnTo>
                    <a:pt x="40" y="5"/>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7" name="Freeform 198">
              <a:extLst>
                <a:ext uri="{FF2B5EF4-FFF2-40B4-BE49-F238E27FC236}">
                  <a16:creationId xmlns:a16="http://schemas.microsoft.com/office/drawing/2014/main" id="{71989452-FED8-F00C-606C-04F50F10CF04}"/>
                </a:ext>
              </a:extLst>
            </p:cNvPr>
            <p:cNvSpPr>
              <a:spLocks noChangeArrowheads="1"/>
            </p:cNvSpPr>
            <p:nvPr/>
          </p:nvSpPr>
          <p:spPr bwMode="auto">
            <a:xfrm>
              <a:off x="1627" y="1336"/>
              <a:ext cx="36" cy="67"/>
            </a:xfrm>
            <a:custGeom>
              <a:avLst/>
              <a:gdLst>
                <a:gd name="T0" fmla="*/ 17 w 39"/>
                <a:gd name="T1" fmla="*/ 0 h 72"/>
                <a:gd name="T2" fmla="*/ 0 w 39"/>
                <a:gd name="T3" fmla="*/ 35 h 72"/>
                <a:gd name="T4" fmla="*/ 6 w 39"/>
                <a:gd name="T5" fmla="*/ 7 h 72"/>
                <a:gd name="T6" fmla="*/ 0 60000 65536"/>
                <a:gd name="T7" fmla="*/ 0 60000 65536"/>
                <a:gd name="T8" fmla="*/ 0 60000 65536"/>
                <a:gd name="T9" fmla="*/ 0 w 39"/>
                <a:gd name="T10" fmla="*/ 0 h 72"/>
                <a:gd name="T11" fmla="*/ 39 w 39"/>
                <a:gd name="T12" fmla="*/ 72 h 72"/>
              </a:gdLst>
              <a:ahLst/>
              <a:cxnLst>
                <a:cxn ang="T6">
                  <a:pos x="T0" y="T1"/>
                </a:cxn>
                <a:cxn ang="T7">
                  <a:pos x="T2" y="T3"/>
                </a:cxn>
                <a:cxn ang="T8">
                  <a:pos x="T4" y="T5"/>
                </a:cxn>
              </a:cxnLst>
              <a:rect l="T9" t="T10" r="T11" b="T12"/>
              <a:pathLst>
                <a:path w="39" h="72">
                  <a:moveTo>
                    <a:pt x="39" y="0"/>
                  </a:moveTo>
                  <a:lnTo>
                    <a:pt x="0" y="72"/>
                  </a:lnTo>
                  <a:lnTo>
                    <a:pt x="10" y="7"/>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8" name="Freeform 199">
              <a:extLst>
                <a:ext uri="{FF2B5EF4-FFF2-40B4-BE49-F238E27FC236}">
                  <a16:creationId xmlns:a16="http://schemas.microsoft.com/office/drawing/2014/main" id="{87ECA44C-8550-652D-0E55-04FAECB6841B}"/>
                </a:ext>
              </a:extLst>
            </p:cNvPr>
            <p:cNvSpPr>
              <a:spLocks noChangeArrowheads="1"/>
            </p:cNvSpPr>
            <p:nvPr/>
          </p:nvSpPr>
          <p:spPr bwMode="auto">
            <a:xfrm>
              <a:off x="1543" y="1368"/>
              <a:ext cx="67" cy="65"/>
            </a:xfrm>
            <a:custGeom>
              <a:avLst/>
              <a:gdLst>
                <a:gd name="T0" fmla="*/ 18 w 73"/>
                <a:gd name="T1" fmla="*/ 25 h 70"/>
                <a:gd name="T2" fmla="*/ 30 w 73"/>
                <a:gd name="T3" fmla="*/ 33 h 70"/>
                <a:gd name="T4" fmla="*/ 24 w 73"/>
                <a:gd name="T5" fmla="*/ 21 h 70"/>
                <a:gd name="T6" fmla="*/ 0 w 73"/>
                <a:gd name="T7" fmla="*/ 0 h 70"/>
                <a:gd name="T8" fmla="*/ 0 60000 65536"/>
                <a:gd name="T9" fmla="*/ 0 60000 65536"/>
                <a:gd name="T10" fmla="*/ 0 60000 65536"/>
                <a:gd name="T11" fmla="*/ 0 60000 65536"/>
                <a:gd name="T12" fmla="*/ 0 w 73"/>
                <a:gd name="T13" fmla="*/ 0 h 70"/>
                <a:gd name="T14" fmla="*/ 73 w 73"/>
                <a:gd name="T15" fmla="*/ 70 h 70"/>
              </a:gdLst>
              <a:ahLst/>
              <a:cxnLst>
                <a:cxn ang="T8">
                  <a:pos x="T0" y="T1"/>
                </a:cxn>
                <a:cxn ang="T9">
                  <a:pos x="T2" y="T3"/>
                </a:cxn>
                <a:cxn ang="T10">
                  <a:pos x="T4" y="T5"/>
                </a:cxn>
                <a:cxn ang="T11">
                  <a:pos x="T6" y="T7"/>
                </a:cxn>
              </a:cxnLst>
              <a:rect l="T12" t="T13" r="T14" b="T15"/>
              <a:pathLst>
                <a:path w="73" h="70">
                  <a:moveTo>
                    <a:pt x="42" y="51"/>
                  </a:moveTo>
                  <a:lnTo>
                    <a:pt x="73" y="70"/>
                  </a:lnTo>
                  <a:lnTo>
                    <a:pt x="57" y="44"/>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59" name="Freeform 200">
              <a:extLst>
                <a:ext uri="{FF2B5EF4-FFF2-40B4-BE49-F238E27FC236}">
                  <a16:creationId xmlns:a16="http://schemas.microsoft.com/office/drawing/2014/main" id="{9D4B3484-91F7-B232-B6C5-012DD7779373}"/>
                </a:ext>
              </a:extLst>
            </p:cNvPr>
            <p:cNvSpPr>
              <a:spLocks noChangeArrowheads="1"/>
            </p:cNvSpPr>
            <p:nvPr/>
          </p:nvSpPr>
          <p:spPr bwMode="auto">
            <a:xfrm>
              <a:off x="1504" y="1379"/>
              <a:ext cx="106" cy="54"/>
            </a:xfrm>
            <a:custGeom>
              <a:avLst/>
              <a:gdLst>
                <a:gd name="T0" fmla="*/ 48 w 116"/>
                <a:gd name="T1" fmla="*/ 29 h 58"/>
                <a:gd name="T2" fmla="*/ 34 w 116"/>
                <a:gd name="T3" fmla="*/ 19 h 58"/>
                <a:gd name="T4" fmla="*/ 0 w 116"/>
                <a:gd name="T5" fmla="*/ 0 h 58"/>
                <a:gd name="T6" fmla="*/ 0 60000 65536"/>
                <a:gd name="T7" fmla="*/ 0 60000 65536"/>
                <a:gd name="T8" fmla="*/ 0 60000 65536"/>
                <a:gd name="T9" fmla="*/ 0 w 116"/>
                <a:gd name="T10" fmla="*/ 0 h 58"/>
                <a:gd name="T11" fmla="*/ 116 w 116"/>
                <a:gd name="T12" fmla="*/ 58 h 58"/>
              </a:gdLst>
              <a:ahLst/>
              <a:cxnLst>
                <a:cxn ang="T6">
                  <a:pos x="T0" y="T1"/>
                </a:cxn>
                <a:cxn ang="T7">
                  <a:pos x="T2" y="T3"/>
                </a:cxn>
                <a:cxn ang="T8">
                  <a:pos x="T4" y="T5"/>
                </a:cxn>
              </a:cxnLst>
              <a:rect l="T9" t="T10" r="T11" b="T12"/>
              <a:pathLst>
                <a:path w="116" h="58">
                  <a:moveTo>
                    <a:pt x="116" y="58"/>
                  </a:moveTo>
                  <a:lnTo>
                    <a:pt x="85" y="39"/>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0" name="Freeform 201">
              <a:extLst>
                <a:ext uri="{FF2B5EF4-FFF2-40B4-BE49-F238E27FC236}">
                  <a16:creationId xmlns:a16="http://schemas.microsoft.com/office/drawing/2014/main" id="{717AB3C6-7EB1-F364-D159-7E60744C9D95}"/>
                </a:ext>
              </a:extLst>
            </p:cNvPr>
            <p:cNvSpPr>
              <a:spLocks noChangeArrowheads="1"/>
            </p:cNvSpPr>
            <p:nvPr/>
          </p:nvSpPr>
          <p:spPr bwMode="auto">
            <a:xfrm>
              <a:off x="1590" y="1356"/>
              <a:ext cx="21" cy="77"/>
            </a:xfrm>
            <a:custGeom>
              <a:avLst/>
              <a:gdLst>
                <a:gd name="T0" fmla="*/ 5 w 23"/>
                <a:gd name="T1" fmla="*/ 27 h 83"/>
                <a:gd name="T2" fmla="*/ 9 w 23"/>
                <a:gd name="T3" fmla="*/ 39 h 83"/>
                <a:gd name="T4" fmla="*/ 10 w 23"/>
                <a:gd name="T5" fmla="*/ 25 h 83"/>
                <a:gd name="T6" fmla="*/ 0 w 23"/>
                <a:gd name="T7" fmla="*/ 0 h 83"/>
                <a:gd name="T8" fmla="*/ 0 60000 65536"/>
                <a:gd name="T9" fmla="*/ 0 60000 65536"/>
                <a:gd name="T10" fmla="*/ 0 60000 65536"/>
                <a:gd name="T11" fmla="*/ 0 60000 65536"/>
                <a:gd name="T12" fmla="*/ 0 w 23"/>
                <a:gd name="T13" fmla="*/ 0 h 83"/>
                <a:gd name="T14" fmla="*/ 23 w 23"/>
                <a:gd name="T15" fmla="*/ 83 h 83"/>
              </a:gdLst>
              <a:ahLst/>
              <a:cxnLst>
                <a:cxn ang="T8">
                  <a:pos x="T0" y="T1"/>
                </a:cxn>
                <a:cxn ang="T9">
                  <a:pos x="T2" y="T3"/>
                </a:cxn>
                <a:cxn ang="T10">
                  <a:pos x="T4" y="T5"/>
                </a:cxn>
                <a:cxn ang="T11">
                  <a:pos x="T6" y="T7"/>
                </a:cxn>
              </a:cxnLst>
              <a:rect l="T12" t="T13" r="T14" b="T15"/>
              <a:pathLst>
                <a:path w="23" h="83">
                  <a:moveTo>
                    <a:pt x="6" y="56"/>
                  </a:moveTo>
                  <a:lnTo>
                    <a:pt x="22" y="83"/>
                  </a:lnTo>
                  <a:lnTo>
                    <a:pt x="23" y="52"/>
                  </a:lnTo>
                  <a:lnTo>
                    <a:pt x="0"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1" name="Freeform 202">
              <a:extLst>
                <a:ext uri="{FF2B5EF4-FFF2-40B4-BE49-F238E27FC236}">
                  <a16:creationId xmlns:a16="http://schemas.microsoft.com/office/drawing/2014/main" id="{C9FB345E-FB44-8115-2D43-4B99DD596141}"/>
                </a:ext>
              </a:extLst>
            </p:cNvPr>
            <p:cNvSpPr>
              <a:spLocks noChangeArrowheads="1"/>
            </p:cNvSpPr>
            <p:nvPr/>
          </p:nvSpPr>
          <p:spPr bwMode="auto">
            <a:xfrm>
              <a:off x="1610" y="1331"/>
              <a:ext cx="66" cy="102"/>
            </a:xfrm>
            <a:custGeom>
              <a:avLst/>
              <a:gdLst>
                <a:gd name="T0" fmla="*/ 0 w 71"/>
                <a:gd name="T1" fmla="*/ 56 h 109"/>
                <a:gd name="T2" fmla="*/ 8 w 71"/>
                <a:gd name="T3" fmla="*/ 39 h 109"/>
                <a:gd name="T4" fmla="*/ 34 w 71"/>
                <a:gd name="T5" fmla="*/ 0 h 109"/>
                <a:gd name="T6" fmla="*/ 0 60000 65536"/>
                <a:gd name="T7" fmla="*/ 0 60000 65536"/>
                <a:gd name="T8" fmla="*/ 0 60000 65536"/>
                <a:gd name="T9" fmla="*/ 0 w 71"/>
                <a:gd name="T10" fmla="*/ 0 h 109"/>
                <a:gd name="T11" fmla="*/ 71 w 71"/>
                <a:gd name="T12" fmla="*/ 109 h 109"/>
              </a:gdLst>
              <a:ahLst/>
              <a:cxnLst>
                <a:cxn ang="T6">
                  <a:pos x="T0" y="T1"/>
                </a:cxn>
                <a:cxn ang="T7">
                  <a:pos x="T2" y="T3"/>
                </a:cxn>
                <a:cxn ang="T8">
                  <a:pos x="T4" y="T5"/>
                </a:cxn>
              </a:cxnLst>
              <a:rect l="T9" t="T10" r="T11" b="T12"/>
              <a:pathLst>
                <a:path w="71" h="109">
                  <a:moveTo>
                    <a:pt x="0" y="109"/>
                  </a:moveTo>
                  <a:lnTo>
                    <a:pt x="18" y="77"/>
                  </a:lnTo>
                  <a:lnTo>
                    <a:pt x="71"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sp>
          <p:nvSpPr>
            <p:cNvPr id="82062" name="Freeform 203">
              <a:extLst>
                <a:ext uri="{FF2B5EF4-FFF2-40B4-BE49-F238E27FC236}">
                  <a16:creationId xmlns:a16="http://schemas.microsoft.com/office/drawing/2014/main" id="{FDB7BEED-2219-24CD-0CAF-E3D11912019D}"/>
                </a:ext>
              </a:extLst>
            </p:cNvPr>
            <p:cNvSpPr>
              <a:spLocks noChangeArrowheads="1"/>
            </p:cNvSpPr>
            <p:nvPr/>
          </p:nvSpPr>
          <p:spPr bwMode="auto">
            <a:xfrm>
              <a:off x="1610" y="1342"/>
              <a:ext cx="26" cy="91"/>
            </a:xfrm>
            <a:custGeom>
              <a:avLst/>
              <a:gdLst>
                <a:gd name="T0" fmla="*/ 1 w 28"/>
                <a:gd name="T1" fmla="*/ 35 h 97"/>
                <a:gd name="T2" fmla="*/ 0 w 28"/>
                <a:gd name="T3" fmla="*/ 51 h 97"/>
                <a:gd name="T4" fmla="*/ 8 w 28"/>
                <a:gd name="T5" fmla="*/ 34 h 97"/>
                <a:gd name="T6" fmla="*/ 14 w 28"/>
                <a:gd name="T7" fmla="*/ 0 h 97"/>
                <a:gd name="T8" fmla="*/ 0 60000 65536"/>
                <a:gd name="T9" fmla="*/ 0 60000 65536"/>
                <a:gd name="T10" fmla="*/ 0 60000 65536"/>
                <a:gd name="T11" fmla="*/ 0 60000 65536"/>
                <a:gd name="T12" fmla="*/ 0 w 28"/>
                <a:gd name="T13" fmla="*/ 0 h 97"/>
                <a:gd name="T14" fmla="*/ 28 w 28"/>
                <a:gd name="T15" fmla="*/ 97 h 97"/>
              </a:gdLst>
              <a:ahLst/>
              <a:cxnLst>
                <a:cxn ang="T8">
                  <a:pos x="T0" y="T1"/>
                </a:cxn>
                <a:cxn ang="T9">
                  <a:pos x="T2" y="T3"/>
                </a:cxn>
                <a:cxn ang="T10">
                  <a:pos x="T4" y="T5"/>
                </a:cxn>
                <a:cxn ang="T11">
                  <a:pos x="T6" y="T7"/>
                </a:cxn>
              </a:cxnLst>
              <a:rect l="T12" t="T13" r="T14" b="T15"/>
              <a:pathLst>
                <a:path w="28" h="97">
                  <a:moveTo>
                    <a:pt x="1" y="66"/>
                  </a:moveTo>
                  <a:lnTo>
                    <a:pt x="0" y="97"/>
                  </a:lnTo>
                  <a:lnTo>
                    <a:pt x="18" y="65"/>
                  </a:lnTo>
                  <a:lnTo>
                    <a:pt x="28" y="0"/>
                  </a:lnTo>
                  <a:close/>
                </a:path>
              </a:pathLst>
            </a:cu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p>
              <a:endParaRPr lang="en-US" sz="2805"/>
            </a:p>
          </p:txBody>
        </p:sp>
      </p:grpSp>
      <p:sp>
        <p:nvSpPr>
          <p:cNvPr id="82002" name="Freeform 204">
            <a:extLst>
              <a:ext uri="{FF2B5EF4-FFF2-40B4-BE49-F238E27FC236}">
                <a16:creationId xmlns:a16="http://schemas.microsoft.com/office/drawing/2014/main" id="{0358E78A-BAA3-526A-2A66-21EB3293D5F7}"/>
              </a:ext>
            </a:extLst>
          </p:cNvPr>
          <p:cNvSpPr>
            <a:spLocks noChangeArrowheads="1"/>
          </p:cNvSpPr>
          <p:nvPr/>
        </p:nvSpPr>
        <p:spPr bwMode="auto">
          <a:xfrm>
            <a:off x="4174471" y="1364321"/>
            <a:ext cx="3688012" cy="3345607"/>
          </a:xfrm>
          <a:custGeom>
            <a:avLst/>
            <a:gdLst>
              <a:gd name="T0" fmla="*/ 2147483647 w 3789"/>
              <a:gd name="T1" fmla="*/ 2147483647 h 3383"/>
              <a:gd name="T2" fmla="*/ 2147483647 w 3789"/>
              <a:gd name="T3" fmla="*/ 2147483647 h 3383"/>
              <a:gd name="T4" fmla="*/ 2147483647 w 3789"/>
              <a:gd name="T5" fmla="*/ 2147483647 h 3383"/>
              <a:gd name="T6" fmla="*/ 2147483647 w 3789"/>
              <a:gd name="T7" fmla="*/ 2147483647 h 3383"/>
              <a:gd name="T8" fmla="*/ 2147483647 w 3789"/>
              <a:gd name="T9" fmla="*/ 2147483647 h 3383"/>
              <a:gd name="T10" fmla="*/ 2147483647 w 3789"/>
              <a:gd name="T11" fmla="*/ 2147483647 h 3383"/>
              <a:gd name="T12" fmla="*/ 2147483647 w 3789"/>
              <a:gd name="T13" fmla="*/ 2147483647 h 3383"/>
              <a:gd name="T14" fmla="*/ 2147483647 w 3789"/>
              <a:gd name="T15" fmla="*/ 2147483647 h 3383"/>
              <a:gd name="T16" fmla="*/ 2147483647 w 3789"/>
              <a:gd name="T17" fmla="*/ 2147483647 h 3383"/>
              <a:gd name="T18" fmla="*/ 2147483647 w 3789"/>
              <a:gd name="T19" fmla="*/ 2147483647 h 3383"/>
              <a:gd name="T20" fmla="*/ 2147483647 w 3789"/>
              <a:gd name="T21" fmla="*/ 2147483647 h 3383"/>
              <a:gd name="T22" fmla="*/ 2147483647 w 3789"/>
              <a:gd name="T23" fmla="*/ 2147483647 h 3383"/>
              <a:gd name="T24" fmla="*/ 2147483647 w 3789"/>
              <a:gd name="T25" fmla="*/ 2147483647 h 3383"/>
              <a:gd name="T26" fmla="*/ 2147483647 w 3789"/>
              <a:gd name="T27" fmla="*/ 2147483647 h 3383"/>
              <a:gd name="T28" fmla="*/ 2147483647 w 3789"/>
              <a:gd name="T29" fmla="*/ 2147483647 h 3383"/>
              <a:gd name="T30" fmla="*/ 2147483647 w 3789"/>
              <a:gd name="T31" fmla="*/ 2147483647 h 3383"/>
              <a:gd name="T32" fmla="*/ 2147483647 w 3789"/>
              <a:gd name="T33" fmla="*/ 2147483647 h 3383"/>
              <a:gd name="T34" fmla="*/ 2147483647 w 3789"/>
              <a:gd name="T35" fmla="*/ 2147483647 h 3383"/>
              <a:gd name="T36" fmla="*/ 2147483647 w 3789"/>
              <a:gd name="T37" fmla="*/ 2147483647 h 3383"/>
              <a:gd name="T38" fmla="*/ 2147483647 w 3789"/>
              <a:gd name="T39" fmla="*/ 2147483647 h 3383"/>
              <a:gd name="T40" fmla="*/ 2147483647 w 3789"/>
              <a:gd name="T41" fmla="*/ 2147483647 h 3383"/>
              <a:gd name="T42" fmla="*/ 2147483647 w 3789"/>
              <a:gd name="T43" fmla="*/ 2147483647 h 3383"/>
              <a:gd name="T44" fmla="*/ 2147483647 w 3789"/>
              <a:gd name="T45" fmla="*/ 2147483647 h 3383"/>
              <a:gd name="T46" fmla="*/ 0 w 3789"/>
              <a:gd name="T47" fmla="*/ 2147483647 h 3383"/>
              <a:gd name="T48" fmla="*/ 2147483647 w 3789"/>
              <a:gd name="T49" fmla="*/ 2147483647 h 3383"/>
              <a:gd name="T50" fmla="*/ 2147483647 w 3789"/>
              <a:gd name="T51" fmla="*/ 2147483647 h 3383"/>
              <a:gd name="T52" fmla="*/ 2147483647 w 3789"/>
              <a:gd name="T53" fmla="*/ 2147483647 h 3383"/>
              <a:gd name="T54" fmla="*/ 2147483647 w 3789"/>
              <a:gd name="T55" fmla="*/ 2147483647 h 3383"/>
              <a:gd name="T56" fmla="*/ 2147483647 w 3789"/>
              <a:gd name="T57" fmla="*/ 2147483647 h 3383"/>
              <a:gd name="T58" fmla="*/ 2147483647 w 3789"/>
              <a:gd name="T59" fmla="*/ 2147483647 h 3383"/>
              <a:gd name="T60" fmla="*/ 2147483647 w 3789"/>
              <a:gd name="T61" fmla="*/ 2147483647 h 3383"/>
              <a:gd name="T62" fmla="*/ 2147483647 w 3789"/>
              <a:gd name="T63" fmla="*/ 0 h 33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9"/>
              <a:gd name="T97" fmla="*/ 0 h 3383"/>
              <a:gd name="T98" fmla="*/ 3789 w 3789"/>
              <a:gd name="T99" fmla="*/ 3383 h 33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9" h="3383">
                <a:moveTo>
                  <a:pt x="2219" y="287"/>
                </a:moveTo>
                <a:lnTo>
                  <a:pt x="2637" y="136"/>
                </a:lnTo>
                <a:lnTo>
                  <a:pt x="2791" y="492"/>
                </a:lnTo>
                <a:lnTo>
                  <a:pt x="3241" y="494"/>
                </a:lnTo>
                <a:lnTo>
                  <a:pt x="3241" y="933"/>
                </a:lnTo>
                <a:lnTo>
                  <a:pt x="3657" y="1064"/>
                </a:lnTo>
                <a:lnTo>
                  <a:pt x="3470" y="1459"/>
                </a:lnTo>
                <a:lnTo>
                  <a:pt x="3789" y="1703"/>
                </a:lnTo>
                <a:lnTo>
                  <a:pt x="3452" y="1987"/>
                </a:lnTo>
                <a:lnTo>
                  <a:pt x="3635" y="2372"/>
                </a:lnTo>
                <a:lnTo>
                  <a:pt x="3231" y="2490"/>
                </a:lnTo>
                <a:lnTo>
                  <a:pt x="3236" y="2888"/>
                </a:lnTo>
                <a:lnTo>
                  <a:pt x="2764" y="2884"/>
                </a:lnTo>
                <a:lnTo>
                  <a:pt x="2590" y="3284"/>
                </a:lnTo>
                <a:lnTo>
                  <a:pt x="2192" y="3097"/>
                </a:lnTo>
                <a:lnTo>
                  <a:pt x="1871" y="3383"/>
                </a:lnTo>
                <a:lnTo>
                  <a:pt x="1583" y="3116"/>
                </a:lnTo>
                <a:lnTo>
                  <a:pt x="1148" y="3256"/>
                </a:lnTo>
                <a:lnTo>
                  <a:pt x="1002" y="2860"/>
                </a:lnTo>
                <a:lnTo>
                  <a:pt x="547" y="2868"/>
                </a:lnTo>
                <a:lnTo>
                  <a:pt x="545" y="2482"/>
                </a:lnTo>
                <a:lnTo>
                  <a:pt x="126" y="2333"/>
                </a:lnTo>
                <a:lnTo>
                  <a:pt x="330" y="1963"/>
                </a:lnTo>
                <a:lnTo>
                  <a:pt x="0" y="1687"/>
                </a:lnTo>
                <a:lnTo>
                  <a:pt x="349" y="1404"/>
                </a:lnTo>
                <a:lnTo>
                  <a:pt x="146" y="1035"/>
                </a:lnTo>
                <a:lnTo>
                  <a:pt x="552" y="902"/>
                </a:lnTo>
                <a:lnTo>
                  <a:pt x="555" y="510"/>
                </a:lnTo>
                <a:lnTo>
                  <a:pt x="1020" y="506"/>
                </a:lnTo>
                <a:lnTo>
                  <a:pt x="1166" y="114"/>
                </a:lnTo>
                <a:lnTo>
                  <a:pt x="1581" y="283"/>
                </a:lnTo>
                <a:lnTo>
                  <a:pt x="1892" y="0"/>
                </a:lnTo>
                <a:close/>
              </a:path>
            </a:pathLst>
          </a:custGeom>
          <a:solidFill>
            <a:srgbClr val="FFFFFF"/>
          </a:solidFill>
          <a:ln w="12700">
            <a:solidFill>
              <a:srgbClr val="000000"/>
            </a:solidFill>
            <a:round/>
            <a:headEnd/>
            <a:tailEnd/>
          </a:ln>
        </p:spPr>
        <p:txBody>
          <a:bodyPr wrap="none"/>
          <a:lstStyle/>
          <a:p>
            <a:endParaRPr lang="en-US" sz="2805"/>
          </a:p>
        </p:txBody>
      </p:sp>
      <p:sp>
        <p:nvSpPr>
          <p:cNvPr id="82003" name="Text Box 205">
            <a:extLst>
              <a:ext uri="{FF2B5EF4-FFF2-40B4-BE49-F238E27FC236}">
                <a16:creationId xmlns:a16="http://schemas.microsoft.com/office/drawing/2014/main" id="{4C90DC26-7A90-31E0-C41E-51ECC206E9B4}"/>
              </a:ext>
            </a:extLst>
          </p:cNvPr>
          <p:cNvSpPr txBox="1">
            <a:spLocks noChangeArrowheads="1"/>
          </p:cNvSpPr>
          <p:nvPr/>
        </p:nvSpPr>
        <p:spPr bwMode="auto">
          <a:xfrm>
            <a:off x="4740553" y="2979102"/>
            <a:ext cx="2588711" cy="1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002" b="0">
                <a:solidFill>
                  <a:srgbClr val="000000"/>
                </a:solidFill>
                <a:latin typeface="Arial MT"/>
              </a:rPr>
              <a:t> </a:t>
            </a:r>
          </a:p>
        </p:txBody>
      </p:sp>
      <p:sp>
        <p:nvSpPr>
          <p:cNvPr id="82004" name="Freeform 206">
            <a:extLst>
              <a:ext uri="{FF2B5EF4-FFF2-40B4-BE49-F238E27FC236}">
                <a16:creationId xmlns:a16="http://schemas.microsoft.com/office/drawing/2014/main" id="{6E0AF811-5C2B-7AC2-F7D1-C02924787E54}"/>
              </a:ext>
            </a:extLst>
          </p:cNvPr>
          <p:cNvSpPr>
            <a:spLocks noChangeArrowheads="1"/>
          </p:cNvSpPr>
          <p:nvPr/>
        </p:nvSpPr>
        <p:spPr bwMode="auto">
          <a:xfrm>
            <a:off x="5769889" y="2499665"/>
            <a:ext cx="585163" cy="1300716"/>
          </a:xfrm>
          <a:custGeom>
            <a:avLst/>
            <a:gdLst>
              <a:gd name="T0" fmla="*/ 2147483647 w 601"/>
              <a:gd name="T1" fmla="*/ 2147483647 h 1315"/>
              <a:gd name="T2" fmla="*/ 2147483647 w 601"/>
              <a:gd name="T3" fmla="*/ 2147483647 h 1315"/>
              <a:gd name="T4" fmla="*/ 2147483647 w 601"/>
              <a:gd name="T5" fmla="*/ 2147483647 h 1315"/>
              <a:gd name="T6" fmla="*/ 2147483647 w 601"/>
              <a:gd name="T7" fmla="*/ 2147483647 h 1315"/>
              <a:gd name="T8" fmla="*/ 2147483647 w 601"/>
              <a:gd name="T9" fmla="*/ 2147483647 h 1315"/>
              <a:gd name="T10" fmla="*/ 2147483647 w 601"/>
              <a:gd name="T11" fmla="*/ 2147483647 h 1315"/>
              <a:gd name="T12" fmla="*/ 2147483647 w 601"/>
              <a:gd name="T13" fmla="*/ 2147483647 h 1315"/>
              <a:gd name="T14" fmla="*/ 2147483647 w 601"/>
              <a:gd name="T15" fmla="*/ 2147483647 h 1315"/>
              <a:gd name="T16" fmla="*/ 2147483647 w 601"/>
              <a:gd name="T17" fmla="*/ 2147483647 h 1315"/>
              <a:gd name="T18" fmla="*/ 2147483647 w 601"/>
              <a:gd name="T19" fmla="*/ 2147483647 h 1315"/>
              <a:gd name="T20" fmla="*/ 2147483647 w 601"/>
              <a:gd name="T21" fmla="*/ 2147483647 h 1315"/>
              <a:gd name="T22" fmla="*/ 2147483647 w 601"/>
              <a:gd name="T23" fmla="*/ 2147483647 h 1315"/>
              <a:gd name="T24" fmla="*/ 2147483647 w 601"/>
              <a:gd name="T25" fmla="*/ 2147483647 h 1315"/>
              <a:gd name="T26" fmla="*/ 2147483647 w 601"/>
              <a:gd name="T27" fmla="*/ 2147483647 h 1315"/>
              <a:gd name="T28" fmla="*/ 2147483647 w 601"/>
              <a:gd name="T29" fmla="*/ 2147483647 h 1315"/>
              <a:gd name="T30" fmla="*/ 2147483647 w 601"/>
              <a:gd name="T31" fmla="*/ 2147483647 h 1315"/>
              <a:gd name="T32" fmla="*/ 2147483647 w 601"/>
              <a:gd name="T33" fmla="*/ 2147483647 h 1315"/>
              <a:gd name="T34" fmla="*/ 2147483647 w 601"/>
              <a:gd name="T35" fmla="*/ 0 h 1315"/>
              <a:gd name="T36" fmla="*/ 2147483647 w 601"/>
              <a:gd name="T37" fmla="*/ 0 h 1315"/>
              <a:gd name="T38" fmla="*/ 2147483647 w 601"/>
              <a:gd name="T39" fmla="*/ 0 h 1315"/>
              <a:gd name="T40" fmla="*/ 2147483647 w 601"/>
              <a:gd name="T41" fmla="*/ 0 h 1315"/>
              <a:gd name="T42" fmla="*/ 2147483647 w 601"/>
              <a:gd name="T43" fmla="*/ 0 h 1315"/>
              <a:gd name="T44" fmla="*/ 2147483647 w 601"/>
              <a:gd name="T45" fmla="*/ 2147483647 h 1315"/>
              <a:gd name="T46" fmla="*/ 0 w 601"/>
              <a:gd name="T47" fmla="*/ 2147483647 h 1315"/>
              <a:gd name="T48" fmla="*/ 0 w 601"/>
              <a:gd name="T49" fmla="*/ 2147483647 h 1315"/>
              <a:gd name="T50" fmla="*/ 0 w 601"/>
              <a:gd name="T51" fmla="*/ 2147483647 h 1315"/>
              <a:gd name="T52" fmla="*/ 2147483647 w 601"/>
              <a:gd name="T53" fmla="*/ 2147483647 h 1315"/>
              <a:gd name="T54" fmla="*/ 2147483647 w 601"/>
              <a:gd name="T55" fmla="*/ 2147483647 h 1315"/>
              <a:gd name="T56" fmla="*/ 2147483647 w 601"/>
              <a:gd name="T57" fmla="*/ 2147483647 h 1315"/>
              <a:gd name="T58" fmla="*/ 2147483647 w 601"/>
              <a:gd name="T59" fmla="*/ 2147483647 h 1315"/>
              <a:gd name="T60" fmla="*/ 2147483647 w 601"/>
              <a:gd name="T61" fmla="*/ 2147483647 h 1315"/>
              <a:gd name="T62" fmla="*/ 2147483647 w 601"/>
              <a:gd name="T63" fmla="*/ 2147483647 h 1315"/>
              <a:gd name="T64" fmla="*/ 2147483647 w 601"/>
              <a:gd name="T65" fmla="*/ 2147483647 h 1315"/>
              <a:gd name="T66" fmla="*/ 2147483647 w 601"/>
              <a:gd name="T67" fmla="*/ 2147483647 h 1315"/>
              <a:gd name="T68" fmla="*/ 2147483647 w 601"/>
              <a:gd name="T69" fmla="*/ 2147483647 h 1315"/>
              <a:gd name="T70" fmla="*/ 2147483647 w 601"/>
              <a:gd name="T71" fmla="*/ 2147483647 h 1315"/>
              <a:gd name="T72" fmla="*/ 2147483647 w 601"/>
              <a:gd name="T73" fmla="*/ 2147483647 h 1315"/>
              <a:gd name="T74" fmla="*/ 2147483647 w 601"/>
              <a:gd name="T75" fmla="*/ 2147483647 h 1315"/>
              <a:gd name="T76" fmla="*/ 2147483647 w 601"/>
              <a:gd name="T77" fmla="*/ 2147483647 h 1315"/>
              <a:gd name="T78" fmla="*/ 2147483647 w 601"/>
              <a:gd name="T79" fmla="*/ 2147483647 h 13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1"/>
              <a:gd name="T121" fmla="*/ 0 h 1315"/>
              <a:gd name="T122" fmla="*/ 601 w 601"/>
              <a:gd name="T123" fmla="*/ 1315 h 13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1" h="1315">
                <a:moveTo>
                  <a:pt x="300" y="623"/>
                </a:moveTo>
                <a:cubicBezTo>
                  <a:pt x="300" y="623"/>
                  <a:pt x="300" y="623"/>
                  <a:pt x="300" y="623"/>
                </a:cubicBezTo>
                <a:cubicBezTo>
                  <a:pt x="302" y="621"/>
                  <a:pt x="302" y="621"/>
                  <a:pt x="302" y="621"/>
                </a:cubicBezTo>
                <a:cubicBezTo>
                  <a:pt x="302" y="622"/>
                  <a:pt x="302" y="622"/>
                  <a:pt x="302" y="622"/>
                </a:cubicBezTo>
                <a:cubicBezTo>
                  <a:pt x="324" y="628"/>
                  <a:pt x="324" y="628"/>
                  <a:pt x="324" y="628"/>
                </a:cubicBezTo>
                <a:cubicBezTo>
                  <a:pt x="324" y="1229"/>
                  <a:pt x="324" y="1229"/>
                  <a:pt x="324" y="1229"/>
                </a:cubicBezTo>
                <a:cubicBezTo>
                  <a:pt x="324" y="1234"/>
                  <a:pt x="324" y="1234"/>
                  <a:pt x="324" y="1234"/>
                </a:cubicBezTo>
                <a:cubicBezTo>
                  <a:pt x="330" y="1315"/>
                  <a:pt x="453" y="1315"/>
                  <a:pt x="459" y="1234"/>
                </a:cubicBezTo>
                <a:cubicBezTo>
                  <a:pt x="460" y="1224"/>
                  <a:pt x="460" y="1224"/>
                  <a:pt x="460" y="1224"/>
                </a:cubicBezTo>
                <a:cubicBezTo>
                  <a:pt x="460" y="223"/>
                  <a:pt x="460" y="223"/>
                  <a:pt x="460" y="223"/>
                </a:cubicBezTo>
                <a:cubicBezTo>
                  <a:pt x="486" y="222"/>
                  <a:pt x="486" y="222"/>
                  <a:pt x="486" y="222"/>
                </a:cubicBezTo>
                <a:cubicBezTo>
                  <a:pt x="484" y="587"/>
                  <a:pt x="484" y="587"/>
                  <a:pt x="484" y="587"/>
                </a:cubicBezTo>
                <a:cubicBezTo>
                  <a:pt x="490" y="649"/>
                  <a:pt x="595" y="647"/>
                  <a:pt x="601" y="584"/>
                </a:cubicBezTo>
                <a:cubicBezTo>
                  <a:pt x="599" y="146"/>
                  <a:pt x="599" y="146"/>
                  <a:pt x="599" y="146"/>
                </a:cubicBezTo>
                <a:cubicBezTo>
                  <a:pt x="599" y="146"/>
                  <a:pt x="599" y="146"/>
                  <a:pt x="599" y="146"/>
                </a:cubicBezTo>
                <a:cubicBezTo>
                  <a:pt x="599" y="146"/>
                  <a:pt x="599" y="146"/>
                  <a:pt x="599" y="146"/>
                </a:cubicBezTo>
                <a:cubicBezTo>
                  <a:pt x="595" y="71"/>
                  <a:pt x="549" y="11"/>
                  <a:pt x="474" y="3"/>
                </a:cubicBezTo>
                <a:cubicBezTo>
                  <a:pt x="454" y="0"/>
                  <a:pt x="454" y="0"/>
                  <a:pt x="454" y="0"/>
                </a:cubicBezTo>
                <a:cubicBezTo>
                  <a:pt x="454" y="0"/>
                  <a:pt x="454" y="0"/>
                  <a:pt x="454" y="0"/>
                </a:cubicBezTo>
                <a:cubicBezTo>
                  <a:pt x="320" y="0"/>
                  <a:pt x="320" y="0"/>
                  <a:pt x="320" y="0"/>
                </a:cubicBezTo>
                <a:cubicBezTo>
                  <a:pt x="148" y="0"/>
                  <a:pt x="148" y="0"/>
                  <a:pt x="148" y="0"/>
                </a:cubicBezTo>
                <a:cubicBezTo>
                  <a:pt x="148" y="0"/>
                  <a:pt x="148" y="0"/>
                  <a:pt x="148" y="0"/>
                </a:cubicBezTo>
                <a:cubicBezTo>
                  <a:pt x="142" y="1"/>
                  <a:pt x="142" y="1"/>
                  <a:pt x="142" y="1"/>
                </a:cubicBezTo>
                <a:cubicBezTo>
                  <a:pt x="67" y="8"/>
                  <a:pt x="6" y="71"/>
                  <a:pt x="0" y="146"/>
                </a:cubicBezTo>
                <a:cubicBezTo>
                  <a:pt x="0" y="146"/>
                  <a:pt x="0" y="146"/>
                  <a:pt x="0" y="146"/>
                </a:cubicBezTo>
                <a:cubicBezTo>
                  <a:pt x="0" y="146"/>
                  <a:pt x="0" y="146"/>
                  <a:pt x="0" y="146"/>
                </a:cubicBezTo>
                <a:cubicBezTo>
                  <a:pt x="2" y="584"/>
                  <a:pt x="2" y="584"/>
                  <a:pt x="2" y="584"/>
                </a:cubicBezTo>
                <a:cubicBezTo>
                  <a:pt x="7" y="647"/>
                  <a:pt x="111" y="649"/>
                  <a:pt x="116" y="587"/>
                </a:cubicBezTo>
                <a:cubicBezTo>
                  <a:pt x="116" y="222"/>
                  <a:pt x="116" y="222"/>
                  <a:pt x="116" y="222"/>
                </a:cubicBezTo>
                <a:cubicBezTo>
                  <a:pt x="142" y="223"/>
                  <a:pt x="142" y="223"/>
                  <a:pt x="142" y="223"/>
                </a:cubicBezTo>
                <a:cubicBezTo>
                  <a:pt x="142" y="1224"/>
                  <a:pt x="142" y="1224"/>
                  <a:pt x="142" y="1224"/>
                </a:cubicBezTo>
                <a:cubicBezTo>
                  <a:pt x="142" y="1234"/>
                  <a:pt x="142" y="1234"/>
                  <a:pt x="142" y="1234"/>
                </a:cubicBezTo>
                <a:cubicBezTo>
                  <a:pt x="148" y="1315"/>
                  <a:pt x="271" y="1315"/>
                  <a:pt x="277" y="1234"/>
                </a:cubicBezTo>
                <a:cubicBezTo>
                  <a:pt x="278" y="1229"/>
                  <a:pt x="278" y="1229"/>
                  <a:pt x="278" y="1229"/>
                </a:cubicBezTo>
                <a:cubicBezTo>
                  <a:pt x="278" y="628"/>
                  <a:pt x="278" y="628"/>
                  <a:pt x="278" y="628"/>
                </a:cubicBezTo>
                <a:cubicBezTo>
                  <a:pt x="300" y="622"/>
                  <a:pt x="300" y="622"/>
                  <a:pt x="300" y="622"/>
                </a:cubicBezTo>
                <a:cubicBezTo>
                  <a:pt x="300" y="622"/>
                  <a:pt x="300" y="622"/>
                  <a:pt x="300" y="622"/>
                </a:cubicBezTo>
                <a:cubicBezTo>
                  <a:pt x="278" y="628"/>
                  <a:pt x="278" y="628"/>
                  <a:pt x="278" y="628"/>
                </a:cubicBezTo>
                <a:cubicBezTo>
                  <a:pt x="278" y="1229"/>
                  <a:pt x="278" y="1229"/>
                  <a:pt x="278" y="1229"/>
                </a:cubicBezTo>
                <a:cubicBezTo>
                  <a:pt x="278" y="630"/>
                  <a:pt x="278" y="630"/>
                  <a:pt x="278" y="630"/>
                </a:cubicBezTo>
                <a:close/>
              </a:path>
            </a:pathLst>
          </a:custGeom>
          <a:solidFill>
            <a:srgbClr val="339966"/>
          </a:solidFill>
          <a:ln w="12700">
            <a:solidFill>
              <a:srgbClr val="000000"/>
            </a:solidFill>
            <a:round/>
            <a:headEnd/>
            <a:tailEnd/>
          </a:ln>
        </p:spPr>
        <p:txBody>
          <a:bodyPr wrap="none"/>
          <a:lstStyle/>
          <a:p>
            <a:endParaRPr lang="en-US" sz="2805"/>
          </a:p>
        </p:txBody>
      </p:sp>
      <p:sp>
        <p:nvSpPr>
          <p:cNvPr id="82005" name="Oval 207">
            <a:extLst>
              <a:ext uri="{FF2B5EF4-FFF2-40B4-BE49-F238E27FC236}">
                <a16:creationId xmlns:a16="http://schemas.microsoft.com/office/drawing/2014/main" id="{01963FAC-D0F3-CBCC-7276-697A2FED92B3}"/>
              </a:ext>
            </a:extLst>
          </p:cNvPr>
          <p:cNvSpPr>
            <a:spLocks noChangeArrowheads="1"/>
          </p:cNvSpPr>
          <p:nvPr/>
        </p:nvSpPr>
        <p:spPr bwMode="auto">
          <a:xfrm>
            <a:off x="5949042" y="2237826"/>
            <a:ext cx="234277" cy="235337"/>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82006" name="Line 208">
            <a:extLst>
              <a:ext uri="{FF2B5EF4-FFF2-40B4-BE49-F238E27FC236}">
                <a16:creationId xmlns:a16="http://schemas.microsoft.com/office/drawing/2014/main" id="{F4ABDF9E-C4B1-FF02-EA73-B12FBB926428}"/>
              </a:ext>
            </a:extLst>
          </p:cNvPr>
          <p:cNvSpPr>
            <a:spLocks noChangeShapeType="1"/>
          </p:cNvSpPr>
          <p:nvPr/>
        </p:nvSpPr>
        <p:spPr bwMode="auto">
          <a:xfrm flipV="1">
            <a:off x="5212287" y="3510980"/>
            <a:ext cx="686931" cy="8268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007" name="Line 209">
            <a:extLst>
              <a:ext uri="{FF2B5EF4-FFF2-40B4-BE49-F238E27FC236}">
                <a16:creationId xmlns:a16="http://schemas.microsoft.com/office/drawing/2014/main" id="{E3FE82BB-315F-B4BC-109B-0B3DF63B58C3}"/>
              </a:ext>
            </a:extLst>
          </p:cNvPr>
          <p:cNvSpPr>
            <a:spLocks noChangeShapeType="1"/>
          </p:cNvSpPr>
          <p:nvPr/>
        </p:nvSpPr>
        <p:spPr bwMode="auto">
          <a:xfrm flipH="1" flipV="1">
            <a:off x="6223602" y="3500379"/>
            <a:ext cx="536400" cy="6254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008" name="Line 210">
            <a:extLst>
              <a:ext uri="{FF2B5EF4-FFF2-40B4-BE49-F238E27FC236}">
                <a16:creationId xmlns:a16="http://schemas.microsoft.com/office/drawing/2014/main" id="{72DB9CC4-D204-07C9-4995-67A98363903B}"/>
              </a:ext>
            </a:extLst>
          </p:cNvPr>
          <p:cNvSpPr>
            <a:spLocks noChangeShapeType="1"/>
          </p:cNvSpPr>
          <p:nvPr/>
        </p:nvSpPr>
        <p:spPr bwMode="auto">
          <a:xfrm flipV="1">
            <a:off x="5241970" y="3644549"/>
            <a:ext cx="689051" cy="816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009" name="Line 211">
            <a:extLst>
              <a:ext uri="{FF2B5EF4-FFF2-40B4-BE49-F238E27FC236}">
                <a16:creationId xmlns:a16="http://schemas.microsoft.com/office/drawing/2014/main" id="{110A180E-9E74-B79B-E77D-E00C171D366F}"/>
              </a:ext>
            </a:extLst>
          </p:cNvPr>
          <p:cNvSpPr>
            <a:spLocks noChangeShapeType="1"/>
          </p:cNvSpPr>
          <p:nvPr/>
        </p:nvSpPr>
        <p:spPr bwMode="auto">
          <a:xfrm flipH="1" flipV="1">
            <a:off x="6202401" y="3633948"/>
            <a:ext cx="536400" cy="604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010" name="Text Box 212">
            <a:extLst>
              <a:ext uri="{FF2B5EF4-FFF2-40B4-BE49-F238E27FC236}">
                <a16:creationId xmlns:a16="http://schemas.microsoft.com/office/drawing/2014/main" id="{7E37915C-A28E-96B2-AF0F-2108EF412422}"/>
              </a:ext>
            </a:extLst>
          </p:cNvPr>
          <p:cNvSpPr txBox="1">
            <a:spLocks noChangeArrowheads="1"/>
          </p:cNvSpPr>
          <p:nvPr/>
        </p:nvSpPr>
        <p:spPr bwMode="auto">
          <a:xfrm>
            <a:off x="5211228" y="3509920"/>
            <a:ext cx="730394" cy="1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269" b="0">
                <a:solidFill>
                  <a:srgbClr val="000000"/>
                </a:solidFill>
              </a:rPr>
              <a:t>The Gates</a:t>
            </a:r>
          </a:p>
        </p:txBody>
      </p:sp>
      <p:sp>
        <p:nvSpPr>
          <p:cNvPr id="82011" name="Text Box 213">
            <a:extLst>
              <a:ext uri="{FF2B5EF4-FFF2-40B4-BE49-F238E27FC236}">
                <a16:creationId xmlns:a16="http://schemas.microsoft.com/office/drawing/2014/main" id="{83EE693F-141D-DC76-C831-98AB127C3033}"/>
              </a:ext>
            </a:extLst>
          </p:cNvPr>
          <p:cNvSpPr txBox="1">
            <a:spLocks noChangeArrowheads="1"/>
          </p:cNvSpPr>
          <p:nvPr/>
        </p:nvSpPr>
        <p:spPr bwMode="auto">
          <a:xfrm>
            <a:off x="6233143" y="3482358"/>
            <a:ext cx="533219" cy="1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269" b="0">
                <a:solidFill>
                  <a:srgbClr val="000000"/>
                </a:solidFill>
              </a:rPr>
              <a:t>of Hell</a:t>
            </a:r>
          </a:p>
        </p:txBody>
      </p:sp>
      <p:sp>
        <p:nvSpPr>
          <p:cNvPr id="82012" name="Line 214">
            <a:extLst>
              <a:ext uri="{FF2B5EF4-FFF2-40B4-BE49-F238E27FC236}">
                <a16:creationId xmlns:a16="http://schemas.microsoft.com/office/drawing/2014/main" id="{AD47D3CF-9E4B-D7B7-1505-E5666B7E958D}"/>
              </a:ext>
            </a:extLst>
          </p:cNvPr>
          <p:cNvSpPr>
            <a:spLocks noChangeShapeType="1"/>
          </p:cNvSpPr>
          <p:nvPr/>
        </p:nvSpPr>
        <p:spPr bwMode="auto">
          <a:xfrm flipH="1">
            <a:off x="6679436" y="3573525"/>
            <a:ext cx="90107" cy="42933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013" name="Line 215">
            <a:extLst>
              <a:ext uri="{FF2B5EF4-FFF2-40B4-BE49-F238E27FC236}">
                <a16:creationId xmlns:a16="http://schemas.microsoft.com/office/drawing/2014/main" id="{4800D8D5-DDF8-6E39-2B09-8B515CD9F2C0}"/>
              </a:ext>
            </a:extLst>
          </p:cNvPr>
          <p:cNvSpPr>
            <a:spLocks noChangeShapeType="1"/>
          </p:cNvSpPr>
          <p:nvPr/>
        </p:nvSpPr>
        <p:spPr bwMode="auto">
          <a:xfrm>
            <a:off x="5212287" y="3593666"/>
            <a:ext cx="71026" cy="39858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014" name="Line 216">
            <a:extLst>
              <a:ext uri="{FF2B5EF4-FFF2-40B4-BE49-F238E27FC236}">
                <a16:creationId xmlns:a16="http://schemas.microsoft.com/office/drawing/2014/main" id="{B9E6AB24-E8EE-A8F3-9D04-D83CF3E813B2}"/>
              </a:ext>
            </a:extLst>
          </p:cNvPr>
          <p:cNvSpPr>
            <a:spLocks noChangeShapeType="1"/>
          </p:cNvSpPr>
          <p:nvPr/>
        </p:nvSpPr>
        <p:spPr bwMode="auto">
          <a:xfrm>
            <a:off x="5283313" y="3992255"/>
            <a:ext cx="1396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015" name="Text Box 217">
            <a:extLst>
              <a:ext uri="{FF2B5EF4-FFF2-40B4-BE49-F238E27FC236}">
                <a16:creationId xmlns:a16="http://schemas.microsoft.com/office/drawing/2014/main" id="{CD72EBC3-61F4-72E3-BB6D-63F8E2FD3C57}"/>
              </a:ext>
            </a:extLst>
          </p:cNvPr>
          <p:cNvSpPr txBox="1">
            <a:spLocks noChangeArrowheads="1"/>
          </p:cNvSpPr>
          <p:nvPr/>
        </p:nvSpPr>
        <p:spPr bwMode="auto">
          <a:xfrm>
            <a:off x="5437024" y="3742077"/>
            <a:ext cx="1245592" cy="22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668" b="0">
                <a:solidFill>
                  <a:srgbClr val="000000"/>
                </a:solidFill>
              </a:rPr>
              <a:t>The Prince of the Power of the Air</a:t>
            </a:r>
          </a:p>
          <a:p>
            <a:pPr>
              <a:spcAft>
                <a:spcPct val="15000"/>
              </a:spcAft>
            </a:pPr>
            <a:r>
              <a:rPr lang="en-US" altLang="en-US" sz="668" b="0">
                <a:solidFill>
                  <a:srgbClr val="000000"/>
                </a:solidFill>
              </a:rPr>
              <a:t>Principalities and Powers</a:t>
            </a:r>
          </a:p>
        </p:txBody>
      </p:sp>
      <p:sp>
        <p:nvSpPr>
          <p:cNvPr id="82016" name="Text Box 218">
            <a:extLst>
              <a:ext uri="{FF2B5EF4-FFF2-40B4-BE49-F238E27FC236}">
                <a16:creationId xmlns:a16="http://schemas.microsoft.com/office/drawing/2014/main" id="{FBEBC91B-9A63-A083-2815-4DEEBFB54DA5}"/>
              </a:ext>
            </a:extLst>
          </p:cNvPr>
          <p:cNvSpPr txBox="1">
            <a:spLocks noChangeArrowheads="1"/>
          </p:cNvSpPr>
          <p:nvPr/>
        </p:nvSpPr>
        <p:spPr bwMode="auto">
          <a:xfrm>
            <a:off x="5265292" y="1975986"/>
            <a:ext cx="1952664" cy="25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670" b="0">
                <a:solidFill>
                  <a:srgbClr val="000000"/>
                </a:solidFill>
              </a:rPr>
              <a:t>The Heavenly Places</a:t>
            </a:r>
          </a:p>
        </p:txBody>
      </p:sp>
      <p:sp>
        <p:nvSpPr>
          <p:cNvPr id="82017" name="Freeform 219">
            <a:extLst>
              <a:ext uri="{FF2B5EF4-FFF2-40B4-BE49-F238E27FC236}">
                <a16:creationId xmlns:a16="http://schemas.microsoft.com/office/drawing/2014/main" id="{9EB467F2-223B-2860-517F-2967FF4C00C5}"/>
              </a:ext>
            </a:extLst>
          </p:cNvPr>
          <p:cNvSpPr>
            <a:spLocks noChangeArrowheads="1"/>
          </p:cNvSpPr>
          <p:nvPr/>
        </p:nvSpPr>
        <p:spPr bwMode="auto">
          <a:xfrm>
            <a:off x="4732073" y="2253727"/>
            <a:ext cx="628626" cy="541700"/>
          </a:xfrm>
          <a:custGeom>
            <a:avLst/>
            <a:gdLst>
              <a:gd name="T0" fmla="*/ 2147483647 w 645"/>
              <a:gd name="T1" fmla="*/ 0 h 548"/>
              <a:gd name="T2" fmla="*/ 2147483647 w 645"/>
              <a:gd name="T3" fmla="*/ 2147483647 h 548"/>
              <a:gd name="T4" fmla="*/ 0 w 645"/>
              <a:gd name="T5" fmla="*/ 2147483647 h 548"/>
              <a:gd name="T6" fmla="*/ 0 60000 65536"/>
              <a:gd name="T7" fmla="*/ 0 60000 65536"/>
              <a:gd name="T8" fmla="*/ 0 60000 65536"/>
              <a:gd name="T9" fmla="*/ 0 w 645"/>
              <a:gd name="T10" fmla="*/ 0 h 548"/>
              <a:gd name="T11" fmla="*/ 645 w 645"/>
              <a:gd name="T12" fmla="*/ 548 h 548"/>
            </a:gdLst>
            <a:ahLst/>
            <a:cxnLst>
              <a:cxn ang="T6">
                <a:pos x="T0" y="T1"/>
              </a:cxn>
              <a:cxn ang="T7">
                <a:pos x="T2" y="T3"/>
              </a:cxn>
              <a:cxn ang="T8">
                <a:pos x="T4" y="T5"/>
              </a:cxn>
            </a:cxnLst>
            <a:rect l="T9" t="T10" r="T11" b="T12"/>
            <a:pathLst>
              <a:path w="645" h="548">
                <a:moveTo>
                  <a:pt x="318" y="0"/>
                </a:moveTo>
                <a:lnTo>
                  <a:pt x="645" y="548"/>
                </a:lnTo>
                <a:lnTo>
                  <a:pt x="0" y="395"/>
                </a:lnTo>
                <a:close/>
              </a:path>
            </a:pathLst>
          </a:custGeom>
          <a:solidFill>
            <a:srgbClr val="FFCC00"/>
          </a:solidFill>
          <a:ln w="12700">
            <a:solidFill>
              <a:srgbClr val="000000"/>
            </a:solidFill>
            <a:round/>
            <a:headEnd/>
            <a:tailEnd/>
          </a:ln>
        </p:spPr>
        <p:txBody>
          <a:bodyPr wrap="none"/>
          <a:lstStyle/>
          <a:p>
            <a:endParaRPr lang="en-US" sz="2805"/>
          </a:p>
        </p:txBody>
      </p:sp>
      <p:sp>
        <p:nvSpPr>
          <p:cNvPr id="82018" name="Text Box 220">
            <a:extLst>
              <a:ext uri="{FF2B5EF4-FFF2-40B4-BE49-F238E27FC236}">
                <a16:creationId xmlns:a16="http://schemas.microsoft.com/office/drawing/2014/main" id="{EE85CBD3-8033-93DB-5206-F069DD52FA0A}"/>
              </a:ext>
            </a:extLst>
          </p:cNvPr>
          <p:cNvSpPr txBox="1">
            <a:spLocks noChangeArrowheads="1"/>
          </p:cNvSpPr>
          <p:nvPr/>
        </p:nvSpPr>
        <p:spPr bwMode="auto">
          <a:xfrm>
            <a:off x="4873062" y="2499947"/>
            <a:ext cx="356186" cy="15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002" b="0">
                <a:solidFill>
                  <a:srgbClr val="000000"/>
                </a:solidFill>
                <a:latin typeface="Arial MT"/>
              </a:rPr>
              <a:t> </a:t>
            </a:r>
          </a:p>
        </p:txBody>
      </p:sp>
      <p:sp>
        <p:nvSpPr>
          <p:cNvPr id="82019" name="Text Box 221">
            <a:extLst>
              <a:ext uri="{FF2B5EF4-FFF2-40B4-BE49-F238E27FC236}">
                <a16:creationId xmlns:a16="http://schemas.microsoft.com/office/drawing/2014/main" id="{49D71366-3E58-9997-68A6-E69F671AEBB2}"/>
              </a:ext>
            </a:extLst>
          </p:cNvPr>
          <p:cNvSpPr txBox="1">
            <a:spLocks noChangeArrowheads="1"/>
          </p:cNvSpPr>
          <p:nvPr/>
        </p:nvSpPr>
        <p:spPr bwMode="auto">
          <a:xfrm>
            <a:off x="4848681" y="2469983"/>
            <a:ext cx="435692" cy="1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269" b="0">
                <a:solidFill>
                  <a:srgbClr val="000000"/>
                </a:solidFill>
              </a:rPr>
              <a:t>GOD</a:t>
            </a:r>
          </a:p>
        </p:txBody>
      </p:sp>
      <p:sp>
        <p:nvSpPr>
          <p:cNvPr id="82020" name="Line 222">
            <a:extLst>
              <a:ext uri="{FF2B5EF4-FFF2-40B4-BE49-F238E27FC236}">
                <a16:creationId xmlns:a16="http://schemas.microsoft.com/office/drawing/2014/main" id="{255A453E-B23E-BBB3-8D87-6C45C2D25AD9}"/>
              </a:ext>
            </a:extLst>
          </p:cNvPr>
          <p:cNvSpPr>
            <a:spLocks noChangeShapeType="1"/>
          </p:cNvSpPr>
          <p:nvPr/>
        </p:nvSpPr>
        <p:spPr bwMode="auto">
          <a:xfrm flipH="1" flipV="1">
            <a:off x="6334911" y="2465742"/>
            <a:ext cx="536400" cy="307423"/>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021" name="Line 223">
            <a:extLst>
              <a:ext uri="{FF2B5EF4-FFF2-40B4-BE49-F238E27FC236}">
                <a16:creationId xmlns:a16="http://schemas.microsoft.com/office/drawing/2014/main" id="{7898191F-F51A-71D1-39E2-0D2B931BD928}"/>
              </a:ext>
            </a:extLst>
          </p:cNvPr>
          <p:cNvSpPr>
            <a:spLocks noChangeShapeType="1"/>
          </p:cNvSpPr>
          <p:nvPr/>
        </p:nvSpPr>
        <p:spPr bwMode="auto">
          <a:xfrm flipH="1">
            <a:off x="6507703" y="3203557"/>
            <a:ext cx="363607" cy="277741"/>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022" name="Text Box 224">
            <a:extLst>
              <a:ext uri="{FF2B5EF4-FFF2-40B4-BE49-F238E27FC236}">
                <a16:creationId xmlns:a16="http://schemas.microsoft.com/office/drawing/2014/main" id="{2034B676-08F5-3BDE-D06B-482D46296734}"/>
              </a:ext>
            </a:extLst>
          </p:cNvPr>
          <p:cNvSpPr txBox="1">
            <a:spLocks noChangeArrowheads="1"/>
          </p:cNvSpPr>
          <p:nvPr/>
        </p:nvSpPr>
        <p:spPr bwMode="auto">
          <a:xfrm>
            <a:off x="6858589" y="2923696"/>
            <a:ext cx="715553" cy="1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269" b="0">
                <a:solidFill>
                  <a:srgbClr val="000000"/>
                </a:solidFill>
              </a:rPr>
              <a:t>Constants</a:t>
            </a:r>
          </a:p>
        </p:txBody>
      </p:sp>
      <p:sp>
        <p:nvSpPr>
          <p:cNvPr id="82023" name="Line 225">
            <a:extLst>
              <a:ext uri="{FF2B5EF4-FFF2-40B4-BE49-F238E27FC236}">
                <a16:creationId xmlns:a16="http://schemas.microsoft.com/office/drawing/2014/main" id="{47CB040B-948E-662D-C2D5-586EB1AC771B}"/>
              </a:ext>
            </a:extLst>
          </p:cNvPr>
          <p:cNvSpPr>
            <a:spLocks noChangeShapeType="1"/>
          </p:cNvSpPr>
          <p:nvPr/>
        </p:nvSpPr>
        <p:spPr bwMode="auto">
          <a:xfrm>
            <a:off x="5333137" y="2978820"/>
            <a:ext cx="324384"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024" name="Text Box 226">
            <a:extLst>
              <a:ext uri="{FF2B5EF4-FFF2-40B4-BE49-F238E27FC236}">
                <a16:creationId xmlns:a16="http://schemas.microsoft.com/office/drawing/2014/main" id="{AFD73437-6A56-9093-8ED6-CEFC53611C60}"/>
              </a:ext>
            </a:extLst>
          </p:cNvPr>
          <p:cNvSpPr txBox="1">
            <a:spLocks noChangeArrowheads="1"/>
          </p:cNvSpPr>
          <p:nvPr/>
        </p:nvSpPr>
        <p:spPr bwMode="auto">
          <a:xfrm>
            <a:off x="4673768" y="2885533"/>
            <a:ext cx="636047" cy="1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269" b="0">
                <a:solidFill>
                  <a:srgbClr val="000000"/>
                </a:solidFill>
              </a:rPr>
              <a:t>Variable</a:t>
            </a:r>
          </a:p>
        </p:txBody>
      </p:sp>
      <p:sp>
        <p:nvSpPr>
          <p:cNvPr id="82025" name="Text Box 227">
            <a:extLst>
              <a:ext uri="{FF2B5EF4-FFF2-40B4-BE49-F238E27FC236}">
                <a16:creationId xmlns:a16="http://schemas.microsoft.com/office/drawing/2014/main" id="{14543F92-E76A-4202-197E-88E08287A38E}"/>
              </a:ext>
            </a:extLst>
          </p:cNvPr>
          <p:cNvSpPr txBox="1">
            <a:spLocks noChangeArrowheads="1"/>
          </p:cNvSpPr>
          <p:nvPr/>
        </p:nvSpPr>
        <p:spPr bwMode="auto">
          <a:xfrm>
            <a:off x="5441264" y="4018757"/>
            <a:ext cx="1369621" cy="19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269" b="0">
                <a:solidFill>
                  <a:srgbClr val="000000"/>
                </a:solidFill>
              </a:rPr>
              <a:t>The Cosmic Grave</a:t>
            </a:r>
          </a:p>
        </p:txBody>
      </p:sp>
      <p:sp>
        <p:nvSpPr>
          <p:cNvPr id="82026" name="Line 228">
            <a:extLst>
              <a:ext uri="{FF2B5EF4-FFF2-40B4-BE49-F238E27FC236}">
                <a16:creationId xmlns:a16="http://schemas.microsoft.com/office/drawing/2014/main" id="{7ECC7E50-B7BC-D3C0-57BE-08B719D6C15F}"/>
              </a:ext>
            </a:extLst>
          </p:cNvPr>
          <p:cNvSpPr>
            <a:spLocks noChangeShapeType="1"/>
          </p:cNvSpPr>
          <p:nvPr/>
        </p:nvSpPr>
        <p:spPr bwMode="auto">
          <a:xfrm>
            <a:off x="4699209" y="1210609"/>
            <a:ext cx="334985" cy="39541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027" name="Line 229">
            <a:extLst>
              <a:ext uri="{FF2B5EF4-FFF2-40B4-BE49-F238E27FC236}">
                <a16:creationId xmlns:a16="http://schemas.microsoft.com/office/drawing/2014/main" id="{EADB2ED3-7D8B-FE0B-5D34-B2E65CD01348}"/>
              </a:ext>
            </a:extLst>
          </p:cNvPr>
          <p:cNvSpPr>
            <a:spLocks noChangeShapeType="1"/>
          </p:cNvSpPr>
          <p:nvPr/>
        </p:nvSpPr>
        <p:spPr bwMode="auto">
          <a:xfrm>
            <a:off x="3975176" y="2455141"/>
            <a:ext cx="333924" cy="39541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028" name="Text Box 230">
            <a:extLst>
              <a:ext uri="{FF2B5EF4-FFF2-40B4-BE49-F238E27FC236}">
                <a16:creationId xmlns:a16="http://schemas.microsoft.com/office/drawing/2014/main" id="{38186143-7337-EEA0-2818-2CDA2923CCEB}"/>
              </a:ext>
            </a:extLst>
          </p:cNvPr>
          <p:cNvSpPr txBox="1">
            <a:spLocks noChangeArrowheads="1"/>
          </p:cNvSpPr>
          <p:nvPr/>
        </p:nvSpPr>
        <p:spPr bwMode="auto">
          <a:xfrm>
            <a:off x="2638417" y="2826169"/>
            <a:ext cx="1222271" cy="4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872" b="0">
                <a:solidFill>
                  <a:srgbClr val="000000"/>
                </a:solidFill>
                <a:latin typeface="Helvetica" panose="020B0604020202020204" pitchFamily="34" charset="0"/>
              </a:rPr>
              <a:t>Before</a:t>
            </a:r>
          </a:p>
        </p:txBody>
      </p:sp>
      <p:sp>
        <p:nvSpPr>
          <p:cNvPr id="82029" name="Text Box 231">
            <a:extLst>
              <a:ext uri="{FF2B5EF4-FFF2-40B4-BE49-F238E27FC236}">
                <a16:creationId xmlns:a16="http://schemas.microsoft.com/office/drawing/2014/main" id="{CDC402EA-F415-E54B-9129-0CF0CFD1EFBD}"/>
              </a:ext>
            </a:extLst>
          </p:cNvPr>
          <p:cNvSpPr txBox="1">
            <a:spLocks noChangeArrowheads="1"/>
          </p:cNvSpPr>
          <p:nvPr/>
        </p:nvSpPr>
        <p:spPr bwMode="auto">
          <a:xfrm>
            <a:off x="5487908" y="841702"/>
            <a:ext cx="1063259" cy="44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872" b="0">
                <a:solidFill>
                  <a:srgbClr val="000000"/>
                </a:solidFill>
                <a:latin typeface="Helvetica" panose="020B0604020202020204" pitchFamily="34" charset="0"/>
              </a:rPr>
              <a:t>After</a:t>
            </a:r>
          </a:p>
        </p:txBody>
      </p:sp>
      <p:sp>
        <p:nvSpPr>
          <p:cNvPr id="82031" name="Oval 233">
            <a:extLst>
              <a:ext uri="{FF2B5EF4-FFF2-40B4-BE49-F238E27FC236}">
                <a16:creationId xmlns:a16="http://schemas.microsoft.com/office/drawing/2014/main" id="{C59A2353-2FED-88D5-B449-200BAB41C01E}"/>
              </a:ext>
            </a:extLst>
          </p:cNvPr>
          <p:cNvSpPr>
            <a:spLocks noChangeArrowheads="1"/>
          </p:cNvSpPr>
          <p:nvPr/>
        </p:nvSpPr>
        <p:spPr bwMode="auto">
          <a:xfrm>
            <a:off x="5915120" y="3640309"/>
            <a:ext cx="132509" cy="133570"/>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82032" name="Oval 234">
            <a:extLst>
              <a:ext uri="{FF2B5EF4-FFF2-40B4-BE49-F238E27FC236}">
                <a16:creationId xmlns:a16="http://schemas.microsoft.com/office/drawing/2014/main" id="{482B2C37-07F0-1392-961F-783C768DC33C}"/>
              </a:ext>
            </a:extLst>
          </p:cNvPr>
          <p:cNvSpPr>
            <a:spLocks noChangeArrowheads="1"/>
          </p:cNvSpPr>
          <p:nvPr/>
        </p:nvSpPr>
        <p:spPr bwMode="auto">
          <a:xfrm>
            <a:off x="6098513" y="3640309"/>
            <a:ext cx="132510" cy="133570"/>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9">
            <a:extLst>
              <a:ext uri="{FF2B5EF4-FFF2-40B4-BE49-F238E27FC236}">
                <a16:creationId xmlns:a16="http://schemas.microsoft.com/office/drawing/2014/main" id="{32067B40-2A96-3371-4A07-6BA535B4D6EE}"/>
              </a:ext>
            </a:extLst>
          </p:cNvPr>
          <p:cNvGrpSpPr>
            <a:grpSpLocks/>
          </p:cNvGrpSpPr>
          <p:nvPr/>
        </p:nvGrpSpPr>
        <p:grpSpPr bwMode="auto">
          <a:xfrm>
            <a:off x="1877281" y="0"/>
            <a:ext cx="5849512" cy="5143500"/>
            <a:chOff x="968375" y="0"/>
            <a:chExt cx="8759825" cy="7702550"/>
          </a:xfrm>
        </p:grpSpPr>
        <p:sp>
          <p:nvSpPr>
            <p:cNvPr id="82947" name="Freeform 2">
              <a:extLst>
                <a:ext uri="{FF2B5EF4-FFF2-40B4-BE49-F238E27FC236}">
                  <a16:creationId xmlns:a16="http://schemas.microsoft.com/office/drawing/2014/main" id="{BACEE0F9-F205-B9AB-FF8E-453B354DDC41}"/>
                </a:ext>
              </a:extLst>
            </p:cNvPr>
            <p:cNvSpPr>
              <a:spLocks noChangeArrowheads="1"/>
            </p:cNvSpPr>
            <p:nvPr/>
          </p:nvSpPr>
          <p:spPr bwMode="auto">
            <a:xfrm>
              <a:off x="968375" y="0"/>
              <a:ext cx="8759825" cy="7702550"/>
            </a:xfrm>
            <a:custGeom>
              <a:avLst/>
              <a:gdLst>
                <a:gd name="T0" fmla="*/ 2147483647 w 5518"/>
                <a:gd name="T1" fmla="*/ 2147483647 h 4852"/>
                <a:gd name="T2" fmla="*/ 2147483647 w 5518"/>
                <a:gd name="T3" fmla="*/ 2147483647 h 4852"/>
                <a:gd name="T4" fmla="*/ 2147483647 w 5518"/>
                <a:gd name="T5" fmla="*/ 2147483647 h 4852"/>
                <a:gd name="T6" fmla="*/ 2147483647 w 5518"/>
                <a:gd name="T7" fmla="*/ 2147483647 h 4852"/>
                <a:gd name="T8" fmla="*/ 2147483647 w 5518"/>
                <a:gd name="T9" fmla="*/ 2147483647 h 4852"/>
                <a:gd name="T10" fmla="*/ 2147483647 w 5518"/>
                <a:gd name="T11" fmla="*/ 2147483647 h 4852"/>
                <a:gd name="T12" fmla="*/ 2147483647 w 5518"/>
                <a:gd name="T13" fmla="*/ 2147483647 h 4852"/>
                <a:gd name="T14" fmla="*/ 2147483647 w 5518"/>
                <a:gd name="T15" fmla="*/ 2147483647 h 4852"/>
                <a:gd name="T16" fmla="*/ 2147483647 w 5518"/>
                <a:gd name="T17" fmla="*/ 2147483647 h 4852"/>
                <a:gd name="T18" fmla="*/ 2147483647 w 5518"/>
                <a:gd name="T19" fmla="*/ 2147483647 h 4852"/>
                <a:gd name="T20" fmla="*/ 2147483647 w 5518"/>
                <a:gd name="T21" fmla="*/ 2147483647 h 4852"/>
                <a:gd name="T22" fmla="*/ 2147483647 w 5518"/>
                <a:gd name="T23" fmla="*/ 2147483647 h 4852"/>
                <a:gd name="T24" fmla="*/ 2147483647 w 5518"/>
                <a:gd name="T25" fmla="*/ 2147483647 h 4852"/>
                <a:gd name="T26" fmla="*/ 2147483647 w 5518"/>
                <a:gd name="T27" fmla="*/ 2147483647 h 4852"/>
                <a:gd name="T28" fmla="*/ 2147483647 w 5518"/>
                <a:gd name="T29" fmla="*/ 2147483647 h 4852"/>
                <a:gd name="T30" fmla="*/ 2147483647 w 5518"/>
                <a:gd name="T31" fmla="*/ 2147483647 h 4852"/>
                <a:gd name="T32" fmla="*/ 2147483647 w 5518"/>
                <a:gd name="T33" fmla="*/ 2147483647 h 4852"/>
                <a:gd name="T34" fmla="*/ 2147483647 w 5518"/>
                <a:gd name="T35" fmla="*/ 2147483647 h 4852"/>
                <a:gd name="T36" fmla="*/ 2147483647 w 5518"/>
                <a:gd name="T37" fmla="*/ 2147483647 h 4852"/>
                <a:gd name="T38" fmla="*/ 2147483647 w 5518"/>
                <a:gd name="T39" fmla="*/ 2147483647 h 4852"/>
                <a:gd name="T40" fmla="*/ 2147483647 w 5518"/>
                <a:gd name="T41" fmla="*/ 2147483647 h 4852"/>
                <a:gd name="T42" fmla="*/ 2147483647 w 5518"/>
                <a:gd name="T43" fmla="*/ 2147483647 h 4852"/>
                <a:gd name="T44" fmla="*/ 2147483647 w 5518"/>
                <a:gd name="T45" fmla="*/ 2147483647 h 4852"/>
                <a:gd name="T46" fmla="*/ 0 w 5518"/>
                <a:gd name="T47" fmla="*/ 2147483647 h 4852"/>
                <a:gd name="T48" fmla="*/ 2147483647 w 5518"/>
                <a:gd name="T49" fmla="*/ 2147483647 h 4852"/>
                <a:gd name="T50" fmla="*/ 2147483647 w 5518"/>
                <a:gd name="T51" fmla="*/ 2147483647 h 4852"/>
                <a:gd name="T52" fmla="*/ 2147483647 w 5518"/>
                <a:gd name="T53" fmla="*/ 2147483647 h 4852"/>
                <a:gd name="T54" fmla="*/ 2147483647 w 5518"/>
                <a:gd name="T55" fmla="*/ 2147483647 h 4852"/>
                <a:gd name="T56" fmla="*/ 2147483647 w 5518"/>
                <a:gd name="T57" fmla="*/ 2147483647 h 4852"/>
                <a:gd name="T58" fmla="*/ 2147483647 w 5518"/>
                <a:gd name="T59" fmla="*/ 2147483647 h 4852"/>
                <a:gd name="T60" fmla="*/ 2147483647 w 5518"/>
                <a:gd name="T61" fmla="*/ 2147483647 h 4852"/>
                <a:gd name="T62" fmla="*/ 2147483647 w 5518"/>
                <a:gd name="T63" fmla="*/ 0 h 48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518"/>
                <a:gd name="T97" fmla="*/ 0 h 4852"/>
                <a:gd name="T98" fmla="*/ 5518 w 5518"/>
                <a:gd name="T99" fmla="*/ 4852 h 48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518" h="4852">
                  <a:moveTo>
                    <a:pt x="3230" y="399"/>
                  </a:moveTo>
                  <a:lnTo>
                    <a:pt x="3840" y="181"/>
                  </a:lnTo>
                  <a:lnTo>
                    <a:pt x="4062" y="698"/>
                  </a:lnTo>
                  <a:lnTo>
                    <a:pt x="4719" y="700"/>
                  </a:lnTo>
                  <a:lnTo>
                    <a:pt x="4719" y="1341"/>
                  </a:lnTo>
                  <a:lnTo>
                    <a:pt x="5326" y="1532"/>
                  </a:lnTo>
                  <a:lnTo>
                    <a:pt x="5053" y="2107"/>
                  </a:lnTo>
                  <a:lnTo>
                    <a:pt x="5518" y="2462"/>
                  </a:lnTo>
                  <a:lnTo>
                    <a:pt x="5026" y="2877"/>
                  </a:lnTo>
                  <a:lnTo>
                    <a:pt x="5293" y="3438"/>
                  </a:lnTo>
                  <a:lnTo>
                    <a:pt x="4705" y="3610"/>
                  </a:lnTo>
                  <a:lnTo>
                    <a:pt x="4711" y="4189"/>
                  </a:lnTo>
                  <a:lnTo>
                    <a:pt x="4025" y="4183"/>
                  </a:lnTo>
                  <a:lnTo>
                    <a:pt x="3772" y="4767"/>
                  </a:lnTo>
                  <a:lnTo>
                    <a:pt x="3190" y="4493"/>
                  </a:lnTo>
                  <a:lnTo>
                    <a:pt x="2724" y="4852"/>
                  </a:lnTo>
                  <a:lnTo>
                    <a:pt x="2303" y="4522"/>
                  </a:lnTo>
                  <a:lnTo>
                    <a:pt x="1669" y="4726"/>
                  </a:lnTo>
                  <a:lnTo>
                    <a:pt x="1457" y="4149"/>
                  </a:lnTo>
                  <a:lnTo>
                    <a:pt x="793" y="4159"/>
                  </a:lnTo>
                  <a:lnTo>
                    <a:pt x="791" y="3598"/>
                  </a:lnTo>
                  <a:lnTo>
                    <a:pt x="181" y="3382"/>
                  </a:lnTo>
                  <a:lnTo>
                    <a:pt x="479" y="2843"/>
                  </a:lnTo>
                  <a:lnTo>
                    <a:pt x="0" y="2440"/>
                  </a:lnTo>
                  <a:lnTo>
                    <a:pt x="507" y="2027"/>
                  </a:lnTo>
                  <a:lnTo>
                    <a:pt x="211" y="1491"/>
                  </a:lnTo>
                  <a:lnTo>
                    <a:pt x="802" y="1295"/>
                  </a:lnTo>
                  <a:lnTo>
                    <a:pt x="806" y="725"/>
                  </a:lnTo>
                  <a:lnTo>
                    <a:pt x="1482" y="720"/>
                  </a:lnTo>
                  <a:lnTo>
                    <a:pt x="1699" y="146"/>
                  </a:lnTo>
                  <a:lnTo>
                    <a:pt x="2301" y="394"/>
                  </a:lnTo>
                  <a:lnTo>
                    <a:pt x="2755" y="0"/>
                  </a:lnTo>
                  <a:close/>
                </a:path>
              </a:pathLst>
            </a:custGeom>
            <a:solidFill>
              <a:srgbClr val="FFFFFF"/>
            </a:solidFill>
            <a:ln w="12700">
              <a:solidFill>
                <a:srgbClr val="000000"/>
              </a:solidFill>
              <a:round/>
              <a:headEnd/>
              <a:tailEnd/>
            </a:ln>
          </p:spPr>
          <p:txBody>
            <a:bodyPr wrap="none"/>
            <a:lstStyle/>
            <a:p>
              <a:endParaRPr lang="en-US" sz="2805"/>
            </a:p>
          </p:txBody>
        </p:sp>
        <p:sp>
          <p:nvSpPr>
            <p:cNvPr id="82948" name="Freeform 3">
              <a:extLst>
                <a:ext uri="{FF2B5EF4-FFF2-40B4-BE49-F238E27FC236}">
                  <a16:creationId xmlns:a16="http://schemas.microsoft.com/office/drawing/2014/main" id="{552A77C9-2FB7-A799-4D58-469B1E826D73}"/>
                </a:ext>
              </a:extLst>
            </p:cNvPr>
            <p:cNvSpPr>
              <a:spLocks noChangeArrowheads="1"/>
            </p:cNvSpPr>
            <p:nvPr/>
          </p:nvSpPr>
          <p:spPr bwMode="auto">
            <a:xfrm>
              <a:off x="4697413" y="2624138"/>
              <a:ext cx="1387475" cy="3043237"/>
            </a:xfrm>
            <a:custGeom>
              <a:avLst/>
              <a:gdLst>
                <a:gd name="T0" fmla="*/ 2147483647 w 874"/>
                <a:gd name="T1" fmla="*/ 2147483647 h 1917"/>
                <a:gd name="T2" fmla="*/ 2147483647 w 874"/>
                <a:gd name="T3" fmla="*/ 2147483647 h 1917"/>
                <a:gd name="T4" fmla="*/ 2147483647 w 874"/>
                <a:gd name="T5" fmla="*/ 2147483647 h 1917"/>
                <a:gd name="T6" fmla="*/ 2147483647 w 874"/>
                <a:gd name="T7" fmla="*/ 2147483647 h 1917"/>
                <a:gd name="T8" fmla="*/ 2147483647 w 874"/>
                <a:gd name="T9" fmla="*/ 2147483647 h 1917"/>
                <a:gd name="T10" fmla="*/ 2147483647 w 874"/>
                <a:gd name="T11" fmla="*/ 2147483647 h 1917"/>
                <a:gd name="T12" fmla="*/ 2147483647 w 874"/>
                <a:gd name="T13" fmla="*/ 2147483647 h 1917"/>
                <a:gd name="T14" fmla="*/ 2147483647 w 874"/>
                <a:gd name="T15" fmla="*/ 2147483647 h 1917"/>
                <a:gd name="T16" fmla="*/ 2147483647 w 874"/>
                <a:gd name="T17" fmla="*/ 2147483647 h 1917"/>
                <a:gd name="T18" fmla="*/ 2147483647 w 874"/>
                <a:gd name="T19" fmla="*/ 2147483647 h 1917"/>
                <a:gd name="T20" fmla="*/ 2147483647 w 874"/>
                <a:gd name="T21" fmla="*/ 2147483647 h 1917"/>
                <a:gd name="T22" fmla="*/ 2147483647 w 874"/>
                <a:gd name="T23" fmla="*/ 2147483647 h 1917"/>
                <a:gd name="T24" fmla="*/ 2147483647 w 874"/>
                <a:gd name="T25" fmla="*/ 2147483647 h 1917"/>
                <a:gd name="T26" fmla="*/ 2147483647 w 874"/>
                <a:gd name="T27" fmla="*/ 2147483647 h 1917"/>
                <a:gd name="T28" fmla="*/ 2147483647 w 874"/>
                <a:gd name="T29" fmla="*/ 2147483647 h 1917"/>
                <a:gd name="T30" fmla="*/ 2147483647 w 874"/>
                <a:gd name="T31" fmla="*/ 2147483647 h 1917"/>
                <a:gd name="T32" fmla="*/ 2147483647 w 874"/>
                <a:gd name="T33" fmla="*/ 2147483647 h 1917"/>
                <a:gd name="T34" fmla="*/ 2147483647 w 874"/>
                <a:gd name="T35" fmla="*/ 0 h 1917"/>
                <a:gd name="T36" fmla="*/ 2147483647 w 874"/>
                <a:gd name="T37" fmla="*/ 0 h 1917"/>
                <a:gd name="T38" fmla="*/ 2147483647 w 874"/>
                <a:gd name="T39" fmla="*/ 0 h 1917"/>
                <a:gd name="T40" fmla="*/ 2147483647 w 874"/>
                <a:gd name="T41" fmla="*/ 0 h 1917"/>
                <a:gd name="T42" fmla="*/ 2147483647 w 874"/>
                <a:gd name="T43" fmla="*/ 0 h 1917"/>
                <a:gd name="T44" fmla="*/ 2147483647 w 874"/>
                <a:gd name="T45" fmla="*/ 2147483647 h 1917"/>
                <a:gd name="T46" fmla="*/ 0 w 874"/>
                <a:gd name="T47" fmla="*/ 2147483647 h 1917"/>
                <a:gd name="T48" fmla="*/ 0 w 874"/>
                <a:gd name="T49" fmla="*/ 2147483647 h 1917"/>
                <a:gd name="T50" fmla="*/ 0 w 874"/>
                <a:gd name="T51" fmla="*/ 2147483647 h 1917"/>
                <a:gd name="T52" fmla="*/ 2147483647 w 874"/>
                <a:gd name="T53" fmla="*/ 2147483647 h 1917"/>
                <a:gd name="T54" fmla="*/ 2147483647 w 874"/>
                <a:gd name="T55" fmla="*/ 2147483647 h 1917"/>
                <a:gd name="T56" fmla="*/ 2147483647 w 874"/>
                <a:gd name="T57" fmla="*/ 2147483647 h 1917"/>
                <a:gd name="T58" fmla="*/ 2147483647 w 874"/>
                <a:gd name="T59" fmla="*/ 2147483647 h 1917"/>
                <a:gd name="T60" fmla="*/ 2147483647 w 874"/>
                <a:gd name="T61" fmla="*/ 2147483647 h 1917"/>
                <a:gd name="T62" fmla="*/ 2147483647 w 874"/>
                <a:gd name="T63" fmla="*/ 2147483647 h 1917"/>
                <a:gd name="T64" fmla="*/ 2147483647 w 874"/>
                <a:gd name="T65" fmla="*/ 2147483647 h 1917"/>
                <a:gd name="T66" fmla="*/ 2147483647 w 874"/>
                <a:gd name="T67" fmla="*/ 2147483647 h 1917"/>
                <a:gd name="T68" fmla="*/ 2147483647 w 874"/>
                <a:gd name="T69" fmla="*/ 2147483647 h 1917"/>
                <a:gd name="T70" fmla="*/ 2147483647 w 874"/>
                <a:gd name="T71" fmla="*/ 2147483647 h 1917"/>
                <a:gd name="T72" fmla="*/ 2147483647 w 874"/>
                <a:gd name="T73" fmla="*/ 2147483647 h 1917"/>
                <a:gd name="T74" fmla="*/ 2147483647 w 874"/>
                <a:gd name="T75" fmla="*/ 2147483647 h 1917"/>
                <a:gd name="T76" fmla="*/ 2147483647 w 874"/>
                <a:gd name="T77" fmla="*/ 2147483647 h 1917"/>
                <a:gd name="T78" fmla="*/ 2147483647 w 874"/>
                <a:gd name="T79" fmla="*/ 2147483647 h 19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4"/>
                <a:gd name="T121" fmla="*/ 0 h 1917"/>
                <a:gd name="T122" fmla="*/ 874 w 874"/>
                <a:gd name="T123" fmla="*/ 1917 h 19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4" h="1917">
                  <a:moveTo>
                    <a:pt x="435" y="908"/>
                  </a:moveTo>
                  <a:cubicBezTo>
                    <a:pt x="435" y="908"/>
                    <a:pt x="435" y="908"/>
                    <a:pt x="435" y="908"/>
                  </a:cubicBezTo>
                  <a:cubicBezTo>
                    <a:pt x="437" y="906"/>
                    <a:pt x="437" y="906"/>
                    <a:pt x="437" y="906"/>
                  </a:cubicBezTo>
                  <a:cubicBezTo>
                    <a:pt x="438" y="907"/>
                    <a:pt x="438" y="907"/>
                    <a:pt x="438" y="907"/>
                  </a:cubicBezTo>
                  <a:cubicBezTo>
                    <a:pt x="470" y="916"/>
                    <a:pt x="470" y="916"/>
                    <a:pt x="470" y="916"/>
                  </a:cubicBezTo>
                  <a:cubicBezTo>
                    <a:pt x="470" y="1792"/>
                    <a:pt x="470" y="1792"/>
                    <a:pt x="470" y="1792"/>
                  </a:cubicBezTo>
                  <a:cubicBezTo>
                    <a:pt x="470" y="1799"/>
                    <a:pt x="470" y="1799"/>
                    <a:pt x="470" y="1799"/>
                  </a:cubicBezTo>
                  <a:cubicBezTo>
                    <a:pt x="479" y="1917"/>
                    <a:pt x="659" y="1917"/>
                    <a:pt x="666" y="1799"/>
                  </a:cubicBezTo>
                  <a:cubicBezTo>
                    <a:pt x="667" y="1785"/>
                    <a:pt x="667" y="1785"/>
                    <a:pt x="667" y="1785"/>
                  </a:cubicBezTo>
                  <a:cubicBezTo>
                    <a:pt x="667" y="326"/>
                    <a:pt x="667" y="326"/>
                    <a:pt x="667" y="326"/>
                  </a:cubicBezTo>
                  <a:cubicBezTo>
                    <a:pt x="706" y="325"/>
                    <a:pt x="706" y="325"/>
                    <a:pt x="706" y="325"/>
                  </a:cubicBezTo>
                  <a:cubicBezTo>
                    <a:pt x="704" y="856"/>
                    <a:pt x="704" y="856"/>
                    <a:pt x="704" y="856"/>
                  </a:cubicBezTo>
                  <a:cubicBezTo>
                    <a:pt x="713" y="946"/>
                    <a:pt x="866" y="944"/>
                    <a:pt x="874" y="852"/>
                  </a:cubicBezTo>
                  <a:cubicBezTo>
                    <a:pt x="871" y="214"/>
                    <a:pt x="871" y="214"/>
                    <a:pt x="871" y="214"/>
                  </a:cubicBezTo>
                  <a:cubicBezTo>
                    <a:pt x="871" y="214"/>
                    <a:pt x="871" y="214"/>
                    <a:pt x="871" y="214"/>
                  </a:cubicBezTo>
                  <a:cubicBezTo>
                    <a:pt x="871" y="214"/>
                    <a:pt x="871" y="214"/>
                    <a:pt x="871" y="214"/>
                  </a:cubicBezTo>
                  <a:cubicBezTo>
                    <a:pt x="866" y="105"/>
                    <a:pt x="799" y="16"/>
                    <a:pt x="689" y="7"/>
                  </a:cubicBezTo>
                  <a:cubicBezTo>
                    <a:pt x="660" y="0"/>
                    <a:pt x="660" y="0"/>
                    <a:pt x="660" y="0"/>
                  </a:cubicBezTo>
                  <a:cubicBezTo>
                    <a:pt x="660" y="0"/>
                    <a:pt x="660" y="0"/>
                    <a:pt x="660" y="0"/>
                  </a:cubicBezTo>
                  <a:cubicBezTo>
                    <a:pt x="464" y="0"/>
                    <a:pt x="464" y="0"/>
                    <a:pt x="464" y="0"/>
                  </a:cubicBezTo>
                  <a:cubicBezTo>
                    <a:pt x="213" y="0"/>
                    <a:pt x="213" y="0"/>
                    <a:pt x="213" y="0"/>
                  </a:cubicBezTo>
                  <a:cubicBezTo>
                    <a:pt x="213" y="0"/>
                    <a:pt x="213" y="0"/>
                    <a:pt x="213" y="0"/>
                  </a:cubicBezTo>
                  <a:cubicBezTo>
                    <a:pt x="205" y="3"/>
                    <a:pt x="205" y="3"/>
                    <a:pt x="205" y="3"/>
                  </a:cubicBezTo>
                  <a:cubicBezTo>
                    <a:pt x="97" y="12"/>
                    <a:pt x="7" y="105"/>
                    <a:pt x="0" y="214"/>
                  </a:cubicBezTo>
                  <a:cubicBezTo>
                    <a:pt x="0" y="214"/>
                    <a:pt x="0" y="214"/>
                    <a:pt x="0" y="214"/>
                  </a:cubicBezTo>
                  <a:cubicBezTo>
                    <a:pt x="0" y="214"/>
                    <a:pt x="0" y="214"/>
                    <a:pt x="0" y="214"/>
                  </a:cubicBezTo>
                  <a:cubicBezTo>
                    <a:pt x="1" y="852"/>
                    <a:pt x="1" y="852"/>
                    <a:pt x="1" y="852"/>
                  </a:cubicBezTo>
                  <a:cubicBezTo>
                    <a:pt x="10" y="944"/>
                    <a:pt x="160" y="946"/>
                    <a:pt x="167" y="856"/>
                  </a:cubicBezTo>
                  <a:cubicBezTo>
                    <a:pt x="167" y="325"/>
                    <a:pt x="167" y="325"/>
                    <a:pt x="167" y="325"/>
                  </a:cubicBezTo>
                  <a:cubicBezTo>
                    <a:pt x="204" y="326"/>
                    <a:pt x="204" y="326"/>
                    <a:pt x="204" y="326"/>
                  </a:cubicBezTo>
                  <a:cubicBezTo>
                    <a:pt x="204" y="1785"/>
                    <a:pt x="204" y="1785"/>
                    <a:pt x="204" y="1785"/>
                  </a:cubicBezTo>
                  <a:cubicBezTo>
                    <a:pt x="205" y="1799"/>
                    <a:pt x="205" y="1799"/>
                    <a:pt x="205" y="1799"/>
                  </a:cubicBezTo>
                  <a:cubicBezTo>
                    <a:pt x="214" y="1917"/>
                    <a:pt x="393" y="1917"/>
                    <a:pt x="402" y="1799"/>
                  </a:cubicBezTo>
                  <a:cubicBezTo>
                    <a:pt x="403" y="1792"/>
                    <a:pt x="403" y="1792"/>
                    <a:pt x="403" y="1792"/>
                  </a:cubicBezTo>
                  <a:cubicBezTo>
                    <a:pt x="403" y="916"/>
                    <a:pt x="403" y="916"/>
                    <a:pt x="403" y="916"/>
                  </a:cubicBezTo>
                  <a:cubicBezTo>
                    <a:pt x="435" y="907"/>
                    <a:pt x="435" y="907"/>
                    <a:pt x="435" y="907"/>
                  </a:cubicBezTo>
                  <a:cubicBezTo>
                    <a:pt x="435" y="907"/>
                    <a:pt x="435" y="907"/>
                    <a:pt x="435" y="907"/>
                  </a:cubicBezTo>
                  <a:cubicBezTo>
                    <a:pt x="403" y="916"/>
                    <a:pt x="403" y="916"/>
                    <a:pt x="403" y="916"/>
                  </a:cubicBezTo>
                  <a:cubicBezTo>
                    <a:pt x="403" y="1792"/>
                    <a:pt x="403" y="1792"/>
                    <a:pt x="403" y="1792"/>
                  </a:cubicBezTo>
                  <a:cubicBezTo>
                    <a:pt x="404" y="918"/>
                    <a:pt x="404" y="918"/>
                    <a:pt x="404" y="918"/>
                  </a:cubicBezTo>
                  <a:close/>
                </a:path>
              </a:pathLst>
            </a:custGeom>
            <a:solidFill>
              <a:srgbClr val="339966"/>
            </a:solidFill>
            <a:ln w="12700">
              <a:solidFill>
                <a:srgbClr val="000000"/>
              </a:solidFill>
              <a:round/>
              <a:headEnd/>
              <a:tailEnd/>
            </a:ln>
          </p:spPr>
          <p:txBody>
            <a:bodyPr wrap="none"/>
            <a:lstStyle/>
            <a:p>
              <a:endParaRPr lang="en-US" sz="2805"/>
            </a:p>
          </p:txBody>
        </p:sp>
        <p:sp>
          <p:nvSpPr>
            <p:cNvPr id="82949" name="Oval 4">
              <a:extLst>
                <a:ext uri="{FF2B5EF4-FFF2-40B4-BE49-F238E27FC236}">
                  <a16:creationId xmlns:a16="http://schemas.microsoft.com/office/drawing/2014/main" id="{509D89FD-223C-CEEF-9137-EF5CA31B5D2C}"/>
                </a:ext>
              </a:extLst>
            </p:cNvPr>
            <p:cNvSpPr>
              <a:spLocks noChangeArrowheads="1"/>
            </p:cNvSpPr>
            <p:nvPr/>
          </p:nvSpPr>
          <p:spPr bwMode="auto">
            <a:xfrm>
              <a:off x="5121275" y="2011363"/>
              <a:ext cx="558800" cy="550862"/>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82950" name="Line 5">
              <a:extLst>
                <a:ext uri="{FF2B5EF4-FFF2-40B4-BE49-F238E27FC236}">
                  <a16:creationId xmlns:a16="http://schemas.microsoft.com/office/drawing/2014/main" id="{47550C0C-05AC-6A77-72CB-A53B8993D632}"/>
                </a:ext>
              </a:extLst>
            </p:cNvPr>
            <p:cNvSpPr>
              <a:spLocks noChangeShapeType="1"/>
            </p:cNvSpPr>
            <p:nvPr/>
          </p:nvSpPr>
          <p:spPr bwMode="auto">
            <a:xfrm flipV="1">
              <a:off x="3368675" y="4991100"/>
              <a:ext cx="1633538" cy="1920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951" name="Line 6">
              <a:extLst>
                <a:ext uri="{FF2B5EF4-FFF2-40B4-BE49-F238E27FC236}">
                  <a16:creationId xmlns:a16="http://schemas.microsoft.com/office/drawing/2014/main" id="{B156E565-1C46-B1A7-9315-60E506739848}"/>
                </a:ext>
              </a:extLst>
            </p:cNvPr>
            <p:cNvSpPr>
              <a:spLocks noChangeShapeType="1"/>
            </p:cNvSpPr>
            <p:nvPr/>
          </p:nvSpPr>
          <p:spPr bwMode="auto">
            <a:xfrm flipH="1" flipV="1">
              <a:off x="5772150" y="4967288"/>
              <a:ext cx="1274763" cy="1444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952" name="Line 7">
              <a:extLst>
                <a:ext uri="{FF2B5EF4-FFF2-40B4-BE49-F238E27FC236}">
                  <a16:creationId xmlns:a16="http://schemas.microsoft.com/office/drawing/2014/main" id="{6F487751-46A6-F860-B5C9-2E71F19E3F57}"/>
                </a:ext>
              </a:extLst>
            </p:cNvPr>
            <p:cNvSpPr>
              <a:spLocks noChangeShapeType="1"/>
            </p:cNvSpPr>
            <p:nvPr/>
          </p:nvSpPr>
          <p:spPr bwMode="auto">
            <a:xfrm flipV="1">
              <a:off x="3440113" y="5303838"/>
              <a:ext cx="1635125" cy="1920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953" name="Line 8">
              <a:extLst>
                <a:ext uri="{FF2B5EF4-FFF2-40B4-BE49-F238E27FC236}">
                  <a16:creationId xmlns:a16="http://schemas.microsoft.com/office/drawing/2014/main" id="{71E06DE2-F749-178F-A3C2-B5F3BA804434}"/>
                </a:ext>
              </a:extLst>
            </p:cNvPr>
            <p:cNvSpPr>
              <a:spLocks noChangeShapeType="1"/>
            </p:cNvSpPr>
            <p:nvPr/>
          </p:nvSpPr>
          <p:spPr bwMode="auto">
            <a:xfrm flipH="1" flipV="1">
              <a:off x="5724525" y="5278438"/>
              <a:ext cx="1274763" cy="1428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954" name="Text Box 9">
              <a:extLst>
                <a:ext uri="{FF2B5EF4-FFF2-40B4-BE49-F238E27FC236}">
                  <a16:creationId xmlns:a16="http://schemas.microsoft.com/office/drawing/2014/main" id="{FC19DE03-528C-94FF-217C-D376C0688FAE}"/>
                </a:ext>
              </a:extLst>
            </p:cNvPr>
            <p:cNvSpPr txBox="1">
              <a:spLocks noChangeArrowheads="1"/>
            </p:cNvSpPr>
            <p:nvPr/>
          </p:nvSpPr>
          <p:spPr bwMode="auto">
            <a:xfrm>
              <a:off x="3413126" y="4986338"/>
              <a:ext cx="1587500"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The Gates</a:t>
              </a:r>
            </a:p>
          </p:txBody>
        </p:sp>
        <p:sp>
          <p:nvSpPr>
            <p:cNvPr id="82955" name="Text Box 10">
              <a:extLst>
                <a:ext uri="{FF2B5EF4-FFF2-40B4-BE49-F238E27FC236}">
                  <a16:creationId xmlns:a16="http://schemas.microsoft.com/office/drawing/2014/main" id="{408B3B4B-ACC9-DD08-6077-2B696F4ECFEF}"/>
                </a:ext>
              </a:extLst>
            </p:cNvPr>
            <p:cNvSpPr txBox="1">
              <a:spLocks noChangeArrowheads="1"/>
            </p:cNvSpPr>
            <p:nvPr/>
          </p:nvSpPr>
          <p:spPr bwMode="auto">
            <a:xfrm>
              <a:off x="5875338" y="4964113"/>
              <a:ext cx="1117600"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of Hell</a:t>
              </a:r>
            </a:p>
          </p:txBody>
        </p:sp>
        <p:sp>
          <p:nvSpPr>
            <p:cNvPr id="82956" name="Line 11">
              <a:extLst>
                <a:ext uri="{FF2B5EF4-FFF2-40B4-BE49-F238E27FC236}">
                  <a16:creationId xmlns:a16="http://schemas.microsoft.com/office/drawing/2014/main" id="{BDA5DDB9-EF6D-8FFE-6F2E-8554FDA35052}"/>
                </a:ext>
              </a:extLst>
            </p:cNvPr>
            <p:cNvSpPr>
              <a:spLocks noChangeShapeType="1"/>
            </p:cNvSpPr>
            <p:nvPr/>
          </p:nvSpPr>
          <p:spPr bwMode="auto">
            <a:xfrm flipH="1">
              <a:off x="6854825" y="5135563"/>
              <a:ext cx="217488" cy="10064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957" name="Line 12">
              <a:extLst>
                <a:ext uri="{FF2B5EF4-FFF2-40B4-BE49-F238E27FC236}">
                  <a16:creationId xmlns:a16="http://schemas.microsoft.com/office/drawing/2014/main" id="{4A2A130A-FA69-ECB9-99C2-8CE865575EC2}"/>
                </a:ext>
              </a:extLst>
            </p:cNvPr>
            <p:cNvSpPr>
              <a:spLocks noChangeShapeType="1"/>
            </p:cNvSpPr>
            <p:nvPr/>
          </p:nvSpPr>
          <p:spPr bwMode="auto">
            <a:xfrm>
              <a:off x="3368675" y="5183188"/>
              <a:ext cx="168275" cy="9350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958" name="Line 13">
              <a:extLst>
                <a:ext uri="{FF2B5EF4-FFF2-40B4-BE49-F238E27FC236}">
                  <a16:creationId xmlns:a16="http://schemas.microsoft.com/office/drawing/2014/main" id="{1B901728-E5A6-4EEA-5C39-B4F81BEC622C}"/>
                </a:ext>
              </a:extLst>
            </p:cNvPr>
            <p:cNvSpPr>
              <a:spLocks noChangeShapeType="1"/>
            </p:cNvSpPr>
            <p:nvPr/>
          </p:nvSpPr>
          <p:spPr bwMode="auto">
            <a:xfrm>
              <a:off x="3536950" y="6118225"/>
              <a:ext cx="331787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82959" name="Text Box 14">
              <a:extLst>
                <a:ext uri="{FF2B5EF4-FFF2-40B4-BE49-F238E27FC236}">
                  <a16:creationId xmlns:a16="http://schemas.microsoft.com/office/drawing/2014/main" id="{502EF525-D6B0-CF52-DEF7-AEA1A7B9EE59}"/>
                </a:ext>
              </a:extLst>
            </p:cNvPr>
            <p:cNvSpPr txBox="1">
              <a:spLocks noChangeArrowheads="1"/>
            </p:cNvSpPr>
            <p:nvPr/>
          </p:nvSpPr>
          <p:spPr bwMode="auto">
            <a:xfrm>
              <a:off x="4033839" y="5594350"/>
              <a:ext cx="2697162" cy="49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002" b="0">
                  <a:solidFill>
                    <a:srgbClr val="000000"/>
                  </a:solidFill>
                </a:rPr>
                <a:t>The Prince of the Power of the Air</a:t>
              </a:r>
            </a:p>
            <a:p>
              <a:pPr>
                <a:spcAft>
                  <a:spcPct val="15000"/>
                </a:spcAft>
              </a:pPr>
              <a:r>
                <a:rPr lang="en-US" altLang="en-US" sz="1002" b="0">
                  <a:solidFill>
                    <a:srgbClr val="000000"/>
                  </a:solidFill>
                </a:rPr>
                <a:t>Principalities and Powers</a:t>
              </a:r>
            </a:p>
          </p:txBody>
        </p:sp>
        <p:sp>
          <p:nvSpPr>
            <p:cNvPr id="82960" name="Text Box 15">
              <a:extLst>
                <a:ext uri="{FF2B5EF4-FFF2-40B4-BE49-F238E27FC236}">
                  <a16:creationId xmlns:a16="http://schemas.microsoft.com/office/drawing/2014/main" id="{164DDE38-B7FE-7381-21E0-5923B50407CE}"/>
                </a:ext>
              </a:extLst>
            </p:cNvPr>
            <p:cNvSpPr txBox="1">
              <a:spLocks noChangeArrowheads="1"/>
            </p:cNvSpPr>
            <p:nvPr/>
          </p:nvSpPr>
          <p:spPr bwMode="auto">
            <a:xfrm>
              <a:off x="3495676" y="1401762"/>
              <a:ext cx="4210051" cy="6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2604" b="0">
                  <a:solidFill>
                    <a:srgbClr val="000000"/>
                  </a:solidFill>
                </a:rPr>
                <a:t>The Heavenly Places</a:t>
              </a:r>
            </a:p>
          </p:txBody>
        </p:sp>
        <p:sp>
          <p:nvSpPr>
            <p:cNvPr id="82961" name="Freeform 16">
              <a:extLst>
                <a:ext uri="{FF2B5EF4-FFF2-40B4-BE49-F238E27FC236}">
                  <a16:creationId xmlns:a16="http://schemas.microsoft.com/office/drawing/2014/main" id="{6D3B69F6-B620-C93C-582A-2E4B005B361A}"/>
                </a:ext>
              </a:extLst>
            </p:cNvPr>
            <p:cNvSpPr>
              <a:spLocks noChangeArrowheads="1"/>
            </p:cNvSpPr>
            <p:nvPr/>
          </p:nvSpPr>
          <p:spPr bwMode="auto">
            <a:xfrm>
              <a:off x="2232025" y="2047875"/>
              <a:ext cx="1489075" cy="1271588"/>
            </a:xfrm>
            <a:custGeom>
              <a:avLst/>
              <a:gdLst>
                <a:gd name="T0" fmla="*/ 2147483647 w 938"/>
                <a:gd name="T1" fmla="*/ 0 h 800"/>
                <a:gd name="T2" fmla="*/ 2147483647 w 938"/>
                <a:gd name="T3" fmla="*/ 2147483647 h 800"/>
                <a:gd name="T4" fmla="*/ 0 w 938"/>
                <a:gd name="T5" fmla="*/ 2147483647 h 800"/>
                <a:gd name="T6" fmla="*/ 0 60000 65536"/>
                <a:gd name="T7" fmla="*/ 0 60000 65536"/>
                <a:gd name="T8" fmla="*/ 0 60000 65536"/>
                <a:gd name="T9" fmla="*/ 0 w 938"/>
                <a:gd name="T10" fmla="*/ 0 h 800"/>
                <a:gd name="T11" fmla="*/ 938 w 938"/>
                <a:gd name="T12" fmla="*/ 800 h 800"/>
              </a:gdLst>
              <a:ahLst/>
              <a:cxnLst>
                <a:cxn ang="T6">
                  <a:pos x="T0" y="T1"/>
                </a:cxn>
                <a:cxn ang="T7">
                  <a:pos x="T2" y="T3"/>
                </a:cxn>
                <a:cxn ang="T8">
                  <a:pos x="T4" y="T5"/>
                </a:cxn>
              </a:cxnLst>
              <a:rect l="T9" t="T10" r="T11" b="T12"/>
              <a:pathLst>
                <a:path w="938" h="800">
                  <a:moveTo>
                    <a:pt x="462" y="0"/>
                  </a:moveTo>
                  <a:lnTo>
                    <a:pt x="938" y="800"/>
                  </a:lnTo>
                  <a:lnTo>
                    <a:pt x="0" y="574"/>
                  </a:lnTo>
                  <a:close/>
                </a:path>
              </a:pathLst>
            </a:custGeom>
            <a:solidFill>
              <a:srgbClr val="FFCC00"/>
            </a:solidFill>
            <a:ln w="12700">
              <a:solidFill>
                <a:srgbClr val="000000"/>
              </a:solidFill>
              <a:round/>
              <a:headEnd/>
              <a:tailEnd/>
            </a:ln>
          </p:spPr>
          <p:txBody>
            <a:bodyPr wrap="none"/>
            <a:lstStyle/>
            <a:p>
              <a:endParaRPr lang="en-US" sz="2805"/>
            </a:p>
          </p:txBody>
        </p:sp>
        <p:sp>
          <p:nvSpPr>
            <p:cNvPr id="82962" name="Text Box 17">
              <a:extLst>
                <a:ext uri="{FF2B5EF4-FFF2-40B4-BE49-F238E27FC236}">
                  <a16:creationId xmlns:a16="http://schemas.microsoft.com/office/drawing/2014/main" id="{4AE588D7-3BCB-F0FF-1B17-9AE37550B1CB}"/>
                </a:ext>
              </a:extLst>
            </p:cNvPr>
            <p:cNvSpPr txBox="1">
              <a:spLocks noChangeArrowheads="1"/>
            </p:cNvSpPr>
            <p:nvPr/>
          </p:nvSpPr>
          <p:spPr bwMode="auto">
            <a:xfrm>
              <a:off x="2563813" y="2640381"/>
              <a:ext cx="855662" cy="32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402" b="0">
                  <a:solidFill>
                    <a:srgbClr val="000000"/>
                  </a:solidFill>
                  <a:latin typeface="Arial MT"/>
                </a:rPr>
                <a:t> </a:t>
              </a:r>
            </a:p>
          </p:txBody>
        </p:sp>
        <p:sp>
          <p:nvSpPr>
            <p:cNvPr id="82963" name="Text Box 18">
              <a:extLst>
                <a:ext uri="{FF2B5EF4-FFF2-40B4-BE49-F238E27FC236}">
                  <a16:creationId xmlns:a16="http://schemas.microsoft.com/office/drawing/2014/main" id="{21D18C10-5F28-D8BC-0174-83FCF6858692}"/>
                </a:ext>
              </a:extLst>
            </p:cNvPr>
            <p:cNvSpPr txBox="1">
              <a:spLocks noChangeArrowheads="1"/>
            </p:cNvSpPr>
            <p:nvPr/>
          </p:nvSpPr>
          <p:spPr bwMode="auto">
            <a:xfrm>
              <a:off x="2492375" y="2554287"/>
              <a:ext cx="1066801"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GOD</a:t>
              </a:r>
            </a:p>
          </p:txBody>
        </p:sp>
        <p:sp>
          <p:nvSpPr>
            <p:cNvPr id="82964" name="Line 19">
              <a:extLst>
                <a:ext uri="{FF2B5EF4-FFF2-40B4-BE49-F238E27FC236}">
                  <a16:creationId xmlns:a16="http://schemas.microsoft.com/office/drawing/2014/main" id="{9E2B197D-4644-F829-1001-59E12E7F1B7E}"/>
                </a:ext>
              </a:extLst>
            </p:cNvPr>
            <p:cNvSpPr>
              <a:spLocks noChangeShapeType="1"/>
            </p:cNvSpPr>
            <p:nvPr/>
          </p:nvSpPr>
          <p:spPr bwMode="auto">
            <a:xfrm flipH="1" flipV="1">
              <a:off x="6037263" y="2547938"/>
              <a:ext cx="1274762" cy="719137"/>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965" name="Line 20">
              <a:extLst>
                <a:ext uri="{FF2B5EF4-FFF2-40B4-BE49-F238E27FC236}">
                  <a16:creationId xmlns:a16="http://schemas.microsoft.com/office/drawing/2014/main" id="{3C689A97-D897-C7F2-C9A9-2FA39E706B5C}"/>
                </a:ext>
              </a:extLst>
            </p:cNvPr>
            <p:cNvSpPr>
              <a:spLocks noChangeShapeType="1"/>
            </p:cNvSpPr>
            <p:nvPr/>
          </p:nvSpPr>
          <p:spPr bwMode="auto">
            <a:xfrm flipH="1">
              <a:off x="6446838" y="4271963"/>
              <a:ext cx="865187" cy="6477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966" name="Text Box 21">
              <a:extLst>
                <a:ext uri="{FF2B5EF4-FFF2-40B4-BE49-F238E27FC236}">
                  <a16:creationId xmlns:a16="http://schemas.microsoft.com/office/drawing/2014/main" id="{3DA28CA9-66DC-C8B3-9489-006B9076396A}"/>
                </a:ext>
              </a:extLst>
            </p:cNvPr>
            <p:cNvSpPr txBox="1">
              <a:spLocks noChangeArrowheads="1"/>
            </p:cNvSpPr>
            <p:nvPr/>
          </p:nvSpPr>
          <p:spPr bwMode="auto">
            <a:xfrm>
              <a:off x="7294563" y="3630612"/>
              <a:ext cx="1438275"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Constants</a:t>
              </a:r>
            </a:p>
          </p:txBody>
        </p:sp>
        <p:sp>
          <p:nvSpPr>
            <p:cNvPr id="82967" name="Line 22">
              <a:extLst>
                <a:ext uri="{FF2B5EF4-FFF2-40B4-BE49-F238E27FC236}">
                  <a16:creationId xmlns:a16="http://schemas.microsoft.com/office/drawing/2014/main" id="{25815707-2CDB-775B-79D2-9D17763C9ED5}"/>
                </a:ext>
              </a:extLst>
            </p:cNvPr>
            <p:cNvSpPr>
              <a:spLocks noChangeShapeType="1"/>
            </p:cNvSpPr>
            <p:nvPr/>
          </p:nvSpPr>
          <p:spPr bwMode="auto">
            <a:xfrm>
              <a:off x="3657600" y="3744913"/>
              <a:ext cx="769938" cy="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82968" name="Text Box 23">
              <a:extLst>
                <a:ext uri="{FF2B5EF4-FFF2-40B4-BE49-F238E27FC236}">
                  <a16:creationId xmlns:a16="http://schemas.microsoft.com/office/drawing/2014/main" id="{07E2F0E5-09B0-02B5-F0E6-2D7877157D3D}"/>
                </a:ext>
              </a:extLst>
            </p:cNvPr>
            <p:cNvSpPr txBox="1">
              <a:spLocks noChangeArrowheads="1"/>
            </p:cNvSpPr>
            <p:nvPr/>
          </p:nvSpPr>
          <p:spPr bwMode="auto">
            <a:xfrm>
              <a:off x="2346325" y="3535363"/>
              <a:ext cx="1257300"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Variable</a:t>
              </a:r>
            </a:p>
          </p:txBody>
        </p:sp>
        <p:sp>
          <p:nvSpPr>
            <p:cNvPr id="82969" name="Text Box 24">
              <a:extLst>
                <a:ext uri="{FF2B5EF4-FFF2-40B4-BE49-F238E27FC236}">
                  <a16:creationId xmlns:a16="http://schemas.microsoft.com/office/drawing/2014/main" id="{00E869ED-2C19-2EB7-EA0E-58874D3158C3}"/>
                </a:ext>
              </a:extLst>
            </p:cNvPr>
            <p:cNvSpPr txBox="1">
              <a:spLocks noChangeArrowheads="1"/>
            </p:cNvSpPr>
            <p:nvPr/>
          </p:nvSpPr>
          <p:spPr bwMode="auto">
            <a:xfrm>
              <a:off x="3662363" y="6243637"/>
              <a:ext cx="2741612" cy="43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870" b="0">
                  <a:solidFill>
                    <a:srgbClr val="000000"/>
                  </a:solidFill>
                </a:rPr>
                <a:t>The Cosmic Grave</a:t>
              </a:r>
            </a:p>
          </p:txBody>
        </p:sp>
        <p:sp>
          <p:nvSpPr>
            <p:cNvPr id="82970" name="Oval 26">
              <a:extLst>
                <a:ext uri="{FF2B5EF4-FFF2-40B4-BE49-F238E27FC236}">
                  <a16:creationId xmlns:a16="http://schemas.microsoft.com/office/drawing/2014/main" id="{076AE0A1-E928-ACE3-039E-5419C6354E97}"/>
                </a:ext>
              </a:extLst>
            </p:cNvPr>
            <p:cNvSpPr>
              <a:spLocks noChangeArrowheads="1"/>
            </p:cNvSpPr>
            <p:nvPr/>
          </p:nvSpPr>
          <p:spPr bwMode="auto">
            <a:xfrm>
              <a:off x="5003800" y="5299075"/>
              <a:ext cx="381000" cy="374650"/>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82971" name="Oval 27">
              <a:extLst>
                <a:ext uri="{FF2B5EF4-FFF2-40B4-BE49-F238E27FC236}">
                  <a16:creationId xmlns:a16="http://schemas.microsoft.com/office/drawing/2014/main" id="{7580C4B4-41C4-3BA7-8DD1-53599FD202F4}"/>
                </a:ext>
              </a:extLst>
            </p:cNvPr>
            <p:cNvSpPr>
              <a:spLocks noChangeArrowheads="1"/>
            </p:cNvSpPr>
            <p:nvPr/>
          </p:nvSpPr>
          <p:spPr bwMode="auto">
            <a:xfrm>
              <a:off x="5461000" y="5305425"/>
              <a:ext cx="381000" cy="374650"/>
            </a:xfrm>
            <a:prstGeom prst="ellipse">
              <a:avLst/>
            </a:prstGeom>
            <a:solidFill>
              <a:srgbClr val="FFCC00"/>
            </a:solidFill>
            <a:ln w="12700">
              <a:solidFill>
                <a:srgbClr val="000000"/>
              </a:solidFill>
              <a:round/>
              <a:headEnd/>
              <a:tailEnd/>
            </a:ln>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B356E6E-D0EB-389D-3E3C-177D21A4D33C}"/>
              </a:ext>
            </a:extLst>
          </p:cNvPr>
          <p:cNvSpPr>
            <a:spLocks noGrp="1" noChangeArrowheads="1"/>
          </p:cNvSpPr>
          <p:nvPr>
            <p:ph type="title"/>
          </p:nvPr>
        </p:nvSpPr>
        <p:spPr>
          <a:xfrm>
            <a:off x="914401" y="234553"/>
            <a:ext cx="7827963" cy="736997"/>
          </a:xfrm>
        </p:spPr>
        <p:txBody>
          <a:bodyPr/>
          <a:lstStyle/>
          <a:p>
            <a:r>
              <a:rPr lang="en-US" altLang="en-US" b="1" dirty="0"/>
              <a:t>Satan’s Weapons </a:t>
            </a:r>
            <a:br>
              <a:rPr lang="en-US" altLang="en-US" dirty="0"/>
            </a:br>
            <a:r>
              <a:rPr lang="en-US" altLang="en-US" sz="1600" dirty="0"/>
              <a:t>By Ed </a:t>
            </a:r>
            <a:r>
              <a:rPr lang="en-US" altLang="en-US" sz="1600" dirty="0" err="1"/>
              <a:t>Silvoso</a:t>
            </a:r>
            <a:r>
              <a:rPr lang="en-US" altLang="en-US" sz="1600" dirty="0"/>
              <a:t>, from his book “That None Should Perish.”</a:t>
            </a:r>
            <a:endParaRPr lang="en-US" altLang="en-US" dirty="0"/>
          </a:p>
        </p:txBody>
      </p:sp>
      <p:sp>
        <p:nvSpPr>
          <p:cNvPr id="83971" name="Rectangle 3">
            <a:extLst>
              <a:ext uri="{FF2B5EF4-FFF2-40B4-BE49-F238E27FC236}">
                <a16:creationId xmlns:a16="http://schemas.microsoft.com/office/drawing/2014/main" id="{2434FFBE-786F-D505-8327-7D577AEE9347}"/>
              </a:ext>
            </a:extLst>
          </p:cNvPr>
          <p:cNvSpPr>
            <a:spLocks noGrp="1" noChangeArrowheads="1"/>
          </p:cNvSpPr>
          <p:nvPr>
            <p:ph type="body" idx="1"/>
          </p:nvPr>
        </p:nvSpPr>
        <p:spPr/>
        <p:txBody>
          <a:bodyPr/>
          <a:lstStyle/>
          <a:p>
            <a:r>
              <a:rPr lang="en-US" altLang="en-US" sz="2400" dirty="0">
                <a:solidFill>
                  <a:schemeClr val="tx1"/>
                </a:solidFill>
              </a:rPr>
              <a:t>Lies and Deception</a:t>
            </a:r>
          </a:p>
          <a:p>
            <a:r>
              <a:rPr lang="en-US" altLang="en-US" sz="2400" dirty="0">
                <a:solidFill>
                  <a:schemeClr val="tx1"/>
                </a:solidFill>
              </a:rPr>
              <a:t>Anger triggered by Unwholesome words.</a:t>
            </a:r>
          </a:p>
          <a:p>
            <a:pPr>
              <a:buFont typeface="Times" panose="02020603050405020304" pitchFamily="18" charset="0"/>
              <a:buNone/>
            </a:pPr>
            <a:r>
              <a:rPr lang="en-US" altLang="en-US" sz="2400" i="1" dirty="0">
                <a:solidFill>
                  <a:schemeClr val="tx1"/>
                </a:solidFill>
              </a:rPr>
              <a:t>	Ephesians 4:25-32</a:t>
            </a:r>
          </a:p>
          <a:p>
            <a:endParaRPr lang="en-US" altLang="en-US" dirty="0"/>
          </a:p>
        </p:txBody>
      </p:sp>
      <p:pic>
        <p:nvPicPr>
          <p:cNvPr id="83972" name="Picture 4" descr="MCj02309590000[1]">
            <a:extLst>
              <a:ext uri="{FF2B5EF4-FFF2-40B4-BE49-F238E27FC236}">
                <a16:creationId xmlns:a16="http://schemas.microsoft.com/office/drawing/2014/main" id="{B4E0B2BB-9599-29A7-9969-874054DE3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25154"/>
            <a:ext cx="1664323" cy="234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CD6CD57-A6C5-DC3A-3AFE-F15D8047C980}"/>
              </a:ext>
            </a:extLst>
          </p:cNvPr>
          <p:cNvSpPr>
            <a:spLocks noGrp="1" noChangeArrowheads="1"/>
          </p:cNvSpPr>
          <p:nvPr>
            <p:ph type="title"/>
          </p:nvPr>
        </p:nvSpPr>
        <p:spPr>
          <a:xfrm>
            <a:off x="914401" y="310753"/>
            <a:ext cx="7827963" cy="736997"/>
          </a:xfrm>
        </p:spPr>
        <p:txBody>
          <a:bodyPr/>
          <a:lstStyle/>
          <a:p>
            <a:r>
              <a:rPr lang="en-US" altLang="en-US" b="1" dirty="0"/>
              <a:t>The Full Armor of God and the </a:t>
            </a:r>
            <a:br>
              <a:rPr lang="en-US" altLang="en-US" b="1" dirty="0"/>
            </a:br>
            <a:r>
              <a:rPr lang="en-US" altLang="en-US" b="1" dirty="0"/>
              <a:t>7 Values of Abundant Living</a:t>
            </a:r>
          </a:p>
        </p:txBody>
      </p:sp>
      <p:sp>
        <p:nvSpPr>
          <p:cNvPr id="46083" name="Rectangle 3">
            <a:extLst>
              <a:ext uri="{FF2B5EF4-FFF2-40B4-BE49-F238E27FC236}">
                <a16:creationId xmlns:a16="http://schemas.microsoft.com/office/drawing/2014/main" id="{DF4F83AF-31B9-7194-CAEC-51367A9FF505}"/>
              </a:ext>
            </a:extLst>
          </p:cNvPr>
          <p:cNvSpPr>
            <a:spLocks noGrp="1" noChangeArrowheads="1"/>
          </p:cNvSpPr>
          <p:nvPr>
            <p:ph type="body" idx="1"/>
          </p:nvPr>
        </p:nvSpPr>
        <p:spPr>
          <a:xfrm>
            <a:off x="914400" y="1200150"/>
            <a:ext cx="7315200" cy="3509769"/>
          </a:xfrm>
          <a:noFill/>
        </p:spPr>
        <p:txBody>
          <a:bodyPr/>
          <a:lstStyle/>
          <a:p>
            <a:pPr marL="608516" indent="-608516">
              <a:spcBef>
                <a:spcPts val="600"/>
              </a:spcBef>
              <a:buNone/>
              <a:tabLst>
                <a:tab pos="608516" algn="l"/>
              </a:tabLst>
            </a:pPr>
            <a:r>
              <a:rPr lang="en-US" altLang="en-US" sz="2000" dirty="0">
                <a:solidFill>
                  <a:srgbClr val="4A7245"/>
                </a:solidFill>
              </a:rPr>
              <a:t>Guidance</a:t>
            </a:r>
            <a:r>
              <a:rPr lang="en-US" altLang="en-US" sz="2000" dirty="0">
                <a:solidFill>
                  <a:srgbClr val="7B9569"/>
                </a:solidFill>
              </a:rPr>
              <a:t> </a:t>
            </a:r>
            <a:r>
              <a:rPr lang="en-US" altLang="en-US" sz="2000" dirty="0">
                <a:solidFill>
                  <a:schemeClr val="tx1"/>
                </a:solidFill>
              </a:rPr>
              <a:t>– The Belt of Truth </a:t>
            </a:r>
          </a:p>
          <a:p>
            <a:pPr marL="608516" indent="-608516">
              <a:spcBef>
                <a:spcPts val="600"/>
              </a:spcBef>
              <a:buNone/>
              <a:tabLst>
                <a:tab pos="608516" algn="l"/>
              </a:tabLst>
            </a:pPr>
            <a:r>
              <a:rPr lang="en-US" altLang="en-US" sz="2000" dirty="0">
                <a:solidFill>
                  <a:srgbClr val="4A7245"/>
                </a:solidFill>
              </a:rPr>
              <a:t>Growth</a:t>
            </a:r>
            <a:r>
              <a:rPr lang="en-US" altLang="en-US" sz="2000" dirty="0">
                <a:solidFill>
                  <a:srgbClr val="7B9569"/>
                </a:solidFill>
              </a:rPr>
              <a:t> </a:t>
            </a:r>
            <a:r>
              <a:rPr lang="en-US" altLang="en-US" sz="2000" dirty="0">
                <a:solidFill>
                  <a:schemeClr val="tx1"/>
                </a:solidFill>
              </a:rPr>
              <a:t>– The Breastplate of Righteousness </a:t>
            </a:r>
          </a:p>
          <a:p>
            <a:pPr marL="608516" indent="-608516">
              <a:spcBef>
                <a:spcPts val="600"/>
              </a:spcBef>
              <a:buNone/>
              <a:tabLst>
                <a:tab pos="608516" algn="l"/>
              </a:tabLst>
            </a:pPr>
            <a:r>
              <a:rPr lang="en-US" altLang="en-US" sz="2000" dirty="0">
                <a:solidFill>
                  <a:srgbClr val="4A7245"/>
                </a:solidFill>
              </a:rPr>
              <a:t>Grace</a:t>
            </a:r>
            <a:r>
              <a:rPr lang="en-US" altLang="en-US" sz="2000" dirty="0">
                <a:solidFill>
                  <a:srgbClr val="7B9569"/>
                </a:solidFill>
              </a:rPr>
              <a:t> </a:t>
            </a:r>
            <a:r>
              <a:rPr lang="en-US" altLang="en-US" sz="2000" dirty="0">
                <a:solidFill>
                  <a:schemeClr val="tx1"/>
                </a:solidFill>
              </a:rPr>
              <a:t>– Feet Fitted with the readiness that comes from the Gospel of Peace</a:t>
            </a:r>
          </a:p>
          <a:p>
            <a:pPr marL="608516" indent="-608516">
              <a:spcBef>
                <a:spcPts val="600"/>
              </a:spcBef>
              <a:buNone/>
              <a:tabLst>
                <a:tab pos="608516" algn="l"/>
              </a:tabLst>
            </a:pPr>
            <a:r>
              <a:rPr lang="en-US" altLang="en-US" sz="2000" dirty="0">
                <a:solidFill>
                  <a:srgbClr val="4A7245"/>
                </a:solidFill>
              </a:rPr>
              <a:t>Good Stewardship </a:t>
            </a:r>
            <a:r>
              <a:rPr lang="en-US" altLang="en-US" sz="2000" dirty="0">
                <a:solidFill>
                  <a:schemeClr val="tx1"/>
                </a:solidFill>
              </a:rPr>
              <a:t>– The Shield of Faith</a:t>
            </a:r>
          </a:p>
          <a:p>
            <a:pPr marL="608516" indent="-608516">
              <a:spcBef>
                <a:spcPts val="600"/>
              </a:spcBef>
              <a:buNone/>
              <a:tabLst>
                <a:tab pos="608516" algn="l"/>
              </a:tabLst>
            </a:pPr>
            <a:r>
              <a:rPr lang="en-US" altLang="en-US" sz="2000" dirty="0">
                <a:solidFill>
                  <a:srgbClr val="4A7245"/>
                </a:solidFill>
              </a:rPr>
              <a:t>Glorification</a:t>
            </a:r>
            <a:r>
              <a:rPr lang="en-US" altLang="en-US" sz="2000" dirty="0">
                <a:solidFill>
                  <a:srgbClr val="7B9569"/>
                </a:solidFill>
              </a:rPr>
              <a:t> </a:t>
            </a:r>
            <a:r>
              <a:rPr lang="en-US" altLang="en-US" sz="2000" dirty="0">
                <a:solidFill>
                  <a:schemeClr val="tx1"/>
                </a:solidFill>
              </a:rPr>
              <a:t>– The Helmet of Salvation</a:t>
            </a:r>
          </a:p>
          <a:p>
            <a:pPr marL="608516" indent="-608516">
              <a:spcBef>
                <a:spcPts val="600"/>
              </a:spcBef>
              <a:buNone/>
              <a:tabLst>
                <a:tab pos="608516" algn="l"/>
              </a:tabLst>
            </a:pPr>
            <a:r>
              <a:rPr lang="en-US" altLang="en-US" sz="2000" dirty="0">
                <a:solidFill>
                  <a:srgbClr val="4A7245"/>
                </a:solidFill>
              </a:rPr>
              <a:t>Gifts</a:t>
            </a:r>
            <a:r>
              <a:rPr lang="en-US" altLang="en-US" sz="2000" dirty="0">
                <a:solidFill>
                  <a:srgbClr val="7B9569"/>
                </a:solidFill>
              </a:rPr>
              <a:t> </a:t>
            </a:r>
            <a:r>
              <a:rPr lang="en-US" altLang="en-US" sz="2000" dirty="0">
                <a:solidFill>
                  <a:schemeClr val="tx1"/>
                </a:solidFill>
              </a:rPr>
              <a:t>– And the Sword of the Spirit, which is the Word of God.  </a:t>
            </a:r>
          </a:p>
          <a:p>
            <a:pPr marL="608516" indent="-608516">
              <a:spcBef>
                <a:spcPts val="600"/>
              </a:spcBef>
              <a:buNone/>
              <a:tabLst>
                <a:tab pos="608516" algn="l"/>
              </a:tabLst>
            </a:pPr>
            <a:r>
              <a:rPr lang="en-US" altLang="en-US" sz="2000" dirty="0">
                <a:solidFill>
                  <a:srgbClr val="4A7245"/>
                </a:solidFill>
              </a:rPr>
              <a:t>Group</a:t>
            </a:r>
            <a:r>
              <a:rPr lang="en-US" altLang="en-US" sz="2000" dirty="0">
                <a:solidFill>
                  <a:srgbClr val="7B9569"/>
                </a:solidFill>
              </a:rPr>
              <a:t> </a:t>
            </a:r>
            <a:r>
              <a:rPr lang="en-US" altLang="en-US" sz="2000" dirty="0">
                <a:solidFill>
                  <a:schemeClr val="tx1"/>
                </a:solidFill>
              </a:rPr>
              <a:t>– And pray in the Spirit on all occasions with all kinds of prayers and requests.  With this in mind, be alert and always keep on praying for all the saints.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6083">
                                            <p:txEl>
                                              <p:pRg st="6" end="6"/>
                                            </p:txEl>
                                          </p:spTgt>
                                        </p:tgtEl>
                                        <p:attrNameLst>
                                          <p:attrName>style.visibility</p:attrName>
                                        </p:attrNameLst>
                                      </p:cBhvr>
                                      <p:to>
                                        <p:strVal val="visible"/>
                                      </p:to>
                                    </p:set>
                                    <p:anim calcmode="lin" valueType="num">
                                      <p:cBhvr additive="base">
                                        <p:cTn id="43"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0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D0D3FFB-AF35-B103-0091-AB34F0F688CD}"/>
              </a:ext>
            </a:extLst>
          </p:cNvPr>
          <p:cNvSpPr>
            <a:spLocks noGrp="1" noChangeArrowheads="1"/>
          </p:cNvSpPr>
          <p:nvPr>
            <p:ph type="title"/>
          </p:nvPr>
        </p:nvSpPr>
        <p:spPr>
          <a:xfrm>
            <a:off x="914401" y="234553"/>
            <a:ext cx="7827963" cy="736997"/>
          </a:xfrm>
        </p:spPr>
        <p:txBody>
          <a:bodyPr/>
          <a:lstStyle/>
          <a:p>
            <a:r>
              <a:rPr lang="en-US" altLang="en-US" b="1" dirty="0"/>
              <a:t>The 18 natural laws</a:t>
            </a:r>
          </a:p>
        </p:txBody>
      </p:sp>
      <p:sp>
        <p:nvSpPr>
          <p:cNvPr id="86019" name="Rectangle 3">
            <a:extLst>
              <a:ext uri="{FF2B5EF4-FFF2-40B4-BE49-F238E27FC236}">
                <a16:creationId xmlns:a16="http://schemas.microsoft.com/office/drawing/2014/main" id="{13F07684-278A-19E6-91AF-1132017F260C}"/>
              </a:ext>
            </a:extLst>
          </p:cNvPr>
          <p:cNvSpPr>
            <a:spLocks noGrp="1" noChangeArrowheads="1"/>
          </p:cNvSpPr>
          <p:nvPr>
            <p:ph type="body" idx="1"/>
          </p:nvPr>
        </p:nvSpPr>
        <p:spPr/>
        <p:txBody>
          <a:bodyPr/>
          <a:lstStyle/>
          <a:p>
            <a:pPr marL="0" indent="0">
              <a:buNone/>
            </a:pPr>
            <a:r>
              <a:rPr lang="en-US" altLang="en-US" sz="2400" dirty="0">
                <a:solidFill>
                  <a:schemeClr val="tx1"/>
                </a:solidFill>
              </a:rPr>
              <a:t>Law 12 - </a:t>
            </a:r>
            <a:r>
              <a:rPr lang="en-US" altLang="en-US" sz="2400" dirty="0">
                <a:solidFill>
                  <a:srgbClr val="4A7245"/>
                </a:solidFill>
              </a:rPr>
              <a:t>The Law of Consequences</a:t>
            </a:r>
          </a:p>
          <a:p>
            <a:pPr marL="0" indent="0">
              <a:buNone/>
            </a:pPr>
            <a:r>
              <a:rPr lang="en-US" altLang="en-US" sz="2400" b="0" dirty="0">
                <a:solidFill>
                  <a:schemeClr val="tx1"/>
                </a:solidFill>
              </a:rPr>
              <a:t>Actions taken and words spoken have </a:t>
            </a:r>
            <a:br>
              <a:rPr lang="en-US" altLang="en-US" sz="2400" b="0" dirty="0">
                <a:solidFill>
                  <a:schemeClr val="tx1"/>
                </a:solidFill>
              </a:rPr>
            </a:br>
            <a:r>
              <a:rPr lang="en-US" altLang="en-US" sz="2400" b="0" dirty="0">
                <a:solidFill>
                  <a:schemeClr val="tx1"/>
                </a:solidFill>
              </a:rPr>
              <a:t>profound consequences on our journey </a:t>
            </a:r>
            <a:br>
              <a:rPr lang="en-US" altLang="en-US" sz="2400" b="0" dirty="0">
                <a:solidFill>
                  <a:schemeClr val="tx1"/>
                </a:solidFill>
              </a:rPr>
            </a:br>
            <a:r>
              <a:rPr lang="en-US" altLang="en-US" sz="2400" b="0" dirty="0">
                <a:solidFill>
                  <a:schemeClr val="tx1"/>
                </a:solidFill>
              </a:rPr>
              <a:t>of transformation, either blessing or </a:t>
            </a:r>
            <a:br>
              <a:rPr lang="en-US" altLang="en-US" sz="2400" b="0" dirty="0">
                <a:solidFill>
                  <a:schemeClr val="tx1"/>
                </a:solidFill>
              </a:rPr>
            </a:br>
            <a:r>
              <a:rPr lang="en-US" altLang="en-US" sz="2400" b="0" dirty="0">
                <a:solidFill>
                  <a:schemeClr val="tx1"/>
                </a:solidFill>
              </a:rPr>
              <a:t>cursing our lives and the lives of those </a:t>
            </a:r>
            <a:br>
              <a:rPr lang="en-US" altLang="en-US" sz="2400" b="0" dirty="0">
                <a:solidFill>
                  <a:schemeClr val="tx1"/>
                </a:solidFill>
              </a:rPr>
            </a:br>
            <a:r>
              <a:rPr lang="en-US" altLang="en-US" sz="2400" b="0" dirty="0">
                <a:solidFill>
                  <a:schemeClr val="tx1"/>
                </a:solidFill>
              </a:rPr>
              <a:t>we touch.</a:t>
            </a:r>
            <a:endParaRPr lang="en-US" altLang="en-US" sz="2400" dirty="0">
              <a:solidFill>
                <a:schemeClr val="tx1"/>
              </a:solidFill>
            </a:endParaRPr>
          </a:p>
          <a:p>
            <a:pPr marL="0" indent="0">
              <a:buNone/>
            </a:pPr>
            <a:r>
              <a:rPr lang="en-US" altLang="en-US" sz="2400" i="1" dirty="0">
                <a:solidFill>
                  <a:srgbClr val="4A7245"/>
                </a:solidFill>
              </a:rPr>
              <a:t>Deuteronomy 30:15-20, Galatians 6:7-10</a:t>
            </a:r>
          </a:p>
          <a:p>
            <a:pPr marL="0" indent="0"/>
            <a:endParaRPr lang="en-US" altLang="en-US" dirty="0"/>
          </a:p>
        </p:txBody>
      </p:sp>
      <p:pic>
        <p:nvPicPr>
          <p:cNvPr id="86020" name="Picture 4" descr="LAWSx18.jpg                                                    006ABFB9Macintosh HD                   BC2D11C2:">
            <a:extLst>
              <a:ext uri="{FF2B5EF4-FFF2-40B4-BE49-F238E27FC236}">
                <a16:creationId xmlns:a16="http://schemas.microsoft.com/office/drawing/2014/main" id="{24EFDBC7-1474-15A8-4129-3AD41F0D2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225154"/>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8A5371DC-B178-40FE-35F5-A967F5BCD48D}"/>
              </a:ext>
            </a:extLst>
          </p:cNvPr>
          <p:cNvSpPr>
            <a:spLocks noGrp="1" noChangeArrowheads="1"/>
          </p:cNvSpPr>
          <p:nvPr>
            <p:ph type="title"/>
          </p:nvPr>
        </p:nvSpPr>
        <p:spPr>
          <a:xfrm>
            <a:off x="914401" y="234553"/>
            <a:ext cx="7827963" cy="736997"/>
          </a:xfrm>
        </p:spPr>
        <p:txBody>
          <a:bodyPr/>
          <a:lstStyle/>
          <a:p>
            <a:r>
              <a:rPr lang="en-US" altLang="en-US" b="1" dirty="0"/>
              <a:t>Blessings and Curses </a:t>
            </a:r>
          </a:p>
        </p:txBody>
      </p:sp>
      <p:sp>
        <p:nvSpPr>
          <p:cNvPr id="87043" name="Rectangle 3">
            <a:extLst>
              <a:ext uri="{FF2B5EF4-FFF2-40B4-BE49-F238E27FC236}">
                <a16:creationId xmlns:a16="http://schemas.microsoft.com/office/drawing/2014/main" id="{422FC376-C55A-08EB-5708-4CCCD3C9E3FE}"/>
              </a:ext>
            </a:extLst>
          </p:cNvPr>
          <p:cNvSpPr>
            <a:spLocks noGrp="1" noChangeArrowheads="1"/>
          </p:cNvSpPr>
          <p:nvPr>
            <p:ph type="body" idx="1"/>
          </p:nvPr>
        </p:nvSpPr>
        <p:spPr>
          <a:xfrm>
            <a:off x="918714" y="1200150"/>
            <a:ext cx="5482086" cy="3510979"/>
          </a:xfrm>
        </p:spPr>
        <p:txBody>
          <a:bodyPr/>
          <a:lstStyle/>
          <a:p>
            <a:pPr marL="0" indent="0">
              <a:buNone/>
            </a:pPr>
            <a:r>
              <a:rPr lang="en-US" altLang="en-US" sz="2400" dirty="0">
                <a:solidFill>
                  <a:schemeClr val="tx1"/>
                </a:solidFill>
              </a:rPr>
              <a:t>Definition: </a:t>
            </a:r>
            <a:r>
              <a:rPr lang="en-US" altLang="en-US" sz="2400" b="0" dirty="0">
                <a:solidFill>
                  <a:schemeClr val="tx1"/>
                </a:solidFill>
              </a:rPr>
              <a:t>Both blessings and curses </a:t>
            </a:r>
            <a:br>
              <a:rPr lang="en-US" altLang="en-US" sz="2400" b="0" dirty="0">
                <a:solidFill>
                  <a:schemeClr val="tx1"/>
                </a:solidFill>
              </a:rPr>
            </a:br>
            <a:r>
              <a:rPr lang="en-US" altLang="en-US" sz="2400" b="0" dirty="0">
                <a:solidFill>
                  <a:schemeClr val="tx1"/>
                </a:solidFill>
              </a:rPr>
              <a:t>are impartations of spiritual power, </a:t>
            </a:r>
            <a:br>
              <a:rPr lang="en-US" altLang="en-US" sz="2400" b="0" dirty="0">
                <a:solidFill>
                  <a:schemeClr val="tx1"/>
                </a:solidFill>
              </a:rPr>
            </a:br>
            <a:r>
              <a:rPr lang="en-US" altLang="en-US" sz="2400" b="0" dirty="0">
                <a:solidFill>
                  <a:schemeClr val="tx1"/>
                </a:solidFill>
              </a:rPr>
              <a:t>one for the positive and one for the </a:t>
            </a:r>
            <a:br>
              <a:rPr lang="en-US" altLang="en-US" sz="2400" b="0" dirty="0">
                <a:solidFill>
                  <a:schemeClr val="tx1"/>
                </a:solidFill>
              </a:rPr>
            </a:br>
            <a:r>
              <a:rPr lang="en-US" altLang="en-US" sz="2400" b="0" dirty="0">
                <a:solidFill>
                  <a:schemeClr val="tx1"/>
                </a:solidFill>
              </a:rPr>
              <a:t>negative.  They can both come about </a:t>
            </a:r>
            <a:br>
              <a:rPr lang="en-US" altLang="en-US" sz="2400" b="0" dirty="0">
                <a:solidFill>
                  <a:schemeClr val="tx1"/>
                </a:solidFill>
              </a:rPr>
            </a:br>
            <a:r>
              <a:rPr lang="en-US" altLang="en-US" sz="2400" b="0" dirty="0">
                <a:solidFill>
                  <a:schemeClr val="tx1"/>
                </a:solidFill>
              </a:rPr>
              <a:t>as a result of words spoken or actions </a:t>
            </a:r>
            <a:br>
              <a:rPr lang="en-US" altLang="en-US" sz="2400" b="0" dirty="0">
                <a:solidFill>
                  <a:schemeClr val="tx1"/>
                </a:solidFill>
              </a:rPr>
            </a:br>
            <a:r>
              <a:rPr lang="en-US" altLang="en-US" sz="2400" b="0" dirty="0">
                <a:solidFill>
                  <a:schemeClr val="tx1"/>
                </a:solidFill>
              </a:rPr>
              <a:t>taken by oneself or others.</a:t>
            </a:r>
          </a:p>
          <a:p>
            <a:pPr marL="0" indent="0">
              <a:buNone/>
            </a:pPr>
            <a:r>
              <a:rPr lang="en-US" altLang="en-US" sz="1202" dirty="0">
                <a:solidFill>
                  <a:srgbClr val="7B9569"/>
                </a:solidFill>
              </a:rPr>
              <a:t>From Derek Prince’s </a:t>
            </a:r>
            <a:br>
              <a:rPr lang="en-US" altLang="en-US" sz="1202" dirty="0">
                <a:solidFill>
                  <a:srgbClr val="7B9569"/>
                </a:solidFill>
              </a:rPr>
            </a:br>
            <a:r>
              <a:rPr lang="en-US" altLang="en-US" sz="1202" i="1" dirty="0">
                <a:solidFill>
                  <a:srgbClr val="7B9569"/>
                </a:solidFill>
              </a:rPr>
              <a:t>Blessings or Curses: You can choose</a:t>
            </a:r>
            <a:endParaRPr lang="en-US" altLang="en-US" i="1" dirty="0"/>
          </a:p>
        </p:txBody>
      </p:sp>
      <p:pic>
        <p:nvPicPr>
          <p:cNvPr id="87044" name="Object 4">
            <a:extLst>
              <a:ext uri="{FF2B5EF4-FFF2-40B4-BE49-F238E27FC236}">
                <a16:creationId xmlns:a16="http://schemas.microsoft.com/office/drawing/2014/main" id="{A00B84B4-914B-330E-0132-1A79223079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274" y="1123950"/>
            <a:ext cx="1766090" cy="274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EA6074B-A01B-77F9-ACA3-56BCC15C672F}"/>
              </a:ext>
            </a:extLst>
          </p:cNvPr>
          <p:cNvSpPr>
            <a:spLocks noGrp="1" noChangeArrowheads="1"/>
          </p:cNvSpPr>
          <p:nvPr>
            <p:ph type="title"/>
          </p:nvPr>
        </p:nvSpPr>
        <p:spPr/>
        <p:txBody>
          <a:bodyPr/>
          <a:lstStyle/>
          <a:p>
            <a:r>
              <a:rPr lang="en-US" altLang="en-US" b="1" dirty="0"/>
              <a:t>Dealing with sin in the Church </a:t>
            </a:r>
          </a:p>
        </p:txBody>
      </p:sp>
      <p:sp>
        <p:nvSpPr>
          <p:cNvPr id="88067" name="Rectangle 3">
            <a:extLst>
              <a:ext uri="{FF2B5EF4-FFF2-40B4-BE49-F238E27FC236}">
                <a16:creationId xmlns:a16="http://schemas.microsoft.com/office/drawing/2014/main" id="{42510DFD-1CD8-EE38-09A4-213B9A9C0A14}"/>
              </a:ext>
            </a:extLst>
          </p:cNvPr>
          <p:cNvSpPr>
            <a:spLocks noGrp="1" noChangeArrowheads="1"/>
          </p:cNvSpPr>
          <p:nvPr>
            <p:ph type="body" idx="1"/>
          </p:nvPr>
        </p:nvSpPr>
        <p:spPr>
          <a:xfrm>
            <a:off x="914400" y="1270571"/>
            <a:ext cx="6781800" cy="3510979"/>
          </a:xfrm>
        </p:spPr>
        <p:txBody>
          <a:bodyPr/>
          <a:lstStyle/>
          <a:p>
            <a:pPr>
              <a:spcBef>
                <a:spcPct val="100000"/>
              </a:spcBef>
            </a:pPr>
            <a:r>
              <a:rPr lang="en-US" altLang="en-US" sz="2000" b="0" dirty="0">
                <a:solidFill>
                  <a:schemeClr val="tx1"/>
                </a:solidFill>
              </a:rPr>
              <a:t>In order to deal with sin against one </a:t>
            </a:r>
            <a:br>
              <a:rPr lang="en-US" altLang="en-US" sz="2000" b="0" dirty="0">
                <a:solidFill>
                  <a:schemeClr val="tx1"/>
                </a:solidFill>
              </a:rPr>
            </a:br>
            <a:r>
              <a:rPr lang="en-US" altLang="en-US" sz="2000" b="0" dirty="0">
                <a:solidFill>
                  <a:schemeClr val="tx1"/>
                </a:solidFill>
              </a:rPr>
              <a:t>another in the church Jesus has provided </a:t>
            </a:r>
            <a:br>
              <a:rPr lang="en-US" altLang="en-US" sz="2000" b="0" dirty="0">
                <a:solidFill>
                  <a:schemeClr val="tx1"/>
                </a:solidFill>
              </a:rPr>
            </a:br>
            <a:r>
              <a:rPr lang="en-US" altLang="en-US" sz="2000" b="0" dirty="0">
                <a:solidFill>
                  <a:schemeClr val="tx1"/>
                </a:solidFill>
              </a:rPr>
              <a:t>us a model of how to confront one another </a:t>
            </a:r>
            <a:br>
              <a:rPr lang="en-US" altLang="en-US" sz="2000" b="0" dirty="0">
                <a:solidFill>
                  <a:schemeClr val="tx1"/>
                </a:solidFill>
              </a:rPr>
            </a:br>
            <a:r>
              <a:rPr lang="en-US" altLang="en-US" sz="2000" b="0" dirty="0">
                <a:solidFill>
                  <a:schemeClr val="tx1"/>
                </a:solidFill>
              </a:rPr>
              <a:t>and move towards healing, reconciliation </a:t>
            </a:r>
            <a:br>
              <a:rPr lang="en-US" altLang="en-US" sz="2000" b="0" dirty="0">
                <a:solidFill>
                  <a:schemeClr val="tx1"/>
                </a:solidFill>
              </a:rPr>
            </a:br>
            <a:r>
              <a:rPr lang="en-US" altLang="en-US" sz="2000" b="0" dirty="0">
                <a:solidFill>
                  <a:schemeClr val="tx1"/>
                </a:solidFill>
              </a:rPr>
              <a:t>and peace in Matthew 18:15-20.</a:t>
            </a:r>
          </a:p>
          <a:p>
            <a:pPr>
              <a:spcBef>
                <a:spcPct val="100000"/>
              </a:spcBef>
            </a:pPr>
            <a:r>
              <a:rPr lang="en-US" altLang="en-US" sz="2000" b="0" dirty="0">
                <a:solidFill>
                  <a:schemeClr val="tx1"/>
                </a:solidFill>
              </a:rPr>
              <a:t>By moving through this process with one another we can reverse the effects of the curse that has been brought to bear on our lives through one another’s sins and maintain the unity of the church through forgiveness, healing and restoration of trust as we move towards reconciliation.</a:t>
            </a:r>
          </a:p>
          <a:p>
            <a:pPr>
              <a:spcBef>
                <a:spcPct val="100000"/>
              </a:spcBef>
            </a:pPr>
            <a:endParaRPr lang="en-US" altLang="en-US" b="0" dirty="0"/>
          </a:p>
        </p:txBody>
      </p:sp>
      <p:pic>
        <p:nvPicPr>
          <p:cNvPr id="88068" name="Object 4">
            <a:extLst>
              <a:ext uri="{FF2B5EF4-FFF2-40B4-BE49-F238E27FC236}">
                <a16:creationId xmlns:a16="http://schemas.microsoft.com/office/drawing/2014/main" id="{65924DAA-84C2-6523-7C9A-59F069DD22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799" y="1189915"/>
            <a:ext cx="1243472" cy="193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91594030-F143-161F-92B6-83AD346A9A67}"/>
              </a:ext>
            </a:extLst>
          </p:cNvPr>
          <p:cNvSpPr>
            <a:spLocks noGrp="1" noChangeArrowheads="1"/>
          </p:cNvSpPr>
          <p:nvPr>
            <p:ph type="title"/>
          </p:nvPr>
        </p:nvSpPr>
        <p:spPr>
          <a:xfrm>
            <a:off x="914401" y="310753"/>
            <a:ext cx="7827963" cy="736997"/>
          </a:xfrm>
        </p:spPr>
        <p:txBody>
          <a:bodyPr/>
          <a:lstStyle/>
          <a:p>
            <a:r>
              <a:rPr lang="en-US" altLang="en-US" b="1" dirty="0"/>
              <a:t>Curses of Disobedience and the </a:t>
            </a:r>
            <a:br>
              <a:rPr lang="en-US" altLang="en-US" b="1" dirty="0"/>
            </a:br>
            <a:r>
              <a:rPr lang="en-US" altLang="en-US" b="1" dirty="0"/>
              <a:t>7 values of Abundant Living </a:t>
            </a:r>
          </a:p>
        </p:txBody>
      </p:sp>
      <p:sp>
        <p:nvSpPr>
          <p:cNvPr id="36867" name="Rectangle 3">
            <a:extLst>
              <a:ext uri="{FF2B5EF4-FFF2-40B4-BE49-F238E27FC236}">
                <a16:creationId xmlns:a16="http://schemas.microsoft.com/office/drawing/2014/main" id="{BADCBBEC-7342-EA92-EA19-AFB64ACD53A1}"/>
              </a:ext>
            </a:extLst>
          </p:cNvPr>
          <p:cNvSpPr>
            <a:spLocks noGrp="1" noChangeArrowheads="1"/>
          </p:cNvSpPr>
          <p:nvPr>
            <p:ph type="body" idx="1"/>
          </p:nvPr>
        </p:nvSpPr>
        <p:spPr/>
        <p:txBody>
          <a:bodyPr/>
          <a:lstStyle/>
          <a:p>
            <a:pPr>
              <a:spcBef>
                <a:spcPts val="0"/>
              </a:spcBef>
              <a:buFont typeface="Times" panose="02020603050405020304" pitchFamily="18" charset="0"/>
              <a:buNone/>
            </a:pPr>
            <a:r>
              <a:rPr lang="en-US" altLang="en-US" sz="2000" dirty="0">
                <a:solidFill>
                  <a:schemeClr val="tx1"/>
                </a:solidFill>
              </a:rPr>
              <a:t>Curses of Disobedience</a:t>
            </a:r>
            <a:r>
              <a:rPr lang="en-US" altLang="en-US" sz="2000" b="0" dirty="0">
                <a:solidFill>
                  <a:schemeClr val="tx1"/>
                </a:solidFill>
              </a:rPr>
              <a:t> – </a:t>
            </a:r>
            <a:r>
              <a:rPr lang="en-US" altLang="en-US" sz="2000" i="1" dirty="0">
                <a:solidFill>
                  <a:schemeClr val="tx1"/>
                </a:solidFill>
              </a:rPr>
              <a:t>Deuteronomy 27:15-26 and Others</a:t>
            </a:r>
          </a:p>
          <a:p>
            <a:pPr>
              <a:spcBef>
                <a:spcPts val="0"/>
              </a:spcBef>
              <a:buFont typeface="Times" panose="02020603050405020304" pitchFamily="18" charset="0"/>
              <a:buNone/>
            </a:pPr>
            <a:r>
              <a:rPr lang="en-US" altLang="en-US" sz="2000" dirty="0">
                <a:solidFill>
                  <a:srgbClr val="4A7245"/>
                </a:solidFill>
              </a:rPr>
              <a:t>Guidance</a:t>
            </a:r>
            <a:r>
              <a:rPr lang="en-US" altLang="en-US" sz="2000" dirty="0">
                <a:solidFill>
                  <a:srgbClr val="7B9569"/>
                </a:solidFill>
              </a:rPr>
              <a:t> </a:t>
            </a:r>
            <a:r>
              <a:rPr lang="en-US" altLang="en-US" sz="2000" dirty="0">
                <a:solidFill>
                  <a:schemeClr val="tx1"/>
                </a:solidFill>
              </a:rPr>
              <a:t>– </a:t>
            </a:r>
            <a:r>
              <a:rPr lang="en-US" altLang="en-US" sz="2000" i="1" dirty="0">
                <a:solidFill>
                  <a:schemeClr val="tx1"/>
                </a:solidFill>
              </a:rPr>
              <a:t>Idolatry v.15</a:t>
            </a:r>
          </a:p>
          <a:p>
            <a:pPr>
              <a:spcBef>
                <a:spcPts val="0"/>
              </a:spcBef>
              <a:buFont typeface="Times" panose="02020603050405020304" pitchFamily="18" charset="0"/>
              <a:buNone/>
            </a:pPr>
            <a:r>
              <a:rPr lang="en-US" altLang="en-US" sz="2000" dirty="0">
                <a:solidFill>
                  <a:srgbClr val="4A7245"/>
                </a:solidFill>
              </a:rPr>
              <a:t>Group </a:t>
            </a:r>
            <a:r>
              <a:rPr lang="en-US" altLang="en-US" sz="2000" dirty="0">
                <a:solidFill>
                  <a:schemeClr val="tx1"/>
                </a:solidFill>
              </a:rPr>
              <a:t>– Disrespect of Parents </a:t>
            </a:r>
            <a:r>
              <a:rPr lang="en-US" altLang="en-US" sz="2000" i="1" dirty="0">
                <a:solidFill>
                  <a:schemeClr val="tx1"/>
                </a:solidFill>
              </a:rPr>
              <a:t>v.16</a:t>
            </a:r>
            <a:r>
              <a:rPr lang="en-US" altLang="en-US" sz="2000" dirty="0">
                <a:solidFill>
                  <a:schemeClr val="tx1"/>
                </a:solidFill>
              </a:rPr>
              <a:t> </a:t>
            </a:r>
          </a:p>
          <a:p>
            <a:pPr>
              <a:spcBef>
                <a:spcPts val="0"/>
              </a:spcBef>
              <a:buFont typeface="Times" panose="02020603050405020304" pitchFamily="18" charset="0"/>
              <a:buNone/>
            </a:pPr>
            <a:r>
              <a:rPr lang="en-US" altLang="en-US" sz="2000" dirty="0">
                <a:solidFill>
                  <a:schemeClr val="tx1"/>
                </a:solidFill>
              </a:rPr>
              <a:t>		Sexual Immorality </a:t>
            </a:r>
            <a:r>
              <a:rPr lang="en-US" altLang="en-US" sz="2000" i="1" dirty="0">
                <a:solidFill>
                  <a:schemeClr val="tx1"/>
                </a:solidFill>
              </a:rPr>
              <a:t>v. 20-23</a:t>
            </a:r>
            <a:endParaRPr lang="en-US" altLang="en-US" sz="2000" dirty="0">
              <a:solidFill>
                <a:schemeClr val="tx1"/>
              </a:solidFill>
            </a:endParaRPr>
          </a:p>
          <a:p>
            <a:pPr>
              <a:spcBef>
                <a:spcPts val="0"/>
              </a:spcBef>
              <a:buFont typeface="Times" panose="02020603050405020304" pitchFamily="18" charset="0"/>
              <a:buNone/>
            </a:pPr>
            <a:r>
              <a:rPr lang="en-US" altLang="en-US" sz="2000" dirty="0">
                <a:solidFill>
                  <a:srgbClr val="4A7245"/>
                </a:solidFill>
              </a:rPr>
              <a:t>Good Stewardship </a:t>
            </a:r>
            <a:r>
              <a:rPr lang="en-US" altLang="en-US" sz="2000" dirty="0">
                <a:solidFill>
                  <a:schemeClr val="tx1"/>
                </a:solidFill>
              </a:rPr>
              <a:t>– Dishonesty/Greed</a:t>
            </a:r>
          </a:p>
          <a:p>
            <a:pPr>
              <a:spcBef>
                <a:spcPts val="0"/>
              </a:spcBef>
              <a:buFont typeface="Times" panose="02020603050405020304" pitchFamily="18" charset="0"/>
              <a:buNone/>
            </a:pPr>
            <a:r>
              <a:rPr lang="en-US" altLang="en-US" sz="2000" dirty="0">
                <a:solidFill>
                  <a:schemeClr val="tx1"/>
                </a:solidFill>
              </a:rPr>
              <a:t>		Unrighteous Stewardship – </a:t>
            </a:r>
            <a:r>
              <a:rPr lang="en-US" altLang="en-US" sz="2000" i="1" dirty="0">
                <a:solidFill>
                  <a:schemeClr val="tx1"/>
                </a:solidFill>
              </a:rPr>
              <a:t>Haggai 1:5-6, Malachi 3:8-9</a:t>
            </a:r>
            <a:endParaRPr lang="en-US" altLang="en-US" sz="2000" dirty="0">
              <a:solidFill>
                <a:schemeClr val="tx1"/>
              </a:solidFill>
            </a:endParaRPr>
          </a:p>
          <a:p>
            <a:pPr>
              <a:spcBef>
                <a:spcPts val="0"/>
              </a:spcBef>
              <a:buFont typeface="Times" panose="02020603050405020304" pitchFamily="18" charset="0"/>
              <a:buNone/>
            </a:pPr>
            <a:r>
              <a:rPr lang="en-US" altLang="en-US" sz="2000" dirty="0">
                <a:solidFill>
                  <a:srgbClr val="4A7245"/>
                </a:solidFill>
              </a:rPr>
              <a:t>Grace</a:t>
            </a:r>
            <a:r>
              <a:rPr lang="en-US" altLang="en-US" sz="2000" dirty="0">
                <a:solidFill>
                  <a:srgbClr val="7B9569"/>
                </a:solidFill>
              </a:rPr>
              <a:t> </a:t>
            </a:r>
            <a:r>
              <a:rPr lang="en-US" altLang="en-US" sz="2000" dirty="0">
                <a:solidFill>
                  <a:schemeClr val="tx1"/>
                </a:solidFill>
              </a:rPr>
              <a:t>– Harming the helpless and weak – </a:t>
            </a:r>
            <a:r>
              <a:rPr lang="en-US" altLang="en-US" sz="2000" i="1" dirty="0">
                <a:solidFill>
                  <a:schemeClr val="tx1"/>
                </a:solidFill>
              </a:rPr>
              <a:t>vs. 18-19</a:t>
            </a:r>
            <a:r>
              <a:rPr lang="en-US" altLang="en-US" sz="2000" dirty="0">
                <a:solidFill>
                  <a:schemeClr val="tx1"/>
                </a:solidFill>
              </a:rPr>
              <a:t>		</a:t>
            </a:r>
          </a:p>
          <a:p>
            <a:pPr>
              <a:spcBef>
                <a:spcPts val="0"/>
              </a:spcBef>
              <a:buFont typeface="Times" panose="02020603050405020304" pitchFamily="18" charset="0"/>
              <a:buNone/>
            </a:pPr>
            <a:r>
              <a:rPr lang="en-US" altLang="en-US" sz="2000" dirty="0">
                <a:solidFill>
                  <a:schemeClr val="tx1"/>
                </a:solidFill>
              </a:rPr>
              <a:t>		Hatred/Murder </a:t>
            </a:r>
            <a:r>
              <a:rPr lang="en-US" altLang="en-US" sz="2000" i="1" dirty="0">
                <a:solidFill>
                  <a:schemeClr val="tx1"/>
                </a:solidFill>
              </a:rPr>
              <a:t>v. 24-25</a:t>
            </a:r>
            <a:endParaRPr lang="en-US" altLang="en-US" sz="2000" dirty="0">
              <a:solidFill>
                <a:schemeClr val="tx1"/>
              </a:solidFill>
            </a:endParaRPr>
          </a:p>
          <a:p>
            <a:pPr>
              <a:spcBef>
                <a:spcPts val="0"/>
              </a:spcBef>
              <a:buFont typeface="Times" panose="02020603050405020304" pitchFamily="18" charset="0"/>
              <a:buNone/>
            </a:pPr>
            <a:r>
              <a:rPr lang="en-US" altLang="en-US" sz="2000" dirty="0">
                <a:solidFill>
                  <a:srgbClr val="4A7245"/>
                </a:solidFill>
              </a:rPr>
              <a:t>Growth</a:t>
            </a:r>
            <a:r>
              <a:rPr lang="en-US" altLang="en-US" sz="2000" dirty="0">
                <a:solidFill>
                  <a:srgbClr val="7B9569"/>
                </a:solidFill>
              </a:rPr>
              <a:t> </a:t>
            </a:r>
            <a:r>
              <a:rPr lang="en-US" altLang="en-US" sz="2000" dirty="0">
                <a:solidFill>
                  <a:schemeClr val="tx1"/>
                </a:solidFill>
              </a:rPr>
              <a:t>– Hypocrisy and Disobedience to the Word </a:t>
            </a:r>
            <a:r>
              <a:rPr lang="en-US" altLang="en-US" sz="2000" i="1" dirty="0">
                <a:solidFill>
                  <a:schemeClr val="tx1"/>
                </a:solidFill>
              </a:rPr>
              <a:t>v.26</a:t>
            </a:r>
            <a:endParaRPr lang="en-US" altLang="en-US" sz="2000" dirty="0">
              <a:solidFill>
                <a:schemeClr val="tx1"/>
              </a:solidFill>
            </a:endParaRPr>
          </a:p>
          <a:p>
            <a:pPr>
              <a:spcBef>
                <a:spcPts val="0"/>
              </a:spcBef>
              <a:buFont typeface="Times" panose="02020603050405020304" pitchFamily="18" charset="0"/>
              <a:buNone/>
            </a:pPr>
            <a:r>
              <a:rPr lang="en-US" altLang="en-US" sz="2000" dirty="0">
                <a:solidFill>
                  <a:srgbClr val="4A7245"/>
                </a:solidFill>
              </a:rPr>
              <a:t>Glorification</a:t>
            </a:r>
            <a:r>
              <a:rPr lang="en-US" altLang="en-US" sz="2000" dirty="0">
                <a:solidFill>
                  <a:srgbClr val="7B9569"/>
                </a:solidFill>
              </a:rPr>
              <a:t> </a:t>
            </a:r>
            <a:r>
              <a:rPr lang="en-US" altLang="en-US" sz="2000" dirty="0">
                <a:solidFill>
                  <a:schemeClr val="tx1"/>
                </a:solidFill>
              </a:rPr>
              <a:t>– Pride - </a:t>
            </a:r>
            <a:r>
              <a:rPr lang="en-US" altLang="en-US" sz="2000" i="1" dirty="0">
                <a:solidFill>
                  <a:schemeClr val="tx1"/>
                </a:solidFill>
              </a:rPr>
              <a:t>Jeremiah 17:5-6</a:t>
            </a:r>
            <a:endParaRPr lang="en-US" altLang="en-US" sz="2000" dirty="0">
              <a:solidFill>
                <a:schemeClr val="tx1"/>
              </a:solidFill>
            </a:endParaRPr>
          </a:p>
          <a:p>
            <a:pPr>
              <a:spcBef>
                <a:spcPts val="0"/>
              </a:spcBef>
              <a:buFont typeface="Times" panose="02020603050405020304" pitchFamily="18" charset="0"/>
              <a:buNone/>
            </a:pPr>
            <a:r>
              <a:rPr lang="en-US" altLang="en-US" sz="2000" dirty="0">
                <a:solidFill>
                  <a:srgbClr val="4A7245"/>
                </a:solidFill>
              </a:rPr>
              <a:t>Gifts</a:t>
            </a:r>
            <a:r>
              <a:rPr lang="en-US" altLang="en-US" sz="2000" dirty="0">
                <a:solidFill>
                  <a:srgbClr val="7B9569"/>
                </a:solidFill>
              </a:rPr>
              <a:t> </a:t>
            </a:r>
            <a:r>
              <a:rPr lang="en-US" altLang="en-US" sz="2000" dirty="0">
                <a:solidFill>
                  <a:schemeClr val="tx1"/>
                </a:solidFill>
              </a:rPr>
              <a:t>– Religion – </a:t>
            </a:r>
            <a:r>
              <a:rPr lang="en-US" altLang="en-US" sz="2000" i="1" dirty="0">
                <a:solidFill>
                  <a:schemeClr val="tx1"/>
                </a:solidFill>
              </a:rPr>
              <a:t>Galatians 3:10</a:t>
            </a:r>
            <a:endParaRPr lang="en-US" alt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anim calcmode="lin" valueType="num">
                                      <p:cBhvr additive="base">
                                        <p:cTn id="23"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6867">
                                            <p:txEl>
                                              <p:pRg st="4" end="4"/>
                                            </p:txEl>
                                          </p:spTgt>
                                        </p:tgtEl>
                                        <p:attrNameLst>
                                          <p:attrName>style.visibility</p:attrName>
                                        </p:attrNameLst>
                                      </p:cBhvr>
                                      <p:to>
                                        <p:strVal val="visible"/>
                                      </p:to>
                                    </p:set>
                                    <p:anim calcmode="lin" valueType="num">
                                      <p:cBhvr additive="base">
                                        <p:cTn id="29"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6867">
                                            <p:txEl>
                                              <p:pRg st="5" end="5"/>
                                            </p:txEl>
                                          </p:spTgt>
                                        </p:tgtEl>
                                        <p:attrNameLst>
                                          <p:attrName>style.visibility</p:attrName>
                                        </p:attrNameLst>
                                      </p:cBhvr>
                                      <p:to>
                                        <p:strVal val="visible"/>
                                      </p:to>
                                    </p:set>
                                    <p:anim calcmode="lin" valueType="num">
                                      <p:cBhvr additive="base">
                                        <p:cTn id="33"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6867">
                                            <p:txEl>
                                              <p:pRg st="6" end="6"/>
                                            </p:txEl>
                                          </p:spTgt>
                                        </p:tgtEl>
                                        <p:attrNameLst>
                                          <p:attrName>style.visibility</p:attrName>
                                        </p:attrNameLst>
                                      </p:cBhvr>
                                      <p:to>
                                        <p:strVal val="visible"/>
                                      </p:to>
                                    </p:set>
                                    <p:anim calcmode="lin" valueType="num">
                                      <p:cBhvr additive="base">
                                        <p:cTn id="39"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6867">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6867">
                                            <p:txEl>
                                              <p:pRg st="7" end="7"/>
                                            </p:txEl>
                                          </p:spTgt>
                                        </p:tgtEl>
                                        <p:attrNameLst>
                                          <p:attrName>style.visibility</p:attrName>
                                        </p:attrNameLst>
                                      </p:cBhvr>
                                      <p:to>
                                        <p:strVal val="visible"/>
                                      </p:to>
                                    </p:set>
                                    <p:anim calcmode="lin" valueType="num">
                                      <p:cBhvr additive="base">
                                        <p:cTn id="43" dur="500"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6867">
                                            <p:txEl>
                                              <p:pRg st="8" end="8"/>
                                            </p:txEl>
                                          </p:spTgt>
                                        </p:tgtEl>
                                        <p:attrNameLst>
                                          <p:attrName>style.visibility</p:attrName>
                                        </p:attrNameLst>
                                      </p:cBhvr>
                                      <p:to>
                                        <p:strVal val="visible"/>
                                      </p:to>
                                    </p:set>
                                    <p:anim calcmode="lin" valueType="num">
                                      <p:cBhvr additive="base">
                                        <p:cTn id="49"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6867">
                                            <p:txEl>
                                              <p:pRg st="9" end="9"/>
                                            </p:txEl>
                                          </p:spTgt>
                                        </p:tgtEl>
                                        <p:attrNameLst>
                                          <p:attrName>style.visibility</p:attrName>
                                        </p:attrNameLst>
                                      </p:cBhvr>
                                      <p:to>
                                        <p:strVal val="visible"/>
                                      </p:to>
                                    </p:set>
                                    <p:anim calcmode="lin" valueType="num">
                                      <p:cBhvr additive="base">
                                        <p:cTn id="55" dur="5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8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6867">
                                            <p:txEl>
                                              <p:pRg st="10" end="10"/>
                                            </p:txEl>
                                          </p:spTgt>
                                        </p:tgtEl>
                                        <p:attrNameLst>
                                          <p:attrName>style.visibility</p:attrName>
                                        </p:attrNameLst>
                                      </p:cBhvr>
                                      <p:to>
                                        <p:strVal val="visible"/>
                                      </p:to>
                                    </p:set>
                                    <p:anim calcmode="lin" valueType="num">
                                      <p:cBhvr additive="base">
                                        <p:cTn id="61" dur="500" fill="hold"/>
                                        <p:tgtEl>
                                          <p:spTgt spid="36867">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8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B5624686-5714-AFA2-FE8A-BBDC4E66CEDD}"/>
              </a:ext>
            </a:extLst>
          </p:cNvPr>
          <p:cNvSpPr>
            <a:spLocks noGrp="1" noChangeArrowheads="1"/>
          </p:cNvSpPr>
          <p:nvPr>
            <p:ph type="title"/>
          </p:nvPr>
        </p:nvSpPr>
        <p:spPr>
          <a:xfrm>
            <a:off x="914400" y="468530"/>
            <a:ext cx="5410640" cy="503577"/>
          </a:xfrm>
        </p:spPr>
        <p:txBody>
          <a:bodyPr/>
          <a:lstStyle/>
          <a:p>
            <a:r>
              <a:rPr lang="en-US" altLang="en-US" b="1" dirty="0"/>
              <a:t>Cycle of Renewal and Believing </a:t>
            </a:r>
          </a:p>
        </p:txBody>
      </p:sp>
      <p:sp>
        <p:nvSpPr>
          <p:cNvPr id="38915" name="Rectangle 3">
            <a:extLst>
              <a:ext uri="{FF2B5EF4-FFF2-40B4-BE49-F238E27FC236}">
                <a16:creationId xmlns:a16="http://schemas.microsoft.com/office/drawing/2014/main" id="{0661D01F-2AE4-1806-C3E1-44678679137B}"/>
              </a:ext>
            </a:extLst>
          </p:cNvPr>
          <p:cNvSpPr txBox="1">
            <a:spLocks noChangeArrowheads="1"/>
          </p:cNvSpPr>
          <p:nvPr/>
        </p:nvSpPr>
        <p:spPr bwMode="auto">
          <a:xfrm>
            <a:off x="914400" y="1200150"/>
            <a:ext cx="731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238">
              <a:defRPr b="1">
                <a:solidFill>
                  <a:schemeClr val="tx1"/>
                </a:solidFill>
                <a:latin typeface="Times New Roman" panose="02020603050405020304" pitchFamily="18" charset="0"/>
              </a:defRPr>
            </a:lvl1pPr>
            <a:lvl2pPr indent="-45720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a:spcBef>
                <a:spcPts val="801"/>
              </a:spcBef>
              <a:buClr>
                <a:schemeClr val="folHlink"/>
              </a:buClr>
            </a:pPr>
            <a:r>
              <a:rPr lang="en-US" altLang="en-US" sz="2000" b="0" dirty="0">
                <a:latin typeface="Helvetica" panose="020B0604020202020204" pitchFamily="34" charset="0"/>
              </a:rPr>
              <a:t>Believing in the Lord Jesus with all our Heart, Soul, Mind and Strength means that we:</a:t>
            </a:r>
          </a:p>
          <a:p>
            <a:pPr lvl="1" algn="l">
              <a:spcBef>
                <a:spcPts val="801"/>
              </a:spcBef>
              <a:buClr>
                <a:schemeClr val="folHlink"/>
              </a:buClr>
              <a:buFont typeface="GiovanniITCTT Book" charset="0"/>
              <a:buAutoNum type="arabicPeriod"/>
            </a:pPr>
            <a:r>
              <a:rPr lang="en-US" altLang="en-US" sz="1800" b="0" dirty="0">
                <a:latin typeface="Helvetica" panose="020B0604020202020204" pitchFamily="34" charset="0"/>
              </a:rPr>
              <a:t>Embrace the revelation or feedback that God brings into our lives which convicts us of our sin and need for Him.</a:t>
            </a:r>
          </a:p>
          <a:p>
            <a:pPr lvl="1" algn="l">
              <a:spcBef>
                <a:spcPts val="801"/>
              </a:spcBef>
              <a:buClr>
                <a:schemeClr val="folHlink"/>
              </a:buClr>
              <a:buFont typeface="GiovanniITCTT Book" charset="0"/>
              <a:buAutoNum type="arabicPeriod"/>
            </a:pPr>
            <a:r>
              <a:rPr lang="en-US" altLang="en-US" sz="1800" b="0" dirty="0">
                <a:latin typeface="Helvetica" panose="020B0604020202020204" pitchFamily="34" charset="0"/>
              </a:rPr>
              <a:t>Change incorrect or negative beliefs through holistic Repentance: agreeing with God’s will (Heart), healing of wounds (Soul), learning His truth (Mind) and calling upon His strength (Strength).</a:t>
            </a:r>
          </a:p>
          <a:p>
            <a:pPr lvl="1" algn="l">
              <a:spcBef>
                <a:spcPts val="801"/>
              </a:spcBef>
              <a:buClr>
                <a:schemeClr val="folHlink"/>
              </a:buClr>
              <a:buFont typeface="GiovanniITCTT Book" charset="0"/>
              <a:buAutoNum type="arabicPeriod"/>
            </a:pPr>
            <a:r>
              <a:rPr lang="en-US" altLang="en-US" sz="1800" b="0" dirty="0">
                <a:latin typeface="Helvetica" panose="020B0604020202020204" pitchFamily="34" charset="0"/>
              </a:rPr>
              <a:t>Embrace God’s new correct Beliefs (Desires, Feelings, Thoughts and Capabilities) for our lives by making amends or restitution to those we have wounded and engaging our new training in righteousness!</a:t>
            </a:r>
          </a:p>
          <a:p>
            <a:pPr algn="l">
              <a:spcBef>
                <a:spcPct val="50000"/>
              </a:spcBef>
              <a:buClr>
                <a:schemeClr val="folHlink"/>
              </a:buClr>
              <a:buFont typeface="Times" panose="02020603050405020304" pitchFamily="18" charset="0"/>
              <a:buChar char="•"/>
            </a:pPr>
            <a:endParaRPr lang="en-US" altLang="en-US" sz="1800" dirty="0">
              <a:latin typeface="Helvetica" panose="020B0604020202020204" pitchFamily="34" charset="0"/>
            </a:endParaRPr>
          </a:p>
        </p:txBody>
      </p:sp>
      <p:pic>
        <p:nvPicPr>
          <p:cNvPr id="106500" name="Picture 6" descr="cycle of renewal_cmyk">
            <a:extLst>
              <a:ext uri="{FF2B5EF4-FFF2-40B4-BE49-F238E27FC236}">
                <a16:creationId xmlns:a16="http://schemas.microsoft.com/office/drawing/2014/main" id="{145CC00C-E56E-E858-4768-D24760703FA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7992" y="63611"/>
            <a:ext cx="1603215" cy="113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2E2BC8B-1098-7F59-28F7-3D1322A3CD86}"/>
              </a:ext>
            </a:extLst>
          </p:cNvPr>
          <p:cNvSpPr>
            <a:spLocks noChangeArrowheads="1"/>
          </p:cNvSpPr>
          <p:nvPr/>
        </p:nvSpPr>
        <p:spPr bwMode="auto">
          <a:xfrm>
            <a:off x="0" y="0"/>
            <a:ext cx="9144000"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latin typeface="Times" panose="02020603050405020304" pitchFamily="18" charset="0"/>
            </a:endParaRPr>
          </a:p>
        </p:txBody>
      </p:sp>
      <p:pic>
        <p:nvPicPr>
          <p:cNvPr id="64515" name="Picture 3">
            <a:extLst>
              <a:ext uri="{FF2B5EF4-FFF2-40B4-BE49-F238E27FC236}">
                <a16:creationId xmlns:a16="http://schemas.microsoft.com/office/drawing/2014/main" id="{F0C8F28D-229A-EE1F-74C9-B92796BEC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71644" y="-1061"/>
            <a:ext cx="5072356" cy="51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a:extLst>
              <a:ext uri="{FF2B5EF4-FFF2-40B4-BE49-F238E27FC236}">
                <a16:creationId xmlns:a16="http://schemas.microsoft.com/office/drawing/2014/main" id="{E3C97BAB-9A93-3010-3752-F2CAD8D99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5">
            <a:extLst>
              <a:ext uri="{FF2B5EF4-FFF2-40B4-BE49-F238E27FC236}">
                <a16:creationId xmlns:a16="http://schemas.microsoft.com/office/drawing/2014/main" id="{C187E810-4B22-131A-DA6C-67C716CB3326}"/>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b="0">
                <a:solidFill>
                  <a:srgbClr val="677D57"/>
                </a:solidFill>
                <a:latin typeface="Times" panose="02020603050405020304" pitchFamily="18" charset="0"/>
              </a:rPr>
              <a:t>z</a:t>
            </a:r>
          </a:p>
        </p:txBody>
      </p:sp>
      <p:sp>
        <p:nvSpPr>
          <p:cNvPr id="64518" name="Rectangle 6">
            <a:extLst>
              <a:ext uri="{FF2B5EF4-FFF2-40B4-BE49-F238E27FC236}">
                <a16:creationId xmlns:a16="http://schemas.microsoft.com/office/drawing/2014/main" id="{433AB535-4F05-AF88-A1CA-4CC3029B5C05}"/>
              </a:ext>
            </a:extLst>
          </p:cNvPr>
          <p:cNvSpPr>
            <a:spLocks noChangeArrowheads="1"/>
          </p:cNvSpPr>
          <p:nvPr/>
        </p:nvSpPr>
        <p:spPr bwMode="auto">
          <a:xfrm>
            <a:off x="1230633" y="1933583"/>
            <a:ext cx="6682734"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3740" dirty="0">
                <a:solidFill>
                  <a:schemeClr val="bg1"/>
                </a:solidFill>
                <a:latin typeface="Helvetica" panose="020B0604020202020204" pitchFamily="34" charset="0"/>
              </a:rPr>
              <a:t>Commit to Transformation</a:t>
            </a:r>
            <a:endParaRPr lang="en-US" altLang="en-US" sz="1870" dirty="0">
              <a:solidFill>
                <a:srgbClr val="7B9569"/>
              </a:solidFill>
              <a:latin typeface="Helvetica" panose="020B0604020202020204"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7620000" cy="597673"/>
          </a:xfrm>
        </p:spPr>
        <p:txBody>
          <a:bodyPr/>
          <a:lstStyle/>
          <a:p>
            <a:r>
              <a:rPr lang="en-US" altLang="en-US" sz="3600" b="1" dirty="0"/>
              <a:t>Homework Commit to Transformation</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399" y="1271345"/>
            <a:ext cx="8044869" cy="3510206"/>
          </a:xfrm>
        </p:spPr>
        <p:txBody>
          <a:bodyPr/>
          <a:lstStyle/>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Road of Life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Cycle of Renewal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Godly attitudes and the Seven Values of Abundant Living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Cycle of Renewal – Holistic Transformation Worksheet Attitude</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Spiritual Warfare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Blessings and Curses Worksheet</a:t>
            </a:r>
          </a:p>
          <a:p>
            <a:pPr>
              <a:lnSpc>
                <a:spcPct val="107000"/>
              </a:lnSpc>
              <a:spcBef>
                <a:spcPts val="0"/>
              </a:spcBef>
              <a:spcAft>
                <a:spcPts val="0"/>
              </a:spcAft>
            </a:pPr>
            <a:r>
              <a:rPr lang="en-US" sz="24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Cycle of Renewal – Holistic Transformation Worksheet Blessings and Curses</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823805433"/>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Group Questions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scriptures or concepts stood out to you the most?</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hear God trying to teach you?</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need to do about it?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27758052"/>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513078"/>
            <a:ext cx="7391399" cy="458472"/>
          </a:xfrm>
        </p:spPr>
        <p:txBody>
          <a:bodyPr/>
          <a:lstStyle/>
          <a:p>
            <a:r>
              <a:rPr lang="en-US" altLang="en-US" sz="3600" b="1" dirty="0"/>
              <a:t>Schedule - </a:t>
            </a:r>
            <a:r>
              <a:rPr lang="en-US" sz="3600" b="1" kern="100" dirty="0">
                <a:ea typeface="Calibri" panose="020F0502020204030204" pitchFamily="34" charset="0"/>
                <a:cs typeface="Times New Roman" panose="02020603050405020304" pitchFamily="18" charset="0"/>
              </a:rPr>
              <a:t>Thursday July 27</a:t>
            </a:r>
            <a:r>
              <a:rPr lang="en-US" sz="3600" b="1" kern="100" baseline="30000" dirty="0">
                <a:ea typeface="Calibri" panose="020F0502020204030204" pitchFamily="34" charset="0"/>
                <a:cs typeface="Times New Roman" panose="02020603050405020304" pitchFamily="18" charset="0"/>
              </a:rPr>
              <a:t>th</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352550"/>
            <a:ext cx="7238999" cy="3505200"/>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8:15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8:15 a.m. – 8:50 a.m. Omega Refresher (Sessions 13 - 16) Commit to Transformation</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8:50 a.m. – 9:45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9:45 a.m. – 10:15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10:15 a.m. – 10:30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10:45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10:45 a.m. – 11:15 a.m. Omega Refresher (Sessions 17 - 20) Know Thyself</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11:15 a.m. – 12:00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12:00 a.m. – 12:30 p.m.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p.m. – 1:30 p.m. Lunch*</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40620048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8E406-25FF-2B44-F5F6-310AE423188A}"/>
              </a:ext>
            </a:extLst>
          </p:cNvPr>
          <p:cNvSpPr txBox="1"/>
          <p:nvPr/>
        </p:nvSpPr>
        <p:spPr>
          <a:xfrm>
            <a:off x="914400" y="1885950"/>
            <a:ext cx="7772400" cy="1200329"/>
          </a:xfrm>
          <a:prstGeom prst="rect">
            <a:avLst/>
          </a:prstGeom>
          <a:noFill/>
        </p:spPr>
        <p:txBody>
          <a:bodyPr wrap="square" rtlCol="0">
            <a:spAutoFit/>
          </a:bodyPr>
          <a:lstStyle/>
          <a:p>
            <a:r>
              <a:rPr lang="en-US" sz="7200" dirty="0"/>
              <a:t>Narrow Way</a:t>
            </a:r>
          </a:p>
        </p:txBody>
      </p:sp>
    </p:spTree>
    <p:extLst>
      <p:ext uri="{BB962C8B-B14F-4D97-AF65-F5344CB8AC3E}">
        <p14:creationId xmlns:p14="http://schemas.microsoft.com/office/powerpoint/2010/main" val="33624335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2E2BC8B-1098-7F59-28F7-3D1322A3CD86}"/>
              </a:ext>
            </a:extLst>
          </p:cNvPr>
          <p:cNvSpPr>
            <a:spLocks noChangeArrowheads="1"/>
          </p:cNvSpPr>
          <p:nvPr/>
        </p:nvSpPr>
        <p:spPr bwMode="auto">
          <a:xfrm>
            <a:off x="0" y="0"/>
            <a:ext cx="9144000"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latin typeface="Times" panose="02020603050405020304" pitchFamily="18" charset="0"/>
            </a:endParaRPr>
          </a:p>
        </p:txBody>
      </p:sp>
      <p:pic>
        <p:nvPicPr>
          <p:cNvPr id="64515" name="Picture 3">
            <a:extLst>
              <a:ext uri="{FF2B5EF4-FFF2-40B4-BE49-F238E27FC236}">
                <a16:creationId xmlns:a16="http://schemas.microsoft.com/office/drawing/2014/main" id="{F0C8F28D-229A-EE1F-74C9-B92796BEC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071644" y="-1061"/>
            <a:ext cx="5072356" cy="514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a:extLst>
              <a:ext uri="{FF2B5EF4-FFF2-40B4-BE49-F238E27FC236}">
                <a16:creationId xmlns:a16="http://schemas.microsoft.com/office/drawing/2014/main" id="{E3C97BAB-9A93-3010-3752-F2CAD8D993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4901" r="4300" b="41295"/>
          <a:stretch>
            <a:fillRect/>
          </a:stretch>
        </p:blipFill>
        <p:spPr bwMode="auto">
          <a:xfrm>
            <a:off x="4070582" y="1730048"/>
            <a:ext cx="5073417" cy="127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5">
            <a:extLst>
              <a:ext uri="{FF2B5EF4-FFF2-40B4-BE49-F238E27FC236}">
                <a16:creationId xmlns:a16="http://schemas.microsoft.com/office/drawing/2014/main" id="{C187E810-4B22-131A-DA6C-67C716CB3326}"/>
              </a:ext>
            </a:extLst>
          </p:cNvPr>
          <p:cNvSpPr>
            <a:spLocks noChangeArrowheads="1"/>
          </p:cNvSpPr>
          <p:nvPr/>
        </p:nvSpPr>
        <p:spPr bwMode="auto">
          <a:xfrm>
            <a:off x="0" y="1730048"/>
            <a:ext cx="4070584" cy="1272094"/>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b="0">
                <a:solidFill>
                  <a:srgbClr val="677D57"/>
                </a:solidFill>
                <a:latin typeface="Times" panose="02020603050405020304" pitchFamily="18" charset="0"/>
              </a:rPr>
              <a:t>z</a:t>
            </a:r>
          </a:p>
        </p:txBody>
      </p:sp>
      <p:sp>
        <p:nvSpPr>
          <p:cNvPr id="64518" name="Rectangle 6">
            <a:extLst>
              <a:ext uri="{FF2B5EF4-FFF2-40B4-BE49-F238E27FC236}">
                <a16:creationId xmlns:a16="http://schemas.microsoft.com/office/drawing/2014/main" id="{433AB535-4F05-AF88-A1CA-4CC3029B5C05}"/>
              </a:ext>
            </a:extLst>
          </p:cNvPr>
          <p:cNvSpPr>
            <a:spLocks noChangeArrowheads="1"/>
          </p:cNvSpPr>
          <p:nvPr/>
        </p:nvSpPr>
        <p:spPr bwMode="auto">
          <a:xfrm>
            <a:off x="1230633" y="1933583"/>
            <a:ext cx="6682734"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3740" dirty="0">
                <a:solidFill>
                  <a:schemeClr val="bg1"/>
                </a:solidFill>
                <a:latin typeface="Helvetica" panose="020B0604020202020204" pitchFamily="34" charset="0"/>
              </a:rPr>
              <a:t>Commit to Transformation</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24037178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4" descr="Life Focus - commit fade 2">
            <a:extLst>
              <a:ext uri="{FF2B5EF4-FFF2-40B4-BE49-F238E27FC236}">
                <a16:creationId xmlns:a16="http://schemas.microsoft.com/office/drawing/2014/main" id="{1B379F7E-8B64-E2BE-1AA1-A1EB27C390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055839"/>
            <a:ext cx="5444562" cy="387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6">
            <a:extLst>
              <a:ext uri="{FF2B5EF4-FFF2-40B4-BE49-F238E27FC236}">
                <a16:creationId xmlns:a16="http://schemas.microsoft.com/office/drawing/2014/main" id="{6607D72D-B91F-1FE6-DD71-F628DC93536C}"/>
              </a:ext>
            </a:extLst>
          </p:cNvPr>
          <p:cNvSpPr>
            <a:spLocks noChangeArrowheads="1"/>
          </p:cNvSpPr>
          <p:nvPr/>
        </p:nvSpPr>
        <p:spPr bwMode="auto">
          <a:xfrm>
            <a:off x="914400" y="456771"/>
            <a:ext cx="5444562" cy="5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a:lnSpc>
                <a:spcPct val="90000"/>
              </a:lnSpc>
            </a:pPr>
            <a:r>
              <a:rPr lang="en-US" altLang="en-US" sz="3600" dirty="0">
                <a:solidFill>
                  <a:srgbClr val="7B9569"/>
                </a:solidFill>
                <a:latin typeface="GiovanniITCTT Book" charset="0"/>
              </a:rPr>
              <a:t>Life Focus Process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F9063D35-EE6F-07DB-232D-97031C0DCDE2}"/>
              </a:ext>
            </a:extLst>
          </p:cNvPr>
          <p:cNvSpPr>
            <a:spLocks noGrp="1" noChangeArrowheads="1"/>
          </p:cNvSpPr>
          <p:nvPr>
            <p:ph type="title"/>
          </p:nvPr>
        </p:nvSpPr>
        <p:spPr>
          <a:xfrm>
            <a:off x="914401" y="234553"/>
            <a:ext cx="7827963" cy="736997"/>
          </a:xfrm>
        </p:spPr>
        <p:txBody>
          <a:bodyPr/>
          <a:lstStyle/>
          <a:p>
            <a:r>
              <a:rPr lang="en-US" altLang="en-US" sz="3600" dirty="0"/>
              <a:t>The 18 natural laws</a:t>
            </a:r>
          </a:p>
        </p:txBody>
      </p:sp>
      <p:sp>
        <p:nvSpPr>
          <p:cNvPr id="5124" name="Rectangle 3">
            <a:extLst>
              <a:ext uri="{FF2B5EF4-FFF2-40B4-BE49-F238E27FC236}">
                <a16:creationId xmlns:a16="http://schemas.microsoft.com/office/drawing/2014/main" id="{AB81CF05-52DF-AF33-6C2F-BAADFAA8F6E8}"/>
              </a:ext>
            </a:extLst>
          </p:cNvPr>
          <p:cNvSpPr>
            <a:spLocks noGrp="1" noChangeArrowheads="1"/>
          </p:cNvSpPr>
          <p:nvPr>
            <p:ph type="body" idx="1"/>
          </p:nvPr>
        </p:nvSpPr>
        <p:spPr/>
        <p:txBody>
          <a:bodyPr/>
          <a:lstStyle/>
          <a:p>
            <a:pPr marL="0" indent="0">
              <a:buNone/>
            </a:pPr>
            <a:r>
              <a:rPr lang="en-US" altLang="en-US" sz="2400" dirty="0">
                <a:solidFill>
                  <a:schemeClr val="tx1"/>
                </a:solidFill>
              </a:rPr>
              <a:t>Law 9 - </a:t>
            </a:r>
            <a:r>
              <a:rPr lang="en-US" altLang="en-US" sz="2400" dirty="0">
                <a:solidFill>
                  <a:srgbClr val="7B9569"/>
                </a:solidFill>
              </a:rPr>
              <a:t>The Law of Transformation</a:t>
            </a:r>
          </a:p>
          <a:p>
            <a:pPr marL="0" indent="0">
              <a:buNone/>
            </a:pPr>
            <a:r>
              <a:rPr lang="en-US" altLang="en-US" sz="2400" b="0" dirty="0">
                <a:solidFill>
                  <a:schemeClr val="tx1"/>
                </a:solidFill>
              </a:rPr>
              <a:t>We must choose to submit ourselves to </a:t>
            </a:r>
            <a:br>
              <a:rPr lang="en-US" altLang="en-US" sz="2400" b="0" dirty="0">
                <a:solidFill>
                  <a:schemeClr val="tx1"/>
                </a:solidFill>
              </a:rPr>
            </a:br>
            <a:r>
              <a:rPr lang="en-US" altLang="en-US" sz="2400" b="0" dirty="0">
                <a:solidFill>
                  <a:schemeClr val="tx1"/>
                </a:solidFill>
              </a:rPr>
              <a:t>God's mission and His transforming power, </a:t>
            </a:r>
            <a:br>
              <a:rPr lang="en-US" altLang="en-US" sz="2400" b="0" dirty="0">
                <a:solidFill>
                  <a:schemeClr val="tx1"/>
                </a:solidFill>
              </a:rPr>
            </a:br>
            <a:r>
              <a:rPr lang="en-US" altLang="en-US" sz="2400" b="0" dirty="0">
                <a:solidFill>
                  <a:schemeClr val="tx1"/>
                </a:solidFill>
              </a:rPr>
              <a:t>if we are going to experience more </a:t>
            </a:r>
            <a:br>
              <a:rPr lang="en-US" altLang="en-US" sz="2400" b="0" dirty="0">
                <a:solidFill>
                  <a:schemeClr val="tx1"/>
                </a:solidFill>
              </a:rPr>
            </a:br>
            <a:r>
              <a:rPr lang="en-US" altLang="en-US" sz="2400" b="0" dirty="0">
                <a:solidFill>
                  <a:schemeClr val="tx1"/>
                </a:solidFill>
              </a:rPr>
              <a:t>abundance in life.</a:t>
            </a:r>
            <a:endParaRPr lang="en-US" altLang="en-US" sz="2400" dirty="0">
              <a:solidFill>
                <a:schemeClr val="tx1"/>
              </a:solidFill>
            </a:endParaRPr>
          </a:p>
          <a:p>
            <a:pPr marL="0" indent="0"/>
            <a:endParaRPr lang="en-US" altLang="en-US" sz="2400" dirty="0"/>
          </a:p>
        </p:txBody>
      </p:sp>
      <p:pic>
        <p:nvPicPr>
          <p:cNvPr id="5125" name="Picture 5" descr="LAWSx18.jpg                                                    006ABFB9Macintosh HD                   BC2D11C2:">
            <a:extLst>
              <a:ext uri="{FF2B5EF4-FFF2-40B4-BE49-F238E27FC236}">
                <a16:creationId xmlns:a16="http://schemas.microsoft.com/office/drawing/2014/main" id="{9422B730-8893-DB1A-D9C0-D86536098C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770" y="258647"/>
            <a:ext cx="1545594" cy="142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13">
            <a:extLst>
              <a:ext uri="{FF2B5EF4-FFF2-40B4-BE49-F238E27FC236}">
                <a16:creationId xmlns:a16="http://schemas.microsoft.com/office/drawing/2014/main" id="{9097F547-7C02-B703-CE88-1331286B2BC6}"/>
              </a:ext>
            </a:extLst>
          </p:cNvPr>
          <p:cNvGraphicFramePr>
            <a:graphicFrameLocks noGrp="1" noChangeAspect="1"/>
          </p:cNvGraphicFramePr>
          <p:nvPr>
            <p:extLst>
              <p:ext uri="{D42A27DB-BD31-4B8C-83A1-F6EECF244321}">
                <p14:modId xmlns:p14="http://schemas.microsoft.com/office/powerpoint/2010/main" val="2562437299"/>
              </p:ext>
            </p:extLst>
          </p:nvPr>
        </p:nvGraphicFramePr>
        <p:xfrm>
          <a:off x="7040938" y="1913801"/>
          <a:ext cx="1701426" cy="2086234"/>
        </p:xfrm>
        <a:graphic>
          <a:graphicData uri="http://schemas.openxmlformats.org/presentationml/2006/ole">
            <mc:AlternateContent xmlns:mc="http://schemas.openxmlformats.org/markup-compatibility/2006">
              <mc:Choice xmlns:v="urn:schemas-microsoft-com:vml" Requires="v">
                <p:oleObj name="Drawing" r:id="rId4" imgW="1382400" imgH="1821600" progId="FLW3Drawing">
                  <p:embed/>
                </p:oleObj>
              </mc:Choice>
              <mc:Fallback>
                <p:oleObj name="Drawing" r:id="rId4" imgW="1382400" imgH="1821600" progId="FLW3Drawing">
                  <p:embed/>
                  <p:pic>
                    <p:nvPicPr>
                      <p:cNvPr id="5122" name="Object 13">
                        <a:extLst>
                          <a:ext uri="{FF2B5EF4-FFF2-40B4-BE49-F238E27FC236}">
                            <a16:creationId xmlns:a16="http://schemas.microsoft.com/office/drawing/2014/main" id="{9097F547-7C02-B703-CE88-1331286B2BC6}"/>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t="8043" r="5042" b="3586"/>
                      <a:stretch>
                        <a:fillRect/>
                      </a:stretch>
                    </p:blipFill>
                    <p:spPr bwMode="auto">
                      <a:xfrm>
                        <a:off x="7040938" y="1913801"/>
                        <a:ext cx="1701426" cy="208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CC299FE-33F0-2406-3E76-8CA46E3AD46F}"/>
              </a:ext>
            </a:extLst>
          </p:cNvPr>
          <p:cNvSpPr>
            <a:spLocks noGrp="1" noChangeArrowheads="1"/>
          </p:cNvSpPr>
          <p:nvPr>
            <p:ph type="title"/>
          </p:nvPr>
        </p:nvSpPr>
        <p:spPr>
          <a:xfrm>
            <a:off x="914401" y="234553"/>
            <a:ext cx="7827963" cy="736997"/>
          </a:xfrm>
        </p:spPr>
        <p:txBody>
          <a:bodyPr/>
          <a:lstStyle/>
          <a:p>
            <a:r>
              <a:rPr lang="en-US" altLang="en-US" sz="3600" b="0" i="1" dirty="0"/>
              <a:t>Romans 12:1-3</a:t>
            </a:r>
            <a:endParaRPr lang="en-US" altLang="en-US" sz="3600" dirty="0"/>
          </a:p>
        </p:txBody>
      </p:sp>
      <p:sp>
        <p:nvSpPr>
          <p:cNvPr id="37891" name="Rectangle 3">
            <a:extLst>
              <a:ext uri="{FF2B5EF4-FFF2-40B4-BE49-F238E27FC236}">
                <a16:creationId xmlns:a16="http://schemas.microsoft.com/office/drawing/2014/main" id="{DABA6075-C988-0B8D-B618-82E47D1CCFFB}"/>
              </a:ext>
            </a:extLst>
          </p:cNvPr>
          <p:cNvSpPr>
            <a:spLocks noGrp="1" noChangeArrowheads="1"/>
          </p:cNvSpPr>
          <p:nvPr>
            <p:ph type="body" idx="1"/>
          </p:nvPr>
        </p:nvSpPr>
        <p:spPr>
          <a:xfrm>
            <a:off x="914401" y="1200150"/>
            <a:ext cx="7238999" cy="3510979"/>
          </a:xfrm>
        </p:spPr>
        <p:txBody>
          <a:bodyPr/>
          <a:lstStyle/>
          <a:p>
            <a:pPr marL="114494" indent="-114494">
              <a:spcBef>
                <a:spcPts val="600"/>
              </a:spcBef>
              <a:buNone/>
            </a:pPr>
            <a:r>
              <a:rPr lang="en-US" altLang="en-US" sz="2000" i="1" dirty="0">
                <a:solidFill>
                  <a:schemeClr val="tx1"/>
                </a:solidFill>
              </a:rPr>
              <a:t>“	Therefore, I urge you, brothers, in view of God's mercy, to offer your bodies as living sacrifices, holy and pleasing to God—this is your spiritual act of worship. </a:t>
            </a:r>
          </a:p>
          <a:p>
            <a:pPr marL="114494" indent="-114494">
              <a:spcBef>
                <a:spcPts val="600"/>
              </a:spcBef>
              <a:buNone/>
            </a:pPr>
            <a:r>
              <a:rPr lang="en-US" altLang="en-US" sz="2000" i="1" dirty="0">
                <a:solidFill>
                  <a:schemeClr val="tx1"/>
                </a:solidFill>
              </a:rPr>
              <a:t>	Do not conform any longer to the pattern of this world, but be transformed by the renewing of your mind. Then you will be able to test and approve what God's will is—his good, pleasing and perfect will.  </a:t>
            </a:r>
          </a:p>
          <a:p>
            <a:pPr marL="114494" indent="-114494">
              <a:spcBef>
                <a:spcPts val="600"/>
              </a:spcBef>
              <a:buNone/>
            </a:pPr>
            <a:r>
              <a:rPr lang="en-US" altLang="en-US" sz="2000" i="1" dirty="0">
                <a:solidFill>
                  <a:schemeClr val="tx1"/>
                </a:solidFill>
              </a:rPr>
              <a:t>	For by the grace given me I say to every one of you: Do not think of yourself more highly than you ought, but rather think of yourself with sober judgment, in accordance with the measure of faith God has given you.”</a:t>
            </a:r>
          </a:p>
        </p:txBody>
      </p:sp>
    </p:spTree>
  </p:cSld>
  <p:clrMapOvr>
    <a:masterClrMapping/>
  </p:clrMapOvr>
  <p:transition/>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 W3"/>
        <a:cs typeface=""/>
      </a:majorFont>
      <a:minorFont>
        <a:latin typeface="Helvetica Neu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35910</TotalTime>
  <Pages>0</Pages>
  <Words>5430</Words>
  <Characters>0</Characters>
  <Application>Microsoft Office PowerPoint</Application>
  <PresentationFormat>On-screen Show (16:9)</PresentationFormat>
  <Lines>0</Lines>
  <Paragraphs>455</Paragraphs>
  <Slides>42</Slides>
  <Notes>39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45 Helvetica Light</vt:lpstr>
      <vt:lpstr>Arial</vt:lpstr>
      <vt:lpstr>Arial MT</vt:lpstr>
      <vt:lpstr>Calibri</vt:lpstr>
      <vt:lpstr>GiovanniITCTT Book</vt:lpstr>
      <vt:lpstr>Helvetica</vt:lpstr>
      <vt:lpstr>Helvetica Neue</vt:lpstr>
      <vt:lpstr>Helvetica Neue Light</vt:lpstr>
      <vt:lpstr>Times</vt:lpstr>
      <vt:lpstr>Times New Roman</vt:lpstr>
      <vt:lpstr>Title &amp; Bullets</vt:lpstr>
      <vt:lpstr>Drawing</vt:lpstr>
      <vt:lpstr>PowerPoint Presentation</vt:lpstr>
      <vt:lpstr>Schedule - Thursday July 27th</vt:lpstr>
      <vt:lpstr>Schedule - Thursday July 27th</vt:lpstr>
      <vt:lpstr>PowerPoint Presentation</vt:lpstr>
      <vt:lpstr>PowerPoint Presentation</vt:lpstr>
      <vt:lpstr>PowerPoint Presentation</vt:lpstr>
      <vt:lpstr>PowerPoint Presentation</vt:lpstr>
      <vt:lpstr>The 18 natural laws</vt:lpstr>
      <vt:lpstr>Romans 12:1-3</vt:lpstr>
      <vt:lpstr>The Road of Life</vt:lpstr>
      <vt:lpstr>The Road of Life – The Turning Point </vt:lpstr>
      <vt:lpstr>The Road of Life – The New “Way”</vt:lpstr>
      <vt:lpstr>The Road of Life – The Role of The Church</vt:lpstr>
      <vt:lpstr>Cycle of Renewal</vt:lpstr>
      <vt:lpstr>The Road of Life and The Cycle of Renewal</vt:lpstr>
      <vt:lpstr>The Road of Life</vt:lpstr>
      <vt:lpstr>PowerPoint Presentation</vt:lpstr>
      <vt:lpstr>The 18 natural laws</vt:lpstr>
      <vt:lpstr>The Attitude of Jesus Philippians 2:1-6</vt:lpstr>
      <vt:lpstr>The Attitude of Jesus Philippians 2:7-11</vt:lpstr>
      <vt:lpstr>Godly Attitudes are based on the Promises of God </vt:lpstr>
      <vt:lpstr>7 Values of Abundant Living  and the Promises of God</vt:lpstr>
      <vt:lpstr>7 Values of Abundant Living  and Godly Attitudes</vt:lpstr>
      <vt:lpstr>Cycle of Renewal and Holistic Transformation </vt:lpstr>
      <vt:lpstr>Cycle of Renewal and Holistic Transformation</vt:lpstr>
      <vt:lpstr>PowerPoint Presentation</vt:lpstr>
      <vt:lpstr>The 18 natural laws</vt:lpstr>
      <vt:lpstr>The Reality Picture of Spiritual Warfare  By Ed Silvoso, from his book “That None Should Perish.”</vt:lpstr>
      <vt:lpstr>PowerPoint Presentation</vt:lpstr>
      <vt:lpstr>PowerPoint Presentation</vt:lpstr>
      <vt:lpstr>PowerPoint Presentation</vt:lpstr>
      <vt:lpstr>PowerPoint Presentation</vt:lpstr>
      <vt:lpstr>Satan’s Weapons  By Ed Silvoso, from his book “That None Should Perish.”</vt:lpstr>
      <vt:lpstr>The Full Armor of God and the  7 Values of Abundant Living</vt:lpstr>
      <vt:lpstr>The 18 natural laws</vt:lpstr>
      <vt:lpstr>Blessings and Curses </vt:lpstr>
      <vt:lpstr>Dealing with sin in the Church </vt:lpstr>
      <vt:lpstr>Curses of Disobedience and the  7 values of Abundant Living </vt:lpstr>
      <vt:lpstr>Cycle of Renewal and Believing </vt:lpstr>
      <vt:lpstr>Homework Commit to Transformation</vt:lpstr>
      <vt:lpstr>Group Questions</vt:lpstr>
      <vt:lpstr>Schedule - Thursday July 27th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Jason Pankau</cp:lastModifiedBy>
  <cp:revision>270</cp:revision>
  <dcterms:created xsi:type="dcterms:W3CDTF">2014-01-09T03:08:45Z</dcterms:created>
  <dcterms:modified xsi:type="dcterms:W3CDTF">2023-11-29T19:25:20Z</dcterms:modified>
</cp:coreProperties>
</file>