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8"/>
  </p:notesMasterIdLst>
  <p:sldIdLst>
    <p:sldId id="842" r:id="rId2"/>
    <p:sldId id="1202" r:id="rId3"/>
    <p:sldId id="1027" r:id="rId4"/>
    <p:sldId id="1142" r:id="rId5"/>
    <p:sldId id="1154" r:id="rId6"/>
    <p:sldId id="1161" r:id="rId7"/>
    <p:sldId id="1170" r:id="rId8"/>
    <p:sldId id="977" r:id="rId9"/>
    <p:sldId id="978" r:id="rId10"/>
    <p:sldId id="979" r:id="rId11"/>
    <p:sldId id="988" r:id="rId12"/>
    <p:sldId id="1067" r:id="rId13"/>
    <p:sldId id="989" r:id="rId14"/>
    <p:sldId id="1106" r:id="rId15"/>
    <p:sldId id="980" r:id="rId16"/>
    <p:sldId id="981" r:id="rId17"/>
    <p:sldId id="982" r:id="rId18"/>
    <p:sldId id="984" r:id="rId19"/>
    <p:sldId id="985" r:id="rId20"/>
    <p:sldId id="986" r:id="rId21"/>
    <p:sldId id="987" r:id="rId22"/>
    <p:sldId id="991" r:id="rId23"/>
    <p:sldId id="992" r:id="rId24"/>
    <p:sldId id="1061" r:id="rId25"/>
    <p:sldId id="990" r:id="rId26"/>
    <p:sldId id="993" r:id="rId27"/>
    <p:sldId id="994" r:id="rId28"/>
    <p:sldId id="995" r:id="rId29"/>
    <p:sldId id="996" r:id="rId30"/>
    <p:sldId id="997" r:id="rId31"/>
    <p:sldId id="998" r:id="rId32"/>
    <p:sldId id="999" r:id="rId33"/>
    <p:sldId id="1000" r:id="rId34"/>
    <p:sldId id="1002" r:id="rId35"/>
    <p:sldId id="1005" r:id="rId36"/>
    <p:sldId id="1006" r:id="rId37"/>
    <p:sldId id="1121" r:id="rId38"/>
    <p:sldId id="1009" r:id="rId39"/>
    <p:sldId id="1010" r:id="rId40"/>
    <p:sldId id="1011" r:id="rId41"/>
    <p:sldId id="1014" r:id="rId42"/>
    <p:sldId id="1012" r:id="rId43"/>
    <p:sldId id="1065" r:id="rId44"/>
    <p:sldId id="1185" r:id="rId45"/>
    <p:sldId id="1201" r:id="rId46"/>
    <p:sldId id="1186" r:id="rId47"/>
  </p:sldIdLst>
  <p:sldSz cx="9144000" cy="5143500" type="screen16x9"/>
  <p:notesSz cx="6858000" cy="9144000"/>
  <p:defaultTextStyle>
    <a:defPPr>
      <a:defRPr lang="en-US"/>
    </a:defPPr>
    <a:lvl1pPr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1pPr>
    <a:lvl2pPr marL="4572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2pPr>
    <a:lvl3pPr marL="9144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3pPr>
    <a:lvl4pPr marL="13716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4pPr>
    <a:lvl5pPr marL="18288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5pPr>
    <a:lvl6pPr marL="22860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6pPr>
    <a:lvl7pPr marL="27432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7pPr>
    <a:lvl8pPr marL="32004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8pPr>
    <a:lvl9pPr marL="36576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9pPr>
  </p:defaultTextStyle>
  <p:extLst>
    <p:ext uri="{EFAFB233-063F-42B5-8137-9DF3F51BA10A}">
      <p15:sldGuideLst xmlns:p15="http://schemas.microsoft.com/office/powerpoint/2012/main">
        <p15:guide id="1" orient="horz" pos="2628">
          <p15:clr>
            <a:srgbClr val="A4A3A4"/>
          </p15:clr>
        </p15:guide>
        <p15:guide id="2" pos="3024">
          <p15:clr>
            <a:srgbClr val="A4A3A4"/>
          </p15:clr>
        </p15:guide>
        <p15:guide id="3"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245"/>
    <a:srgbClr val="000000"/>
    <a:srgbClr val="576B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31" autoAdjust="0"/>
    <p:restoredTop sz="95546" autoAdjust="0"/>
  </p:normalViewPr>
  <p:slideViewPr>
    <p:cSldViewPr>
      <p:cViewPr varScale="1">
        <p:scale>
          <a:sx n="101" d="100"/>
          <a:sy n="101" d="100"/>
        </p:scale>
        <p:origin x="378" y="90"/>
      </p:cViewPr>
      <p:guideLst>
        <p:guide orient="horz" pos="2628"/>
        <p:guide pos="3024"/>
        <p:guide pos="576"/>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slide" Target="slides/slide44.xml"/><Relationship Id="rId1" Type="http://schemas.openxmlformats.org/officeDocument/2006/relationships/slide" Target="slides/slide2.xml"/><Relationship Id="rId4"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Helvetica Neue Light" pitchFamily="1" charset="0"/>
                <a:ea typeface="ヒラギノ角ゴ Pro W3" pitchFamily="1" charset="-128"/>
                <a:cs typeface="+mn-cs"/>
                <a:sym typeface="Helvetica Neue Light" pitchFamily="1" charset="0"/>
              </a:defRPr>
            </a:lvl1pPr>
          </a:lstStyle>
          <a:p>
            <a:pPr>
              <a:defRPr/>
            </a:pPr>
            <a:endParaRPr lang="en-US"/>
          </a:p>
        </p:txBody>
      </p:sp>
      <p:sp>
        <p:nvSpPr>
          <p:cNvPr id="47107" name="Rectangle 3"/>
          <p:cNvSpPr>
            <a:spLocks noGrp="1"/>
          </p:cNvSpPr>
          <p:nvPr>
            <p:ph type="dt"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Helvetica Neue Light" pitchFamily="1" charset="0"/>
                <a:ea typeface="ヒラギノ角ゴ Pro W3" pitchFamily="1" charset="-128"/>
                <a:cs typeface="+mn-cs"/>
                <a:sym typeface="Helvetica Neue Light" pitchFamily="1"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7109" name="Rectangle 5"/>
          <p:cNvSpPr>
            <a:spLocks noGrp="1"/>
          </p:cNvSpPr>
          <p:nvPr>
            <p:ph type="body" sz="quarter" idx="3"/>
          </p:nvPr>
        </p:nvSpPr>
        <p:spPr bwMode="auto">
          <a:xfrm>
            <a:off x="914400" y="4343400"/>
            <a:ext cx="5029200" cy="41148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p:cNvSpPr>
          <p:nvPr>
            <p:ph type="ftr" sz="quarter" idx="4"/>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Helvetica Neue Light" pitchFamily="1" charset="0"/>
                <a:ea typeface="ヒラギノ角ゴ Pro W3" pitchFamily="1" charset="-128"/>
                <a:cs typeface="+mn-cs"/>
                <a:sym typeface="Helvetica Neue Light" pitchFamily="1" charset="0"/>
              </a:defRPr>
            </a:lvl1pPr>
          </a:lstStyle>
          <a:p>
            <a:pPr>
              <a:defRPr/>
            </a:pPr>
            <a:endParaRPr lang="en-US"/>
          </a:p>
        </p:txBody>
      </p:sp>
      <p:sp>
        <p:nvSpPr>
          <p:cNvPr id="47111" name="Rectangle 7"/>
          <p:cNvSpPr>
            <a:spLocks noGrp="1"/>
          </p:cNvSpPr>
          <p:nvPr>
            <p:ph type="sldNum" sz="quarter" idx="5"/>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27057E57-194B-F24E-B7A0-C028589A8B27}" type="slidenum">
              <a:rPr lang="en-US"/>
              <a:pPr/>
              <a:t>‹#›</a:t>
            </a:fld>
            <a:endParaRPr lang="en-US"/>
          </a:p>
        </p:txBody>
      </p:sp>
    </p:spTree>
    <p:extLst>
      <p:ext uri="{BB962C8B-B14F-4D97-AF65-F5344CB8AC3E}">
        <p14:creationId xmlns:p14="http://schemas.microsoft.com/office/powerpoint/2010/main" val="253727882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Neue Light" pitchFamily="1" charset="0"/>
        <a:ea typeface="+mn-ea"/>
        <a:cs typeface="+mn-cs"/>
      </a:defRPr>
    </a:lvl1pPr>
    <a:lvl2pPr marL="4572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ECC8DC15-CCAD-0020-353B-CBA485526D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26E0DFCB-9701-4CE1-926F-61B205AFF1D8}" type="slidenum">
              <a:rPr lang="en-US" altLang="en-US" b="0"/>
              <a:pPr/>
              <a:t>1</a:t>
            </a:fld>
            <a:endParaRPr lang="en-US" altLang="en-US" b="0"/>
          </a:p>
        </p:txBody>
      </p:sp>
      <p:sp>
        <p:nvSpPr>
          <p:cNvPr id="152579" name="Rectangle 2">
            <a:extLst>
              <a:ext uri="{FF2B5EF4-FFF2-40B4-BE49-F238E27FC236}">
                <a16:creationId xmlns:a16="http://schemas.microsoft.com/office/drawing/2014/main" id="{873C949C-E483-CF34-3D0B-F235A7A3A296}"/>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069A123D-E7AC-CE85-16BF-2C607BCBE3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We are here to help you realize life’s potential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a:extLst>
              <a:ext uri="{FF2B5EF4-FFF2-40B4-BE49-F238E27FC236}">
                <a16:creationId xmlns:a16="http://schemas.microsoft.com/office/drawing/2014/main" id="{362A7083-8B9E-0A3B-2CC5-9C5E4F848ECA}"/>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03AA9EAA-1E34-7940-58D7-CF241713020D}"/>
              </a:ext>
            </a:extLst>
          </p:cNvPr>
          <p:cNvSpPr>
            <a:spLocks noGrp="1"/>
          </p:cNvSpPr>
          <p:nvPr>
            <p:ph type="body" idx="1"/>
          </p:nvPr>
        </p:nvSpPr>
        <p:spPr/>
        <p:txBody>
          <a:bodyPr>
            <a:normAutofit/>
          </a:bodyPr>
          <a:lstStyle/>
          <a:p>
            <a:pPr marL="228600" indent="-228600" eaLnBrk="1" hangingPunct="1">
              <a:defRPr/>
            </a:pPr>
            <a:r>
              <a:rPr lang="en-US" dirty="0"/>
              <a:t>Intellectual</a:t>
            </a:r>
          </a:p>
          <a:p>
            <a:pPr marL="228600" indent="-228600" eaLnBrk="1" hangingPunct="1">
              <a:defRPr/>
            </a:pPr>
            <a:r>
              <a:rPr lang="en-US" dirty="0"/>
              <a:t>Relational</a:t>
            </a:r>
          </a:p>
          <a:p>
            <a:pPr marL="228600" indent="-228600" eaLnBrk="1" hangingPunct="1">
              <a:defRPr/>
            </a:pPr>
            <a:r>
              <a:rPr lang="en-US" dirty="0"/>
              <a:t>Serving</a:t>
            </a:r>
          </a:p>
          <a:p>
            <a:pPr marL="228600" indent="-228600" eaLnBrk="1" hangingPunct="1">
              <a:defRPr/>
            </a:pPr>
            <a:r>
              <a:rPr lang="en-US" dirty="0"/>
              <a:t>Worship</a:t>
            </a:r>
          </a:p>
          <a:p>
            <a:pPr marL="228600" indent="-228600" eaLnBrk="1" hangingPunct="1">
              <a:defRPr/>
            </a:pPr>
            <a:r>
              <a:rPr lang="en-US" dirty="0"/>
              <a:t>Activist</a:t>
            </a:r>
          </a:p>
          <a:p>
            <a:pPr marL="228600" indent="-228600" eaLnBrk="1" hangingPunct="1">
              <a:defRPr/>
            </a:pPr>
            <a:r>
              <a:rPr lang="en-US" dirty="0"/>
              <a:t>Contemplative</a:t>
            </a:r>
          </a:p>
          <a:p>
            <a:pPr marL="228600" indent="-228600" eaLnBrk="1" hangingPunct="1">
              <a:defRPr/>
            </a:pPr>
            <a:r>
              <a:rPr lang="en-US" dirty="0"/>
              <a:t>Creation</a:t>
            </a:r>
            <a:endParaRPr lang="en-US" sz="1100" dirty="0"/>
          </a:p>
          <a:p>
            <a:pPr marL="228600" indent="-228600" eaLnBrk="1" hangingPunct="1">
              <a:buFont typeface="Times" pitchFamily="1" charset="0"/>
              <a:buNone/>
              <a:defRPr/>
            </a:pPr>
            <a:endParaRPr lang="en-US" sz="1100" dirty="0"/>
          </a:p>
          <a:p>
            <a:pPr marL="228600" indent="-228600" eaLnBrk="1" hangingPunct="1">
              <a:buFont typeface="Times" pitchFamily="1" charset="0"/>
              <a:buNone/>
              <a:defRPr/>
            </a:pPr>
            <a:r>
              <a:rPr lang="en-US" sz="1100" dirty="0"/>
              <a:t>Adapted from John </a:t>
            </a:r>
            <a:r>
              <a:rPr lang="en-US" sz="1100" dirty="0" err="1"/>
              <a:t>Ortberg’s</a:t>
            </a:r>
            <a:r>
              <a:rPr lang="en-US" sz="1100" dirty="0"/>
              <a:t> course </a:t>
            </a:r>
            <a:br>
              <a:rPr lang="en-US" sz="1100" dirty="0"/>
            </a:br>
            <a:r>
              <a:rPr lang="en-US" sz="1100" i="1" dirty="0"/>
              <a:t>An Ordinary Day with Jesus.</a:t>
            </a:r>
          </a:p>
          <a:p>
            <a:pPr>
              <a:defRPr/>
            </a:pPr>
            <a:endParaRPr lang="en-US" dirty="0"/>
          </a:p>
        </p:txBody>
      </p:sp>
      <p:sp>
        <p:nvSpPr>
          <p:cNvPr id="266244" name="Slide Number Placeholder 3">
            <a:extLst>
              <a:ext uri="{FF2B5EF4-FFF2-40B4-BE49-F238E27FC236}">
                <a16:creationId xmlns:a16="http://schemas.microsoft.com/office/drawing/2014/main" id="{9D32E397-353E-0ED1-233A-0C4F78BBF0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B1041D6C-BE59-484D-B8F5-AECDF8B9DDCD}" type="slidenum">
              <a:rPr lang="en-US" altLang="en-US" b="0"/>
              <a:pPr/>
              <a:t>13</a:t>
            </a:fld>
            <a:endParaRPr lang="en-US" altLang="en-US"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EC80CD2E-7786-1CAC-3667-1A63EBC2582E}"/>
              </a:ext>
            </a:extLst>
          </p:cNvPr>
          <p:cNvSpPr>
            <a:spLocks noGrp="1" noRot="1" noChangeAspect="1" noTextEdit="1"/>
          </p:cNvSpPr>
          <p:nvPr>
            <p:ph type="sldImg"/>
          </p:nvPr>
        </p:nvSpPr>
        <p:spPr>
          <a:ln/>
        </p:spPr>
      </p:sp>
      <p:sp>
        <p:nvSpPr>
          <p:cNvPr id="156675" name="Notes Placeholder 2">
            <a:extLst>
              <a:ext uri="{FF2B5EF4-FFF2-40B4-BE49-F238E27FC236}">
                <a16:creationId xmlns:a16="http://schemas.microsoft.com/office/drawing/2014/main" id="{B6679A4F-2517-69A4-3D53-0E0F7679A9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Times" panose="02020603050405020304" pitchFamily="18" charset="0"/>
              <a:buNone/>
            </a:pPr>
            <a:r>
              <a:rPr lang="en-US" altLang="en-US"/>
              <a:t>Intellectual </a:t>
            </a:r>
            <a:r>
              <a:rPr lang="en-US" altLang="en-US">
                <a:solidFill>
                  <a:srgbClr val="7B9569"/>
                </a:solidFill>
              </a:rPr>
              <a:t>– Guidance</a:t>
            </a:r>
            <a:endParaRPr lang="en-US" altLang="en-US"/>
          </a:p>
          <a:p>
            <a:pPr eaLnBrk="1" hangingPunct="1">
              <a:buFont typeface="Times" panose="02020603050405020304" pitchFamily="18" charset="0"/>
              <a:buNone/>
            </a:pPr>
            <a:r>
              <a:rPr lang="en-US" altLang="en-US"/>
              <a:t>Relational </a:t>
            </a:r>
            <a:r>
              <a:rPr lang="en-US" altLang="en-US">
                <a:solidFill>
                  <a:srgbClr val="7B9569"/>
                </a:solidFill>
              </a:rPr>
              <a:t>– Group</a:t>
            </a:r>
            <a:endParaRPr lang="en-US" altLang="en-US"/>
          </a:p>
          <a:p>
            <a:pPr eaLnBrk="1" hangingPunct="1">
              <a:buFont typeface="Times" panose="02020603050405020304" pitchFamily="18" charset="0"/>
              <a:buNone/>
            </a:pPr>
            <a:r>
              <a:rPr lang="en-US" altLang="en-US"/>
              <a:t>Serving </a:t>
            </a:r>
            <a:r>
              <a:rPr lang="en-US" altLang="en-US">
                <a:solidFill>
                  <a:srgbClr val="7B9569"/>
                </a:solidFill>
              </a:rPr>
              <a:t>– Gifts</a:t>
            </a:r>
            <a:endParaRPr lang="en-US" altLang="en-US"/>
          </a:p>
          <a:p>
            <a:pPr eaLnBrk="1" hangingPunct="1">
              <a:buFont typeface="Times" panose="02020603050405020304" pitchFamily="18" charset="0"/>
              <a:buNone/>
            </a:pPr>
            <a:r>
              <a:rPr lang="en-US" altLang="en-US"/>
              <a:t>Worship </a:t>
            </a:r>
            <a:r>
              <a:rPr lang="en-US" altLang="en-US">
                <a:solidFill>
                  <a:srgbClr val="7B9569"/>
                </a:solidFill>
              </a:rPr>
              <a:t>– Glorification</a:t>
            </a:r>
            <a:endParaRPr lang="en-US" altLang="en-US"/>
          </a:p>
          <a:p>
            <a:pPr eaLnBrk="1" hangingPunct="1">
              <a:buFont typeface="Times" panose="02020603050405020304" pitchFamily="18" charset="0"/>
              <a:buNone/>
            </a:pPr>
            <a:r>
              <a:rPr lang="en-US" altLang="en-US"/>
              <a:t>Activist </a:t>
            </a:r>
            <a:r>
              <a:rPr lang="en-US" altLang="en-US">
                <a:solidFill>
                  <a:srgbClr val="7B9569"/>
                </a:solidFill>
              </a:rPr>
              <a:t>– Growth</a:t>
            </a:r>
            <a:endParaRPr lang="en-US" altLang="en-US"/>
          </a:p>
          <a:p>
            <a:pPr eaLnBrk="1" hangingPunct="1">
              <a:buFont typeface="Times" panose="02020603050405020304" pitchFamily="18" charset="0"/>
              <a:buNone/>
            </a:pPr>
            <a:r>
              <a:rPr lang="en-US" altLang="en-US"/>
              <a:t>Contemplative </a:t>
            </a:r>
            <a:r>
              <a:rPr lang="en-US" altLang="en-US">
                <a:solidFill>
                  <a:srgbClr val="7B9569"/>
                </a:solidFill>
              </a:rPr>
              <a:t>– Grace</a:t>
            </a:r>
            <a:endParaRPr lang="en-US" altLang="en-US"/>
          </a:p>
          <a:p>
            <a:pPr eaLnBrk="1" hangingPunct="1">
              <a:buFont typeface="Times" panose="02020603050405020304" pitchFamily="18" charset="0"/>
              <a:buNone/>
            </a:pPr>
            <a:r>
              <a:rPr lang="en-US" altLang="en-US"/>
              <a:t>Creation </a:t>
            </a:r>
            <a:r>
              <a:rPr lang="en-US" altLang="en-US">
                <a:solidFill>
                  <a:srgbClr val="7B9569"/>
                </a:solidFill>
              </a:rPr>
              <a:t>– Good Stewardship</a:t>
            </a:r>
          </a:p>
          <a:p>
            <a:endParaRPr lang="en-US" altLang="en-US"/>
          </a:p>
        </p:txBody>
      </p:sp>
      <p:sp>
        <p:nvSpPr>
          <p:cNvPr id="156676" name="Slide Number Placeholder 3">
            <a:extLst>
              <a:ext uri="{FF2B5EF4-FFF2-40B4-BE49-F238E27FC236}">
                <a16:creationId xmlns:a16="http://schemas.microsoft.com/office/drawing/2014/main" id="{F87EA660-0FFF-34FF-2F0B-C06727D979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defRPr sz="5400">
                <a:solidFill>
                  <a:schemeClr val="tx1"/>
                </a:solidFill>
                <a:latin typeface="Times New Roman" panose="02020603050405020304" pitchFamily="18" charset="0"/>
              </a:defRPr>
            </a:lvl1pPr>
            <a:lvl2pPr marL="742950" indent="-285750" defTabSz="830263">
              <a:defRPr sz="5400">
                <a:solidFill>
                  <a:schemeClr val="tx1"/>
                </a:solidFill>
                <a:latin typeface="Times New Roman" panose="02020603050405020304" pitchFamily="18" charset="0"/>
              </a:defRPr>
            </a:lvl2pPr>
            <a:lvl3pPr marL="1143000" indent="-228600" defTabSz="830263">
              <a:defRPr sz="5400">
                <a:solidFill>
                  <a:schemeClr val="tx1"/>
                </a:solidFill>
                <a:latin typeface="Times New Roman" panose="02020603050405020304" pitchFamily="18" charset="0"/>
              </a:defRPr>
            </a:lvl3pPr>
            <a:lvl4pPr marL="1600200" indent="-228600" defTabSz="830263">
              <a:defRPr sz="5400">
                <a:solidFill>
                  <a:schemeClr val="tx1"/>
                </a:solidFill>
                <a:latin typeface="Times New Roman" panose="02020603050405020304" pitchFamily="18" charset="0"/>
              </a:defRPr>
            </a:lvl4pPr>
            <a:lvl5pPr marL="2057400" indent="-228600" defTabSz="830263">
              <a:defRPr sz="5400">
                <a:solidFill>
                  <a:schemeClr val="tx1"/>
                </a:solidFill>
                <a:latin typeface="Times New Roman" panose="02020603050405020304" pitchFamily="18" charset="0"/>
              </a:defRPr>
            </a:lvl5pPr>
            <a:lvl6pPr marL="2514600" indent="-228600" defTabSz="830263"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defTabSz="830263"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defTabSz="830263"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defTabSz="830263" eaLnBrk="0" fontAlgn="base" hangingPunct="0">
              <a:spcBef>
                <a:spcPct val="0"/>
              </a:spcBef>
              <a:spcAft>
                <a:spcPct val="0"/>
              </a:spcAft>
              <a:defRPr sz="5400">
                <a:solidFill>
                  <a:schemeClr val="tx1"/>
                </a:solidFill>
                <a:latin typeface="Times New Roman" panose="02020603050405020304" pitchFamily="18" charset="0"/>
              </a:defRPr>
            </a:lvl9pPr>
          </a:lstStyle>
          <a:p>
            <a:fld id="{700FCBB2-77F5-445C-A4B2-97FBD4AD565A}" type="slidenum">
              <a:rPr lang="en-US" altLang="en-US" sz="1200"/>
              <a:pPr/>
              <a:t>14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a:extLst>
              <a:ext uri="{FF2B5EF4-FFF2-40B4-BE49-F238E27FC236}">
                <a16:creationId xmlns:a16="http://schemas.microsoft.com/office/drawing/2014/main" id="{D1D28B07-D545-DCF8-8794-8D935FCB8FD9}"/>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CD57EDDB-EB4F-CAFC-35A9-D6C3E6965185}"/>
              </a:ext>
            </a:extLst>
          </p:cNvPr>
          <p:cNvSpPr>
            <a:spLocks noGrp="1"/>
          </p:cNvSpPr>
          <p:nvPr>
            <p:ph type="body" idx="1"/>
          </p:nvPr>
        </p:nvSpPr>
        <p:spPr/>
        <p:txBody>
          <a:bodyPr>
            <a:normAutofit fontScale="92500" lnSpcReduction="10000"/>
          </a:bodyPr>
          <a:lstStyle/>
          <a:p>
            <a:pPr>
              <a:spcBef>
                <a:spcPct val="0"/>
              </a:spcBef>
              <a:buFont typeface="Times" pitchFamily="1" charset="0"/>
              <a:buNone/>
              <a:defRPr/>
            </a:pPr>
            <a:r>
              <a:rPr lang="en-US" sz="2200" dirty="0">
                <a:solidFill>
                  <a:srgbClr val="7B9569"/>
                </a:solidFill>
              </a:rPr>
              <a:t>Heart</a:t>
            </a:r>
            <a:endParaRPr lang="en-US" sz="2200" dirty="0"/>
          </a:p>
          <a:p>
            <a:pPr marL="573088" lvl="1" indent="-206375">
              <a:spcBef>
                <a:spcPct val="0"/>
              </a:spcBef>
              <a:defRPr/>
            </a:pPr>
            <a:r>
              <a:rPr lang="en-US" sz="2200" b="1" dirty="0"/>
              <a:t>Pray </a:t>
            </a:r>
            <a:r>
              <a:rPr lang="en-US" sz="2200" dirty="0"/>
              <a:t>(Prayer, Solitude and Silence) &amp; </a:t>
            </a:r>
          </a:p>
          <a:p>
            <a:pPr marL="573088" lvl="1" indent="-206375">
              <a:spcBef>
                <a:spcPct val="0"/>
              </a:spcBef>
              <a:defRPr/>
            </a:pPr>
            <a:r>
              <a:rPr lang="en-US" sz="2200" b="1" dirty="0"/>
              <a:t>Petition</a:t>
            </a:r>
            <a:r>
              <a:rPr lang="en-US" sz="2200" dirty="0"/>
              <a:t> (Intercession and Watching)</a:t>
            </a:r>
          </a:p>
          <a:p>
            <a:pPr>
              <a:lnSpc>
                <a:spcPct val="90000"/>
              </a:lnSpc>
              <a:buFont typeface="Times" pitchFamily="1" charset="0"/>
              <a:buNone/>
              <a:defRPr/>
            </a:pPr>
            <a:r>
              <a:rPr lang="en-US" sz="2200" dirty="0">
                <a:solidFill>
                  <a:srgbClr val="7B9569"/>
                </a:solidFill>
              </a:rPr>
              <a:t>Soul 	</a:t>
            </a:r>
            <a:endParaRPr lang="en-US" sz="2200" dirty="0"/>
          </a:p>
          <a:p>
            <a:pPr marL="573088" lvl="1" indent="-206375">
              <a:spcBef>
                <a:spcPct val="0"/>
              </a:spcBef>
              <a:defRPr/>
            </a:pPr>
            <a:r>
              <a:rPr lang="en-US" sz="2200" b="1" dirty="0"/>
              <a:t>Reflect </a:t>
            </a:r>
            <a:r>
              <a:rPr lang="en-US" sz="2200" dirty="0"/>
              <a:t>(Journaling, Singing and Meditation) &amp; </a:t>
            </a:r>
          </a:p>
          <a:p>
            <a:pPr marL="573088" lvl="1" indent="-206375">
              <a:spcBef>
                <a:spcPct val="0"/>
              </a:spcBef>
              <a:defRPr/>
            </a:pPr>
            <a:r>
              <a:rPr lang="en-US" sz="2200" b="1" dirty="0"/>
              <a:t>Relate</a:t>
            </a:r>
            <a:r>
              <a:rPr lang="en-US" sz="2200" dirty="0"/>
              <a:t> (Confession, Counseling, Retreats)</a:t>
            </a:r>
          </a:p>
          <a:p>
            <a:pPr>
              <a:buFont typeface="Times" pitchFamily="1" charset="0"/>
              <a:buNone/>
              <a:defRPr/>
            </a:pPr>
            <a:r>
              <a:rPr lang="en-US" sz="2200" dirty="0">
                <a:solidFill>
                  <a:srgbClr val="7B9569"/>
                </a:solidFill>
              </a:rPr>
              <a:t>Mind</a:t>
            </a:r>
            <a:r>
              <a:rPr lang="en-US" sz="2200" dirty="0"/>
              <a:t> 	</a:t>
            </a:r>
          </a:p>
          <a:p>
            <a:pPr marL="573088" lvl="1" indent="-206375">
              <a:spcBef>
                <a:spcPct val="0"/>
              </a:spcBef>
              <a:defRPr/>
            </a:pPr>
            <a:r>
              <a:rPr lang="en-US" sz="2200" b="1" dirty="0"/>
              <a:t>Ponder</a:t>
            </a:r>
            <a:r>
              <a:rPr lang="en-US" sz="2200" dirty="0"/>
              <a:t> (Study of Scripture, Journaling) &amp; </a:t>
            </a:r>
          </a:p>
          <a:p>
            <a:pPr marL="573088" lvl="1" indent="-206375">
              <a:spcBef>
                <a:spcPct val="0"/>
              </a:spcBef>
              <a:defRPr/>
            </a:pPr>
            <a:r>
              <a:rPr lang="en-US" sz="2200" b="1" dirty="0"/>
              <a:t>Plan</a:t>
            </a:r>
            <a:r>
              <a:rPr lang="en-US" sz="2200" dirty="0"/>
              <a:t> (Planning your life, Life Coaching)</a:t>
            </a:r>
          </a:p>
          <a:p>
            <a:pPr>
              <a:buFont typeface="Times" pitchFamily="1" charset="0"/>
              <a:buNone/>
              <a:defRPr/>
            </a:pPr>
            <a:r>
              <a:rPr lang="en-US" sz="2200" dirty="0">
                <a:solidFill>
                  <a:srgbClr val="7B9569"/>
                </a:solidFill>
              </a:rPr>
              <a:t>Strength</a:t>
            </a:r>
            <a:r>
              <a:rPr lang="en-US" sz="2200" dirty="0"/>
              <a:t> 	</a:t>
            </a:r>
          </a:p>
          <a:p>
            <a:pPr marL="573088" lvl="1" indent="-206375">
              <a:spcBef>
                <a:spcPct val="0"/>
              </a:spcBef>
              <a:defRPr/>
            </a:pPr>
            <a:r>
              <a:rPr lang="en-US" sz="2200" b="1" dirty="0"/>
              <a:t>Eat</a:t>
            </a:r>
            <a:r>
              <a:rPr lang="en-US" sz="2200" dirty="0"/>
              <a:t> (Surrender, Temperance, Fasting) &amp; </a:t>
            </a:r>
          </a:p>
          <a:p>
            <a:pPr marL="573088" lvl="1" indent="-206375">
              <a:spcBef>
                <a:spcPct val="0"/>
              </a:spcBef>
              <a:defRPr/>
            </a:pPr>
            <a:r>
              <a:rPr lang="en-US" sz="2200" b="1" dirty="0"/>
              <a:t>Exercise</a:t>
            </a:r>
            <a:r>
              <a:rPr lang="en-US" sz="2200" dirty="0"/>
              <a:t> (Exercise, Sabbath)</a:t>
            </a:r>
          </a:p>
          <a:p>
            <a:pPr>
              <a:defRPr/>
            </a:pPr>
            <a:endParaRPr lang="en-US" dirty="0"/>
          </a:p>
        </p:txBody>
      </p:sp>
      <p:sp>
        <p:nvSpPr>
          <p:cNvPr id="257028" name="Slide Number Placeholder 3">
            <a:extLst>
              <a:ext uri="{FF2B5EF4-FFF2-40B4-BE49-F238E27FC236}">
                <a16:creationId xmlns:a16="http://schemas.microsoft.com/office/drawing/2014/main" id="{7AF0C63F-8913-72C6-EDE3-8FCD4F6276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AD22786B-8C33-40CD-9E0C-3E46D6F98A7D}" type="slidenum">
              <a:rPr lang="en-US" altLang="en-US" b="0"/>
              <a:pPr/>
              <a:t>15</a:t>
            </a:fld>
            <a:endParaRPr lang="en-US" altLang="en-US"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FA00ABE7-4BF5-136C-0B51-C386D16AF8FD}"/>
              </a:ext>
            </a:extLst>
          </p:cNvPr>
          <p:cNvSpPr>
            <a:spLocks noGrp="1" noRot="1" noChangeAspect="1" noTextEdit="1"/>
          </p:cNvSpPr>
          <p:nvPr>
            <p:ph type="sldImg"/>
          </p:nvPr>
        </p:nvSpPr>
        <p:spPr>
          <a:ln/>
        </p:spPr>
      </p:sp>
      <p:sp>
        <p:nvSpPr>
          <p:cNvPr id="258051" name="Notes Placeholder 2">
            <a:extLst>
              <a:ext uri="{FF2B5EF4-FFF2-40B4-BE49-F238E27FC236}">
                <a16:creationId xmlns:a16="http://schemas.microsoft.com/office/drawing/2014/main" id="{1DABEBFA-78CE-5E85-87FC-5E243AA064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GiovanniITCTT Book" charset="0"/>
              </a:rPr>
              <a:t>Inner Circle – Fellowship, Chastity, Celebration, Hospitality and Confession while consistently praying for and relationship building with our spouses and/or great friends.</a:t>
            </a:r>
          </a:p>
          <a:p>
            <a:pPr eaLnBrk="1" hangingPunct="1">
              <a:lnSpc>
                <a:spcPct val="90000"/>
              </a:lnSpc>
            </a:pPr>
            <a:endParaRPr lang="en-US" altLang="en-US">
              <a:latin typeface="GiovanniITCTT Book" charset="0"/>
            </a:endParaRPr>
          </a:p>
          <a:p>
            <a:pPr eaLnBrk="1" hangingPunct="1">
              <a:lnSpc>
                <a:spcPct val="90000"/>
              </a:lnSpc>
            </a:pPr>
            <a:r>
              <a:rPr lang="en-US" altLang="en-US">
                <a:latin typeface="GiovanniITCTT Book" charset="0"/>
              </a:rPr>
              <a:t>Relative Parent – Fellowship, Sacrifice, Celebration, Hospitality and Submission while consistently praying for and connecting with our parents, relatives and children if appropriate.</a:t>
            </a:r>
          </a:p>
          <a:p>
            <a:pPr eaLnBrk="1" hangingPunct="1">
              <a:lnSpc>
                <a:spcPct val="90000"/>
              </a:lnSpc>
            </a:pPr>
            <a:endParaRPr lang="en-US" altLang="en-US">
              <a:latin typeface="GiovanniITCTT Book" charset="0"/>
            </a:endParaRPr>
          </a:p>
          <a:p>
            <a:pPr eaLnBrk="1" hangingPunct="1">
              <a:lnSpc>
                <a:spcPct val="90000"/>
              </a:lnSpc>
            </a:pPr>
            <a:r>
              <a:rPr lang="en-US" altLang="en-US">
                <a:latin typeface="GiovanniITCTT Book" charset="0"/>
              </a:rPr>
              <a:t>Church Member – Worship, Fellowship, Confession, Assembling, Celebration, Singing, Hospitality and Communion while consistently praying for and relating to our church family and engaging in small group and local fellowship gatherings.</a:t>
            </a:r>
          </a:p>
          <a:p>
            <a:pPr eaLnBrk="1" hangingPunct="1">
              <a:lnSpc>
                <a:spcPct val="90000"/>
              </a:lnSpc>
            </a:pPr>
            <a:endParaRPr lang="en-US" altLang="en-US">
              <a:latin typeface="GiovanniITCTT Book" charset="0"/>
            </a:endParaRPr>
          </a:p>
          <a:p>
            <a:pPr eaLnBrk="1" hangingPunct="1">
              <a:lnSpc>
                <a:spcPct val="90000"/>
              </a:lnSpc>
            </a:pPr>
            <a:r>
              <a:rPr lang="en-US" altLang="en-US">
                <a:latin typeface="GiovanniITCTT Book" charset="0"/>
              </a:rPr>
              <a:t>Mentee/Mentor – </a:t>
            </a:r>
            <a:r>
              <a:rPr lang="en-US" altLang="en-US">
                <a:solidFill>
                  <a:srgbClr val="000000"/>
                </a:solidFill>
              </a:rPr>
              <a:t>We grow through Guidance, Study, Pilgrimage, Sabbatical, Submission and meeting regularly with mentors, counselors, and covenant community members who help us to implement what we are learning into our lives.  We learn from studying books, tapes, videos and taking classes. We  also meet regularly with others who seek us out for mentoring.</a:t>
            </a:r>
          </a:p>
          <a:p>
            <a:pPr eaLnBrk="1" hangingPunct="1">
              <a:lnSpc>
                <a:spcPct val="90000"/>
              </a:lnSpc>
            </a:pPr>
            <a:endParaRPr lang="en-US" altLang="en-US">
              <a:latin typeface="GiovanniITCTT Book" charset="0"/>
            </a:endParaRPr>
          </a:p>
          <a:p>
            <a:pPr eaLnBrk="1" hangingPunct="1">
              <a:lnSpc>
                <a:spcPct val="90000"/>
              </a:lnSpc>
            </a:pPr>
            <a:r>
              <a:rPr lang="en-US" altLang="en-US">
                <a:latin typeface="GiovanniITCTT Book" charset="0"/>
              </a:rPr>
              <a:t>Ambassador/Friend – Friendship Evangelism and Hospitality </a:t>
            </a:r>
            <a:br>
              <a:rPr lang="en-US" altLang="en-US">
                <a:latin typeface="GiovanniITCTT Book" charset="0"/>
              </a:rPr>
            </a:br>
            <a:r>
              <a:rPr lang="en-US" altLang="en-US">
                <a:latin typeface="GiovanniITCTT Book" charset="0"/>
              </a:rPr>
              <a:t>through regular prayer for and connection with friends God brings </a:t>
            </a:r>
            <a:br>
              <a:rPr lang="en-US" altLang="en-US">
                <a:latin typeface="GiovanniITCTT Book" charset="0"/>
              </a:rPr>
            </a:br>
            <a:r>
              <a:rPr lang="en-US" altLang="en-US">
                <a:latin typeface="GiovanniITCTT Book" charset="0"/>
              </a:rPr>
              <a:t>our way and sharing the gospel with them in word and deed. </a:t>
            </a:r>
            <a:r>
              <a:rPr lang="en-US" altLang="en-US" sz="1400">
                <a:latin typeface="GiovanniITCTT Book" charset="0"/>
              </a:rPr>
              <a:t> </a:t>
            </a:r>
          </a:p>
          <a:p>
            <a:endParaRPr lang="en-US" altLang="en-US"/>
          </a:p>
        </p:txBody>
      </p:sp>
      <p:sp>
        <p:nvSpPr>
          <p:cNvPr id="258052" name="Slide Number Placeholder 3">
            <a:extLst>
              <a:ext uri="{FF2B5EF4-FFF2-40B4-BE49-F238E27FC236}">
                <a16:creationId xmlns:a16="http://schemas.microsoft.com/office/drawing/2014/main" id="{A9C89F2F-E53E-ABB6-1502-2605311EBB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2EB24A12-1A96-42AD-94D6-FD32D2FF2C2A}" type="slidenum">
              <a:rPr lang="en-US" altLang="en-US" b="0"/>
              <a:pPr/>
              <a:t>16</a:t>
            </a:fld>
            <a:endParaRPr lang="en-US" altLang="en-US"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a:extLst>
              <a:ext uri="{FF2B5EF4-FFF2-40B4-BE49-F238E27FC236}">
                <a16:creationId xmlns:a16="http://schemas.microsoft.com/office/drawing/2014/main" id="{FB6FD85D-6E2B-2399-4BC1-B1A7929E7EED}"/>
              </a:ext>
            </a:extLst>
          </p:cNvPr>
          <p:cNvSpPr>
            <a:spLocks noGrp="1" noRot="1" noChangeAspect="1" noTextEdit="1"/>
          </p:cNvSpPr>
          <p:nvPr>
            <p:ph type="sldImg"/>
          </p:nvPr>
        </p:nvSpPr>
        <p:spPr>
          <a:ln/>
        </p:spPr>
      </p:sp>
      <p:sp>
        <p:nvSpPr>
          <p:cNvPr id="259075" name="Notes Placeholder 2">
            <a:extLst>
              <a:ext uri="{FF2B5EF4-FFF2-40B4-BE49-F238E27FC236}">
                <a16:creationId xmlns:a16="http://schemas.microsoft.com/office/drawing/2014/main" id="{2051DB3A-A2E6-F84E-5CEC-2FE92B9484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a:t>Minister of Compassion – Secrecy, Service and Sacrifice while serving the “poor in our world” and compassionately loving them as led by God. This includes but is not limited to visiting the sick and prisoners, and clothing and feeding those in need.  </a:t>
            </a:r>
          </a:p>
          <a:p>
            <a:pPr>
              <a:lnSpc>
                <a:spcPct val="90000"/>
              </a:lnSpc>
            </a:pPr>
            <a:r>
              <a:rPr lang="en-US" altLang="en-US"/>
              <a:t>Steward of Resources – Simplicity, Frugality, Saving, Sacrifice and Giving (Tithing) while stewarding God’s resources.</a:t>
            </a:r>
          </a:p>
          <a:p>
            <a:pPr>
              <a:lnSpc>
                <a:spcPct val="90000"/>
              </a:lnSpc>
            </a:pPr>
            <a:endParaRPr lang="en-US" altLang="en-US"/>
          </a:p>
          <a:p>
            <a:pPr>
              <a:lnSpc>
                <a:spcPct val="90000"/>
              </a:lnSpc>
            </a:pPr>
            <a:r>
              <a:rPr lang="en-US" altLang="en-US"/>
              <a:t>Empowered Servant – Teaching, Service, Sacrifice and Fellowship through the regular exercising of your spiritual gifts while serving on ministry teams.</a:t>
            </a:r>
          </a:p>
          <a:p>
            <a:pPr>
              <a:lnSpc>
                <a:spcPct val="90000"/>
              </a:lnSpc>
            </a:pPr>
            <a:endParaRPr lang="en-US" altLang="en-US"/>
          </a:p>
          <a:p>
            <a:pPr>
              <a:lnSpc>
                <a:spcPct val="90000"/>
              </a:lnSpc>
            </a:pPr>
            <a:r>
              <a:rPr lang="en-US" altLang="en-US"/>
              <a:t>Calling Mentee/Mentor – </a:t>
            </a:r>
            <a:r>
              <a:rPr lang="en-US" altLang="en-US">
                <a:solidFill>
                  <a:srgbClr val="000000"/>
                </a:solidFill>
              </a:rPr>
              <a:t>We grow through Guidance, Study, Pilgrimage, Sabbatical, Submission and meeting regularly with mentors, counselors, and covenant community members who help us to implement what we are learning into our lives.  We learn from studying books, tapes, videos and taking classes. We also meet regularly with others who seek us out for mentoring.</a:t>
            </a:r>
          </a:p>
          <a:p>
            <a:pPr>
              <a:lnSpc>
                <a:spcPct val="90000"/>
              </a:lnSpc>
            </a:pPr>
            <a:endParaRPr lang="en-US" altLang="en-US"/>
          </a:p>
          <a:p>
            <a:pPr>
              <a:lnSpc>
                <a:spcPct val="90000"/>
              </a:lnSpc>
            </a:pPr>
            <a:r>
              <a:rPr lang="en-US" altLang="en-US"/>
              <a:t>Professional – Diligent Earner through faithful accomplishment of tasks and Friendship Evangelism through relationship excellence while Serving as unto the Lord.</a:t>
            </a:r>
          </a:p>
          <a:p>
            <a:endParaRPr lang="en-US" altLang="en-US"/>
          </a:p>
        </p:txBody>
      </p:sp>
      <p:sp>
        <p:nvSpPr>
          <p:cNvPr id="259076" name="Slide Number Placeholder 3">
            <a:extLst>
              <a:ext uri="{FF2B5EF4-FFF2-40B4-BE49-F238E27FC236}">
                <a16:creationId xmlns:a16="http://schemas.microsoft.com/office/drawing/2014/main" id="{BD2C0A72-98F9-7554-F729-ACB6DC4CB1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C32BEEFB-3B6A-4909-A567-9AC56BB86A5F}" type="slidenum">
              <a:rPr lang="en-US" altLang="en-US" b="0"/>
              <a:pPr/>
              <a:t>17</a:t>
            </a:fld>
            <a:endParaRPr lang="en-US" altLang="en-US"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a:extLst>
              <a:ext uri="{FF2B5EF4-FFF2-40B4-BE49-F238E27FC236}">
                <a16:creationId xmlns:a16="http://schemas.microsoft.com/office/drawing/2014/main" id="{AA7B5AE0-8F76-9E3B-FA6D-C30EA6756376}"/>
              </a:ext>
            </a:extLst>
          </p:cNvPr>
          <p:cNvSpPr>
            <a:spLocks noGrp="1" noRot="1" noChangeAspect="1" noTextEdit="1"/>
          </p:cNvSpPr>
          <p:nvPr>
            <p:ph type="sldImg"/>
          </p:nvPr>
        </p:nvSpPr>
        <p:spPr>
          <a:ln/>
        </p:spPr>
      </p:sp>
      <p:sp>
        <p:nvSpPr>
          <p:cNvPr id="261123" name="Notes Placeholder 2">
            <a:extLst>
              <a:ext uri="{FF2B5EF4-FFF2-40B4-BE49-F238E27FC236}">
                <a16:creationId xmlns:a16="http://schemas.microsoft.com/office/drawing/2014/main" id="{8E24B5FA-E80A-9633-2E39-F60E598B90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PHI is Phillips New Testament in Modern English 1958</a:t>
            </a:r>
          </a:p>
        </p:txBody>
      </p:sp>
      <p:sp>
        <p:nvSpPr>
          <p:cNvPr id="261124" name="Slide Number Placeholder 3">
            <a:extLst>
              <a:ext uri="{FF2B5EF4-FFF2-40B4-BE49-F238E27FC236}">
                <a16:creationId xmlns:a16="http://schemas.microsoft.com/office/drawing/2014/main" id="{FC49D74F-9F2B-6031-34DE-4CC059791C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25BE1CB2-5199-4AEE-B587-C2D5257949B1}" type="slidenum">
              <a:rPr lang="en-US" altLang="en-US" b="0"/>
              <a:pPr/>
              <a:t>18</a:t>
            </a:fld>
            <a:endParaRPr lang="en-US" altLang="en-US"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a:extLst>
              <a:ext uri="{FF2B5EF4-FFF2-40B4-BE49-F238E27FC236}">
                <a16:creationId xmlns:a16="http://schemas.microsoft.com/office/drawing/2014/main" id="{4574BFA4-29D3-386A-C4A4-EFA5B4F7457C}"/>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2A495441-BCB7-87F2-C717-A9007037ADE1}"/>
              </a:ext>
            </a:extLst>
          </p:cNvPr>
          <p:cNvSpPr>
            <a:spLocks noGrp="1"/>
          </p:cNvSpPr>
          <p:nvPr>
            <p:ph type="body" idx="1"/>
          </p:nvPr>
        </p:nvSpPr>
        <p:spPr>
          <a:ln/>
        </p:spPr>
        <p:txBody>
          <a:bodyPr/>
          <a:lstStyle/>
          <a:p>
            <a:pPr>
              <a:spcBef>
                <a:spcPts val="600"/>
              </a:spcBef>
              <a:defRPr/>
            </a:pPr>
            <a:r>
              <a:rPr lang="en-US" dirty="0">
                <a:solidFill>
                  <a:srgbClr val="000000"/>
                </a:solidFill>
                <a:latin typeface="Helvetica" pitchFamily="1" charset="0"/>
              </a:rPr>
              <a:t>Very few disciplines can be regarded as absolutely indispensable for a healthy life and work, though some are obviously more important than others. Practicing a range of activities that have proven track records across the centuries will help to keep us from erring. </a:t>
            </a:r>
          </a:p>
          <a:p>
            <a:pPr>
              <a:spcBef>
                <a:spcPts val="600"/>
              </a:spcBef>
              <a:defRPr/>
            </a:pPr>
            <a:endParaRPr lang="en-US" dirty="0">
              <a:solidFill>
                <a:srgbClr val="000000"/>
              </a:solidFill>
              <a:latin typeface="Helvetica" pitchFamily="1" charset="0"/>
            </a:endParaRPr>
          </a:p>
          <a:p>
            <a:pPr>
              <a:spcBef>
                <a:spcPts val="600"/>
              </a:spcBef>
              <a:defRPr/>
            </a:pPr>
            <a:r>
              <a:rPr lang="en-US" dirty="0">
                <a:solidFill>
                  <a:srgbClr val="000000"/>
                </a:solidFill>
                <a:latin typeface="Helvetica" pitchFamily="1" charset="0"/>
              </a:rPr>
              <a:t>We have grouped the disciplines of engagement into disciplines of:</a:t>
            </a:r>
          </a:p>
          <a:p>
            <a:pPr>
              <a:spcBef>
                <a:spcPts val="600"/>
              </a:spcBef>
              <a:defRPr/>
            </a:pPr>
            <a:r>
              <a:rPr lang="en-US" dirty="0">
                <a:solidFill>
                  <a:srgbClr val="000000"/>
                </a:solidFill>
                <a:latin typeface="Helvetica" pitchFamily="1" charset="0"/>
              </a:rPr>
              <a:t>	God Engagement</a:t>
            </a:r>
          </a:p>
          <a:p>
            <a:pPr>
              <a:spcBef>
                <a:spcPts val="600"/>
              </a:spcBef>
              <a:defRPr/>
            </a:pPr>
            <a:r>
              <a:rPr lang="en-US" dirty="0">
                <a:solidFill>
                  <a:srgbClr val="000000"/>
                </a:solidFill>
                <a:latin typeface="Helvetica" pitchFamily="1" charset="0"/>
              </a:rPr>
              <a:t>	God and Community Engagement</a:t>
            </a:r>
          </a:p>
          <a:p>
            <a:pPr>
              <a:spcBef>
                <a:spcPts val="600"/>
              </a:spcBef>
              <a:defRPr/>
            </a:pPr>
            <a:r>
              <a:rPr lang="en-US" dirty="0">
                <a:solidFill>
                  <a:srgbClr val="000000"/>
                </a:solidFill>
                <a:latin typeface="Helvetica" pitchFamily="1" charset="0"/>
              </a:rPr>
              <a:t>	Life and Wisdom engagement</a:t>
            </a:r>
          </a:p>
          <a:p>
            <a:pPr>
              <a:spcBef>
                <a:spcPct val="100000"/>
              </a:spcBef>
              <a:buFont typeface="Times" charset="0"/>
              <a:buNone/>
              <a:defRPr/>
            </a:pPr>
            <a:r>
              <a:rPr lang="en-US" dirty="0">
                <a:solidFill>
                  <a:srgbClr val="87B071"/>
                </a:solidFill>
              </a:rPr>
              <a:t>Disciplines of God Engagement</a:t>
            </a:r>
          </a:p>
          <a:p>
            <a:pPr marL="234950">
              <a:buFont typeface="Times" charset="0"/>
              <a:buNone/>
              <a:defRPr/>
            </a:pPr>
            <a:r>
              <a:rPr lang="en-US" dirty="0"/>
              <a:t>9. Worship</a:t>
            </a:r>
          </a:p>
          <a:p>
            <a:pPr marL="234950">
              <a:buFont typeface="Times" charset="0"/>
              <a:buNone/>
              <a:defRPr/>
            </a:pPr>
            <a:r>
              <a:rPr lang="en-US" dirty="0"/>
              <a:t>10. Prayer</a:t>
            </a:r>
          </a:p>
          <a:p>
            <a:pPr marL="234950">
              <a:buFont typeface="Times" charset="0"/>
              <a:buNone/>
              <a:defRPr/>
            </a:pPr>
            <a:r>
              <a:rPr lang="en-US" dirty="0"/>
              <a:t>11. Meditation</a:t>
            </a:r>
          </a:p>
          <a:p>
            <a:pPr marL="234950">
              <a:buFont typeface="Times" charset="0"/>
              <a:buNone/>
              <a:defRPr/>
            </a:pPr>
            <a:r>
              <a:rPr lang="en-US" dirty="0"/>
              <a:t>12. Singing</a:t>
            </a:r>
          </a:p>
          <a:p>
            <a:pPr marL="234950">
              <a:buFont typeface="Times" charset="0"/>
              <a:buNone/>
              <a:defRPr/>
            </a:pPr>
            <a:r>
              <a:rPr lang="en-US" dirty="0"/>
              <a:t>13. Surrender</a:t>
            </a:r>
          </a:p>
          <a:p>
            <a:pPr marL="234950">
              <a:buFont typeface="Times" charset="0"/>
              <a:buNone/>
              <a:defRPr/>
            </a:pPr>
            <a:r>
              <a:rPr lang="en-US" dirty="0"/>
              <a:t>14. Study</a:t>
            </a:r>
          </a:p>
          <a:p>
            <a:pPr marL="234950">
              <a:buFont typeface="Times" charset="0"/>
              <a:buNone/>
              <a:defRPr/>
            </a:pPr>
            <a:r>
              <a:rPr lang="en-US" dirty="0"/>
              <a:t>15. Pilgrimage</a:t>
            </a:r>
          </a:p>
          <a:p>
            <a:pPr marL="234950">
              <a:buFont typeface="Times" charset="0"/>
              <a:buNone/>
              <a:defRPr/>
            </a:pPr>
            <a:r>
              <a:rPr lang="en-US" dirty="0"/>
              <a:t>16. Sabbath</a:t>
            </a:r>
          </a:p>
          <a:p>
            <a:pPr>
              <a:spcBef>
                <a:spcPts val="600"/>
              </a:spcBef>
              <a:defRPr/>
            </a:pPr>
            <a:endParaRPr lang="en-US" baseline="30000" dirty="0">
              <a:solidFill>
                <a:srgbClr val="000000"/>
              </a:solidFill>
              <a:latin typeface="Arial" charset="0"/>
            </a:endParaRPr>
          </a:p>
        </p:txBody>
      </p:sp>
      <p:sp>
        <p:nvSpPr>
          <p:cNvPr id="262148" name="Slide Number Placeholder 3">
            <a:extLst>
              <a:ext uri="{FF2B5EF4-FFF2-40B4-BE49-F238E27FC236}">
                <a16:creationId xmlns:a16="http://schemas.microsoft.com/office/drawing/2014/main" id="{F4FFB079-11F1-2C99-A874-A66DD8822A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C546F109-C302-486D-AF9F-FBE180EE997C}" type="slidenum">
              <a:rPr lang="en-US" altLang="en-US" b="0"/>
              <a:pPr/>
              <a:t>19</a:t>
            </a:fld>
            <a:endParaRPr lang="en-US" altLang="en-US"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a:extLst>
              <a:ext uri="{FF2B5EF4-FFF2-40B4-BE49-F238E27FC236}">
                <a16:creationId xmlns:a16="http://schemas.microsoft.com/office/drawing/2014/main" id="{0D5D0D36-34E2-B453-0ABD-02639DFBFCBC}"/>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9F299CAA-AF32-F151-886C-14ACA8234D69}"/>
              </a:ext>
            </a:extLst>
          </p:cNvPr>
          <p:cNvSpPr>
            <a:spLocks noGrp="1"/>
          </p:cNvSpPr>
          <p:nvPr>
            <p:ph type="body" idx="1"/>
          </p:nvPr>
        </p:nvSpPr>
        <p:spPr>
          <a:ln/>
        </p:spPr>
        <p:txBody>
          <a:bodyPr/>
          <a:lstStyle/>
          <a:p>
            <a:pPr>
              <a:buFont typeface="Times" charset="0"/>
              <a:buNone/>
              <a:defRPr/>
            </a:pPr>
            <a:r>
              <a:rPr lang="en-US" dirty="0">
                <a:solidFill>
                  <a:srgbClr val="87B071"/>
                </a:solidFill>
              </a:rPr>
              <a:t>Disciplines of God and Community Engagement</a:t>
            </a:r>
          </a:p>
          <a:p>
            <a:pPr indent="-17463">
              <a:spcBef>
                <a:spcPts val="600"/>
              </a:spcBef>
              <a:buFont typeface="Times" charset="0"/>
              <a:buNone/>
              <a:defRPr/>
            </a:pPr>
            <a:r>
              <a:rPr lang="en-US" dirty="0"/>
              <a:t>17. Teaching</a:t>
            </a:r>
          </a:p>
          <a:p>
            <a:pPr indent="-17463">
              <a:spcBef>
                <a:spcPts val="600"/>
              </a:spcBef>
              <a:buFont typeface="Times" charset="0"/>
              <a:buNone/>
              <a:defRPr/>
            </a:pPr>
            <a:r>
              <a:rPr lang="en-US" dirty="0"/>
              <a:t>18. Celebration</a:t>
            </a:r>
          </a:p>
          <a:p>
            <a:pPr indent="-17463">
              <a:spcBef>
                <a:spcPts val="600"/>
              </a:spcBef>
              <a:buFont typeface="Times" charset="0"/>
              <a:buNone/>
              <a:defRPr/>
            </a:pPr>
            <a:r>
              <a:rPr lang="en-US" dirty="0"/>
              <a:t>19. Service</a:t>
            </a:r>
          </a:p>
          <a:p>
            <a:pPr indent="-17463">
              <a:spcBef>
                <a:spcPts val="600"/>
              </a:spcBef>
              <a:buFont typeface="Times" charset="0"/>
              <a:buNone/>
              <a:defRPr/>
            </a:pPr>
            <a:r>
              <a:rPr lang="en-US" dirty="0"/>
              <a:t>20. Fellowship</a:t>
            </a:r>
          </a:p>
          <a:p>
            <a:pPr indent="-17463">
              <a:spcBef>
                <a:spcPts val="600"/>
              </a:spcBef>
              <a:buFont typeface="Times" charset="0"/>
              <a:buNone/>
              <a:defRPr/>
            </a:pPr>
            <a:r>
              <a:rPr lang="en-US" dirty="0"/>
              <a:t>21. Confession</a:t>
            </a:r>
          </a:p>
          <a:p>
            <a:pPr indent="-17463">
              <a:spcBef>
                <a:spcPts val="600"/>
              </a:spcBef>
              <a:buFont typeface="Times" charset="0"/>
              <a:buNone/>
              <a:defRPr/>
            </a:pPr>
            <a:r>
              <a:rPr lang="en-US" dirty="0"/>
              <a:t>22. Submission</a:t>
            </a:r>
          </a:p>
          <a:p>
            <a:pPr indent="-17463">
              <a:spcBef>
                <a:spcPts val="600"/>
              </a:spcBef>
              <a:buFont typeface="Times" charset="0"/>
              <a:buNone/>
              <a:defRPr/>
            </a:pPr>
            <a:r>
              <a:rPr lang="en-US" dirty="0"/>
              <a:t>23. Friendship Evangelism</a:t>
            </a:r>
          </a:p>
          <a:p>
            <a:pPr indent="-17463">
              <a:spcBef>
                <a:spcPts val="600"/>
              </a:spcBef>
              <a:buFont typeface="Times" charset="0"/>
              <a:buNone/>
              <a:defRPr/>
            </a:pPr>
            <a:r>
              <a:rPr lang="en-US" dirty="0"/>
              <a:t>24. Assembling</a:t>
            </a:r>
          </a:p>
          <a:p>
            <a:pPr indent="-17463">
              <a:spcBef>
                <a:spcPts val="600"/>
              </a:spcBef>
              <a:buFont typeface="Times" charset="0"/>
              <a:buNone/>
              <a:defRPr/>
            </a:pPr>
            <a:r>
              <a:rPr lang="en-US" dirty="0"/>
              <a:t>25. Hospitality</a:t>
            </a:r>
          </a:p>
          <a:p>
            <a:pPr indent="-17463">
              <a:spcBef>
                <a:spcPts val="600"/>
              </a:spcBef>
              <a:buFont typeface="Times" charset="0"/>
              <a:buNone/>
              <a:defRPr/>
            </a:pPr>
            <a:r>
              <a:rPr lang="en-US" dirty="0"/>
              <a:t>26. Intercessory Prayer</a:t>
            </a:r>
          </a:p>
        </p:txBody>
      </p:sp>
      <p:sp>
        <p:nvSpPr>
          <p:cNvPr id="263172" name="Slide Number Placeholder 3">
            <a:extLst>
              <a:ext uri="{FF2B5EF4-FFF2-40B4-BE49-F238E27FC236}">
                <a16:creationId xmlns:a16="http://schemas.microsoft.com/office/drawing/2014/main" id="{3D0F7C66-C7DF-11A7-36DD-1A33F3126D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22C11723-E810-4357-B4FC-91713227307C}" type="slidenum">
              <a:rPr lang="en-US" altLang="en-US" b="0"/>
              <a:pPr/>
              <a:t>20</a:t>
            </a:fld>
            <a:endParaRPr lang="en-US" altLang="en-US"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a:extLst>
              <a:ext uri="{FF2B5EF4-FFF2-40B4-BE49-F238E27FC236}">
                <a16:creationId xmlns:a16="http://schemas.microsoft.com/office/drawing/2014/main" id="{EE9D0A25-5B9E-B72A-4682-838DB7A6C5B0}"/>
              </a:ext>
            </a:extLst>
          </p:cNvPr>
          <p:cNvSpPr>
            <a:spLocks noGrp="1" noRot="1" noChangeAspect="1" noTextEdit="1"/>
          </p:cNvSpPr>
          <p:nvPr>
            <p:ph type="sldImg"/>
          </p:nvPr>
        </p:nvSpPr>
        <p:spPr>
          <a:ln/>
        </p:spPr>
      </p:sp>
      <p:sp>
        <p:nvSpPr>
          <p:cNvPr id="264195" name="Notes Placeholder 2">
            <a:extLst>
              <a:ext uri="{FF2B5EF4-FFF2-40B4-BE49-F238E27FC236}">
                <a16:creationId xmlns:a16="http://schemas.microsoft.com/office/drawing/2014/main" id="{44C12CB3-5434-A4F4-E7FB-B60084D70C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buFont typeface="Times" panose="02020603050405020304" pitchFamily="18" charset="0"/>
              <a:buNone/>
            </a:pPr>
            <a:r>
              <a:rPr lang="en-US" altLang="en-US">
                <a:solidFill>
                  <a:srgbClr val="87B071"/>
                </a:solidFill>
              </a:rPr>
              <a:t>Disciplines of Life and Wisdom Engagement </a:t>
            </a:r>
          </a:p>
          <a:p>
            <a:pPr>
              <a:spcBef>
                <a:spcPts val="600"/>
              </a:spcBef>
              <a:buFont typeface="Times" panose="02020603050405020304" pitchFamily="18" charset="0"/>
              <a:buNone/>
            </a:pPr>
            <a:r>
              <a:rPr lang="en-US" altLang="en-US"/>
              <a:t>27. Journaling</a:t>
            </a:r>
          </a:p>
          <a:p>
            <a:pPr>
              <a:spcBef>
                <a:spcPts val="600"/>
              </a:spcBef>
              <a:buFont typeface="Times" panose="02020603050405020304" pitchFamily="18" charset="0"/>
              <a:buNone/>
            </a:pPr>
            <a:r>
              <a:rPr lang="en-US" altLang="en-US"/>
              <a:t>28. Earning</a:t>
            </a:r>
          </a:p>
          <a:p>
            <a:pPr>
              <a:spcBef>
                <a:spcPts val="600"/>
              </a:spcBef>
              <a:buFont typeface="Times" panose="02020603050405020304" pitchFamily="18" charset="0"/>
              <a:buNone/>
            </a:pPr>
            <a:r>
              <a:rPr lang="en-US" altLang="en-US"/>
              <a:t>29. Saving</a:t>
            </a:r>
          </a:p>
          <a:p>
            <a:pPr>
              <a:spcBef>
                <a:spcPts val="600"/>
              </a:spcBef>
              <a:buFont typeface="Times" panose="02020603050405020304" pitchFamily="18" charset="0"/>
              <a:buNone/>
            </a:pPr>
            <a:r>
              <a:rPr lang="en-US" altLang="en-US"/>
              <a:t>30. Giving (Including Tithing)</a:t>
            </a:r>
          </a:p>
          <a:p>
            <a:pPr>
              <a:spcBef>
                <a:spcPts val="600"/>
              </a:spcBef>
              <a:buFont typeface="Times" panose="02020603050405020304" pitchFamily="18" charset="0"/>
              <a:buNone/>
            </a:pPr>
            <a:r>
              <a:rPr lang="en-US" altLang="en-US"/>
              <a:t>31. Frugality</a:t>
            </a:r>
          </a:p>
          <a:p>
            <a:pPr>
              <a:spcBef>
                <a:spcPts val="600"/>
              </a:spcBef>
              <a:buFont typeface="Times" panose="02020603050405020304" pitchFamily="18" charset="0"/>
              <a:buNone/>
            </a:pPr>
            <a:r>
              <a:rPr lang="en-US" altLang="en-US"/>
              <a:t>32. Guidance</a:t>
            </a:r>
          </a:p>
          <a:p>
            <a:pPr>
              <a:spcBef>
                <a:spcPts val="600"/>
              </a:spcBef>
              <a:buFont typeface="Times" panose="02020603050405020304" pitchFamily="18" charset="0"/>
              <a:buNone/>
            </a:pPr>
            <a:r>
              <a:rPr lang="en-US" altLang="en-US"/>
              <a:t>33. Retreat</a:t>
            </a:r>
          </a:p>
          <a:p>
            <a:pPr>
              <a:spcBef>
                <a:spcPts val="600"/>
              </a:spcBef>
              <a:buFont typeface="Times" panose="02020603050405020304" pitchFamily="18" charset="0"/>
              <a:buNone/>
            </a:pPr>
            <a:r>
              <a:rPr lang="en-US" altLang="en-US"/>
              <a:t>34. Temperance</a:t>
            </a:r>
          </a:p>
          <a:p>
            <a:pPr>
              <a:spcBef>
                <a:spcPts val="600"/>
              </a:spcBef>
              <a:buFont typeface="Times" panose="02020603050405020304" pitchFamily="18" charset="0"/>
              <a:buNone/>
            </a:pPr>
            <a:r>
              <a:rPr lang="en-US" altLang="en-US"/>
              <a:t>35. Planning</a:t>
            </a:r>
          </a:p>
          <a:p>
            <a:pPr>
              <a:spcBef>
                <a:spcPts val="600"/>
              </a:spcBef>
              <a:buFont typeface="Times" panose="02020603050405020304" pitchFamily="18" charset="0"/>
              <a:buNone/>
            </a:pPr>
            <a:r>
              <a:rPr lang="en-US" altLang="en-US"/>
              <a:t>36. Exercise</a:t>
            </a:r>
          </a:p>
        </p:txBody>
      </p:sp>
      <p:sp>
        <p:nvSpPr>
          <p:cNvPr id="264196" name="Slide Number Placeholder 3">
            <a:extLst>
              <a:ext uri="{FF2B5EF4-FFF2-40B4-BE49-F238E27FC236}">
                <a16:creationId xmlns:a16="http://schemas.microsoft.com/office/drawing/2014/main" id="{9F8EF91C-53BD-339B-D282-0A2BC392EA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258AB791-A049-415F-9A85-409F405AA79D}" type="slidenum">
              <a:rPr lang="en-US" altLang="en-US" b="0"/>
              <a:pPr/>
              <a:t>21</a:t>
            </a:fld>
            <a:endParaRPr lang="en-US" altLang="en-US"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a:extLst>
              <a:ext uri="{FF2B5EF4-FFF2-40B4-BE49-F238E27FC236}">
                <a16:creationId xmlns:a16="http://schemas.microsoft.com/office/drawing/2014/main" id="{CC8C1D9E-8782-A537-2E07-108DD1FDD73C}"/>
              </a:ext>
            </a:extLst>
          </p:cNvPr>
          <p:cNvSpPr>
            <a:spLocks noGrp="1" noRot="1" noChangeAspect="1" noTextEdit="1"/>
          </p:cNvSpPr>
          <p:nvPr>
            <p:ph type="sldImg"/>
          </p:nvPr>
        </p:nvSpPr>
        <p:spPr>
          <a:ln/>
        </p:spPr>
      </p:sp>
      <p:sp>
        <p:nvSpPr>
          <p:cNvPr id="268291" name="Notes Placeholder 2">
            <a:extLst>
              <a:ext uri="{FF2B5EF4-FFF2-40B4-BE49-F238E27FC236}">
                <a16:creationId xmlns:a16="http://schemas.microsoft.com/office/drawing/2014/main" id="{3C27C071-CBDB-6613-82CD-699F742878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Times" panose="02020603050405020304" pitchFamily="18" charset="0"/>
              <a:buNone/>
            </a:pPr>
            <a:r>
              <a:rPr lang="en-US" altLang="en-US"/>
              <a:t>Law 16 </a:t>
            </a:r>
            <a:r>
              <a:rPr lang="en-US" altLang="en-US">
                <a:solidFill>
                  <a:srgbClr val="7B9569"/>
                </a:solidFill>
              </a:rPr>
              <a:t>- The Law of Growth</a:t>
            </a:r>
            <a:endParaRPr lang="en-US" altLang="en-US"/>
          </a:p>
          <a:p>
            <a:pPr>
              <a:buFont typeface="Times" panose="02020603050405020304" pitchFamily="18" charset="0"/>
              <a:buNone/>
            </a:pPr>
            <a:r>
              <a:rPr lang="en-US" altLang="en-US"/>
              <a:t>Growth towards Christlikeness requires </a:t>
            </a:r>
            <a:br>
              <a:rPr lang="en-US" altLang="en-US"/>
            </a:br>
            <a:r>
              <a:rPr lang="en-US" altLang="en-US"/>
              <a:t>Accountability, Process, &amp; Perseverance.   </a:t>
            </a:r>
          </a:p>
          <a:p>
            <a:endParaRPr lang="en-US" altLang="en-US"/>
          </a:p>
        </p:txBody>
      </p:sp>
      <p:sp>
        <p:nvSpPr>
          <p:cNvPr id="268292" name="Slide Number Placeholder 3">
            <a:extLst>
              <a:ext uri="{FF2B5EF4-FFF2-40B4-BE49-F238E27FC236}">
                <a16:creationId xmlns:a16="http://schemas.microsoft.com/office/drawing/2014/main" id="{BBCAA682-0794-760C-DBAB-552F8997B0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5EA56F62-44FD-49CD-A8AD-881845C2E0ED}" type="slidenum">
              <a:rPr lang="en-US" altLang="en-US" b="0"/>
              <a:pPr/>
              <a:t>22</a:t>
            </a:fld>
            <a:endParaRPr lang="en-US" altLang="en-US"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60380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a:extLst>
              <a:ext uri="{FF2B5EF4-FFF2-40B4-BE49-F238E27FC236}">
                <a16:creationId xmlns:a16="http://schemas.microsoft.com/office/drawing/2014/main" id="{FD0BEB53-8FA0-22C8-06CA-C47BD99CCD40}"/>
              </a:ext>
            </a:extLst>
          </p:cNvPr>
          <p:cNvSpPr>
            <a:spLocks noGrp="1" noRot="1" noChangeAspect="1" noTextEdit="1"/>
          </p:cNvSpPr>
          <p:nvPr>
            <p:ph type="sldImg"/>
          </p:nvPr>
        </p:nvSpPr>
        <p:spPr>
          <a:ln/>
        </p:spPr>
      </p:sp>
      <p:sp>
        <p:nvSpPr>
          <p:cNvPr id="269315" name="Notes Placeholder 2">
            <a:extLst>
              <a:ext uri="{FF2B5EF4-FFF2-40B4-BE49-F238E27FC236}">
                <a16:creationId xmlns:a16="http://schemas.microsoft.com/office/drawing/2014/main" id="{01DB3692-E7F5-69BE-659E-566FCF0F73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pPr>
            <a:r>
              <a:rPr lang="en-US" altLang="en-US" dirty="0"/>
              <a:t>Use the planning pages to record your goals and remind you of your focus.</a:t>
            </a:r>
          </a:p>
          <a:p>
            <a:pPr>
              <a:spcBef>
                <a:spcPct val="100000"/>
              </a:spcBef>
            </a:pPr>
            <a:r>
              <a:rPr lang="en-US" altLang="en-US" dirty="0"/>
              <a:t>Share your planning pages with a mentor, and use them as the basis for your discussion about how you are doing and the kinds of adjustments you might want to make. </a:t>
            </a:r>
          </a:p>
          <a:p>
            <a:endParaRPr lang="en-US" altLang="en-US" dirty="0"/>
          </a:p>
        </p:txBody>
      </p:sp>
      <p:sp>
        <p:nvSpPr>
          <p:cNvPr id="269316" name="Slide Number Placeholder 3">
            <a:extLst>
              <a:ext uri="{FF2B5EF4-FFF2-40B4-BE49-F238E27FC236}">
                <a16:creationId xmlns:a16="http://schemas.microsoft.com/office/drawing/2014/main" id="{DC896E4B-5E0F-B005-2FB1-790867CFDA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A421EE61-1AC6-4A3A-AC00-1C8BCFC128A0}" type="slidenum">
              <a:rPr lang="en-US" altLang="en-US" b="0"/>
              <a:pPr/>
              <a:t>23</a:t>
            </a:fld>
            <a:endParaRPr lang="en-US" altLang="en-US"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91718AF-9F91-9314-249E-A3B689574973}"/>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8840F445-55BF-E5D6-FED3-DE417AD7CB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S.M.A.R.T. Goals</a:t>
            </a:r>
          </a:p>
        </p:txBody>
      </p:sp>
      <p:sp>
        <p:nvSpPr>
          <p:cNvPr id="88068" name="Slide Number Placeholder 3">
            <a:extLst>
              <a:ext uri="{FF2B5EF4-FFF2-40B4-BE49-F238E27FC236}">
                <a16:creationId xmlns:a16="http://schemas.microsoft.com/office/drawing/2014/main" id="{9D374F85-2F86-DE04-320E-E7BD3DF2FE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defRPr sz="5400" b="1">
                <a:solidFill>
                  <a:schemeClr val="tx1"/>
                </a:solidFill>
                <a:latin typeface="Times New Roman" panose="02020603050405020304" pitchFamily="18" charset="0"/>
              </a:defRPr>
            </a:lvl1pPr>
            <a:lvl2pPr marL="742950" indent="-285750" defTabSz="830263">
              <a:defRPr sz="5400" b="1">
                <a:solidFill>
                  <a:schemeClr val="tx1"/>
                </a:solidFill>
                <a:latin typeface="Times New Roman" panose="02020603050405020304" pitchFamily="18" charset="0"/>
              </a:defRPr>
            </a:lvl2pPr>
            <a:lvl3pPr marL="1143000" indent="-228600" defTabSz="830263">
              <a:defRPr sz="5400" b="1">
                <a:solidFill>
                  <a:schemeClr val="tx1"/>
                </a:solidFill>
                <a:latin typeface="Times New Roman" panose="02020603050405020304" pitchFamily="18" charset="0"/>
              </a:defRPr>
            </a:lvl3pPr>
            <a:lvl4pPr marL="1600200" indent="-228600" defTabSz="830263">
              <a:defRPr sz="5400" b="1">
                <a:solidFill>
                  <a:schemeClr val="tx1"/>
                </a:solidFill>
                <a:latin typeface="Times New Roman" panose="02020603050405020304" pitchFamily="18" charset="0"/>
              </a:defRPr>
            </a:lvl4pPr>
            <a:lvl5pPr marL="2057400" indent="-228600" defTabSz="830263">
              <a:defRPr sz="5400" b="1">
                <a:solidFill>
                  <a:schemeClr val="tx1"/>
                </a:solidFill>
                <a:latin typeface="Times New Roman" panose="02020603050405020304" pitchFamily="18" charset="0"/>
              </a:defRPr>
            </a:lvl5pPr>
            <a:lvl6pPr marL="2514600" indent="-228600" defTabSz="830263" eaLnBrk="0" fontAlgn="base" hangingPunct="0">
              <a:spcBef>
                <a:spcPct val="0"/>
              </a:spcBef>
              <a:spcAft>
                <a:spcPct val="0"/>
              </a:spcAft>
              <a:defRPr sz="5400" b="1">
                <a:solidFill>
                  <a:schemeClr val="tx1"/>
                </a:solidFill>
                <a:latin typeface="Times New Roman" panose="02020603050405020304" pitchFamily="18" charset="0"/>
              </a:defRPr>
            </a:lvl6pPr>
            <a:lvl7pPr marL="2971800" indent="-228600" defTabSz="830263" eaLnBrk="0" fontAlgn="base" hangingPunct="0">
              <a:spcBef>
                <a:spcPct val="0"/>
              </a:spcBef>
              <a:spcAft>
                <a:spcPct val="0"/>
              </a:spcAft>
              <a:defRPr sz="5400" b="1">
                <a:solidFill>
                  <a:schemeClr val="tx1"/>
                </a:solidFill>
                <a:latin typeface="Times New Roman" panose="02020603050405020304" pitchFamily="18" charset="0"/>
              </a:defRPr>
            </a:lvl7pPr>
            <a:lvl8pPr marL="3429000" indent="-228600" defTabSz="830263" eaLnBrk="0" fontAlgn="base" hangingPunct="0">
              <a:spcBef>
                <a:spcPct val="0"/>
              </a:spcBef>
              <a:spcAft>
                <a:spcPct val="0"/>
              </a:spcAft>
              <a:defRPr sz="5400" b="1">
                <a:solidFill>
                  <a:schemeClr val="tx1"/>
                </a:solidFill>
                <a:latin typeface="Times New Roman" panose="02020603050405020304" pitchFamily="18" charset="0"/>
              </a:defRPr>
            </a:lvl8pPr>
            <a:lvl9pPr marL="3886200" indent="-228600" defTabSz="830263" eaLnBrk="0" fontAlgn="base" hangingPunct="0">
              <a:spcBef>
                <a:spcPct val="0"/>
              </a:spcBef>
              <a:spcAft>
                <a:spcPct val="0"/>
              </a:spcAft>
              <a:defRPr sz="5400" b="1">
                <a:solidFill>
                  <a:schemeClr val="tx1"/>
                </a:solidFill>
                <a:latin typeface="Times New Roman" panose="02020603050405020304" pitchFamily="18" charset="0"/>
              </a:defRPr>
            </a:lvl9pPr>
          </a:lstStyle>
          <a:p>
            <a:fld id="{D784A397-B7EC-48A3-828F-1A27BC723F81}" type="slidenum">
              <a:rPr lang="en-US" altLang="en-US" sz="1200" b="0"/>
              <a:pPr/>
              <a:t>24</a:t>
            </a:fld>
            <a:endParaRPr lang="en-US" altLang="en-US" sz="1200" b="0"/>
          </a:p>
        </p:txBody>
      </p:sp>
    </p:spTree>
    <p:extLst>
      <p:ext uri="{BB962C8B-B14F-4D97-AF65-F5344CB8AC3E}">
        <p14:creationId xmlns:p14="http://schemas.microsoft.com/office/powerpoint/2010/main" val="1243053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6675E599-AD65-EDB1-B1C0-47FE9D13C49E}"/>
              </a:ext>
            </a:extLst>
          </p:cNvPr>
          <p:cNvSpPr>
            <a:spLocks noGrp="1" noRot="1" noChangeAspect="1" noChangeArrowheads="1" noTextEdit="1"/>
          </p:cNvSpPr>
          <p:nvPr>
            <p:ph type="sldImg"/>
          </p:nvPr>
        </p:nvSpPr>
        <p:spPr>
          <a:solidFill>
            <a:srgbClr val="FFFFFF"/>
          </a:solidFill>
          <a:ln/>
        </p:spPr>
      </p:sp>
      <p:sp>
        <p:nvSpPr>
          <p:cNvPr id="267267" name="Rectangle 3">
            <a:extLst>
              <a:ext uri="{FF2B5EF4-FFF2-40B4-BE49-F238E27FC236}">
                <a16:creationId xmlns:a16="http://schemas.microsoft.com/office/drawing/2014/main" id="{D647E629-C39A-1328-1816-3FAF3729431E}"/>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a:spcBef>
                <a:spcPct val="0"/>
              </a:spcBef>
            </a:pPr>
            <a:r>
              <a:rPr lang="en-US" altLang="en-US" sz="1600">
                <a:solidFill>
                  <a:srgbClr val="000000"/>
                </a:solidFill>
                <a:latin typeface="Arial" panose="020B0604020202020204" pitchFamily="34" charset="0"/>
              </a:rPr>
              <a:t>Chart the Course</a:t>
            </a:r>
          </a:p>
          <a:p>
            <a:r>
              <a:rPr lang="en-US" altLang="en-US" sz="1600">
                <a:solidFill>
                  <a:srgbClr val="000000"/>
                </a:solidFill>
                <a:latin typeface="Arial" panose="020B0604020202020204" pitchFamily="34" charset="0"/>
              </a:rPr>
              <a:t>Goal Setting and Disciplines</a:t>
            </a:r>
          </a:p>
          <a:p>
            <a:pPr>
              <a:spcBef>
                <a:spcPct val="0"/>
              </a:spcBef>
            </a:pPr>
            <a:r>
              <a:rPr lang="en-US" altLang="en-US">
                <a:solidFill>
                  <a:srgbClr val="000000"/>
                </a:solidFill>
                <a:latin typeface="Helvetica" panose="020B0604020202020204" pitchFamily="34" charset="0"/>
              </a:rPr>
              <a:t>If you’ve ever done any time management work, you know that the best thing to do is to build it on a base of a long range vision. Then those goals are broken down further into shorter and shorter increments.</a:t>
            </a:r>
          </a:p>
          <a:p>
            <a:pPr>
              <a:spcBef>
                <a:spcPct val="0"/>
              </a:spcBef>
            </a:pPr>
            <a:endParaRPr lang="en-US" altLang="en-US">
              <a:solidFill>
                <a:srgbClr val="000000"/>
              </a:solidFill>
              <a:latin typeface="Helvetica" panose="020B0604020202020204" pitchFamily="34" charset="0"/>
            </a:endParaRPr>
          </a:p>
          <a:p>
            <a:pPr>
              <a:spcBef>
                <a:spcPct val="0"/>
              </a:spcBef>
            </a:pPr>
            <a:r>
              <a:rPr lang="en-US" altLang="en-US">
                <a:solidFill>
                  <a:srgbClr val="000000"/>
                </a:solidFill>
                <a:latin typeface="Helvetica" panose="020B0604020202020204" pitchFamily="34" charset="0"/>
              </a:rPr>
              <a:t>Many times people overwhelm themselves, then guilt themselves, and then just stop rather than being strategic, being focused, and building the proper encouragement and accountability systems.</a:t>
            </a:r>
          </a:p>
          <a:p>
            <a:endParaRPr lang="en-US" altLang="en-US" sz="1600">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a:extLst>
              <a:ext uri="{FF2B5EF4-FFF2-40B4-BE49-F238E27FC236}">
                <a16:creationId xmlns:a16="http://schemas.microsoft.com/office/drawing/2014/main" id="{B3CB2900-A6D7-677D-4F0F-F3E746CAAD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5C5D5B21-5AA5-4D14-90B9-01B50670BCA4}" type="slidenum">
              <a:rPr lang="en-US" altLang="en-US" b="0"/>
              <a:pPr/>
              <a:t>26</a:t>
            </a:fld>
            <a:endParaRPr lang="en-US" altLang="en-US" b="0"/>
          </a:p>
        </p:txBody>
      </p:sp>
      <p:sp>
        <p:nvSpPr>
          <p:cNvPr id="270339" name="Rectangle 2">
            <a:extLst>
              <a:ext uri="{FF2B5EF4-FFF2-40B4-BE49-F238E27FC236}">
                <a16:creationId xmlns:a16="http://schemas.microsoft.com/office/drawing/2014/main" id="{E0A073CB-6BEB-C8A5-E6F2-4DB03A46DDD1}"/>
              </a:ext>
            </a:extLst>
          </p:cNvPr>
          <p:cNvSpPr>
            <a:spLocks noGrp="1" noRot="1" noChangeAspect="1" noChangeArrowheads="1" noTextEdit="1"/>
          </p:cNvSpPr>
          <p:nvPr>
            <p:ph type="sldImg"/>
          </p:nvPr>
        </p:nvSpPr>
        <p:spPr>
          <a:ln/>
        </p:spPr>
      </p:sp>
      <p:sp>
        <p:nvSpPr>
          <p:cNvPr id="270340" name="Rectangle 3">
            <a:extLst>
              <a:ext uri="{FF2B5EF4-FFF2-40B4-BE49-F238E27FC236}">
                <a16:creationId xmlns:a16="http://schemas.microsoft.com/office/drawing/2014/main" id="{9F65841A-CBC9-8FF9-9604-0BE3476D7A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a:solidFill>
                  <a:srgbClr val="000000"/>
                </a:solidFill>
                <a:latin typeface="Arial" panose="020B0604020202020204" pitchFamily="34" charset="0"/>
              </a:rPr>
              <a:t>Using Planning Pages</a:t>
            </a:r>
          </a:p>
          <a:p>
            <a:r>
              <a:rPr lang="en-US" altLang="en-US" sz="1600">
                <a:solidFill>
                  <a:srgbClr val="000000"/>
                </a:solidFill>
                <a:latin typeface="Arial" panose="020B0604020202020204" pitchFamily="34" charset="0"/>
              </a:rPr>
              <a:t>Use the planning pages to record your goals and remind you of your focus.</a:t>
            </a:r>
          </a:p>
          <a:p>
            <a:r>
              <a:rPr lang="en-US" altLang="en-US" sz="1600">
                <a:solidFill>
                  <a:srgbClr val="000000"/>
                </a:solidFill>
                <a:latin typeface="Arial" panose="020B0604020202020204" pitchFamily="34" charset="0"/>
              </a:rPr>
              <a:t>Share your planning pages with a mentor, and use them as the basis for your discussion about how you are doing and the kinds of adjustments you might want to make.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a:extLst>
              <a:ext uri="{FF2B5EF4-FFF2-40B4-BE49-F238E27FC236}">
                <a16:creationId xmlns:a16="http://schemas.microsoft.com/office/drawing/2014/main" id="{D4D84E37-BCB1-4545-D4CC-04745D9890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FFDA5D89-94DE-4502-8F99-88B4FECB7630}" type="slidenum">
              <a:rPr lang="en-US" altLang="en-US" b="0"/>
              <a:pPr/>
              <a:t>27</a:t>
            </a:fld>
            <a:endParaRPr lang="en-US" altLang="en-US" b="0"/>
          </a:p>
        </p:txBody>
      </p:sp>
      <p:sp>
        <p:nvSpPr>
          <p:cNvPr id="271363" name="Rectangle 2">
            <a:extLst>
              <a:ext uri="{FF2B5EF4-FFF2-40B4-BE49-F238E27FC236}">
                <a16:creationId xmlns:a16="http://schemas.microsoft.com/office/drawing/2014/main" id="{4F4D7719-0A07-10BC-721A-ECB2B4862678}"/>
              </a:ext>
            </a:extLst>
          </p:cNvPr>
          <p:cNvSpPr>
            <a:spLocks noGrp="1" noRot="1" noChangeAspect="1" noChangeArrowheads="1" noTextEdit="1"/>
          </p:cNvSpPr>
          <p:nvPr>
            <p:ph type="sldImg"/>
          </p:nvPr>
        </p:nvSpPr>
        <p:spPr>
          <a:ln/>
        </p:spPr>
      </p:sp>
      <p:sp>
        <p:nvSpPr>
          <p:cNvPr id="271364" name="Rectangle 3">
            <a:extLst>
              <a:ext uri="{FF2B5EF4-FFF2-40B4-BE49-F238E27FC236}">
                <a16:creationId xmlns:a16="http://schemas.microsoft.com/office/drawing/2014/main" id="{5CA819DB-2F5D-2823-D244-028224B9BF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a:solidFill>
                  <a:srgbClr val="000000"/>
                </a:solidFill>
                <a:latin typeface="Arial" panose="020B0604020202020204" pitchFamily="34" charset="0"/>
              </a:rPr>
              <a:t>Using Planning Pages</a:t>
            </a:r>
          </a:p>
          <a:p>
            <a:r>
              <a:rPr lang="en-US" altLang="en-US" sz="1600">
                <a:solidFill>
                  <a:srgbClr val="000000"/>
                </a:solidFill>
                <a:latin typeface="Arial" panose="020B0604020202020204" pitchFamily="34" charset="0"/>
              </a:rPr>
              <a:t>Use the planning pages to record your goals and remind you of your focus.</a:t>
            </a:r>
          </a:p>
          <a:p>
            <a:r>
              <a:rPr lang="en-US" altLang="en-US" sz="1600">
                <a:solidFill>
                  <a:srgbClr val="000000"/>
                </a:solidFill>
                <a:latin typeface="Arial" panose="020B0604020202020204" pitchFamily="34" charset="0"/>
              </a:rPr>
              <a:t>Share your planning pages with a mentor, and use them as the basis for your discussion about how you are doing and the kinds of adjustments you might want to make. </a:t>
            </a:r>
          </a:p>
          <a:p>
            <a:endParaRPr lang="en-US" altLang="en-US" sz="1600">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a:extLst>
              <a:ext uri="{FF2B5EF4-FFF2-40B4-BE49-F238E27FC236}">
                <a16:creationId xmlns:a16="http://schemas.microsoft.com/office/drawing/2014/main" id="{FCFF5D7E-E127-BB05-B282-6106445101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D47D07D5-6D0B-47B2-AD2B-EB416CDB3B72}" type="slidenum">
              <a:rPr lang="en-US" altLang="en-US" b="0"/>
              <a:pPr/>
              <a:t>28</a:t>
            </a:fld>
            <a:endParaRPr lang="en-US" altLang="en-US" b="0"/>
          </a:p>
        </p:txBody>
      </p:sp>
      <p:sp>
        <p:nvSpPr>
          <p:cNvPr id="272387" name="Rectangle 2">
            <a:extLst>
              <a:ext uri="{FF2B5EF4-FFF2-40B4-BE49-F238E27FC236}">
                <a16:creationId xmlns:a16="http://schemas.microsoft.com/office/drawing/2014/main" id="{050D04A8-E1C9-FE88-977A-D7DAD13BFC20}"/>
              </a:ext>
            </a:extLst>
          </p:cNvPr>
          <p:cNvSpPr>
            <a:spLocks noGrp="1" noRot="1" noChangeAspect="1" noChangeArrowheads="1" noTextEdit="1"/>
          </p:cNvSpPr>
          <p:nvPr>
            <p:ph type="sldImg"/>
          </p:nvPr>
        </p:nvSpPr>
        <p:spPr>
          <a:ln/>
        </p:spPr>
      </p:sp>
      <p:sp>
        <p:nvSpPr>
          <p:cNvPr id="272388" name="Rectangle 3">
            <a:extLst>
              <a:ext uri="{FF2B5EF4-FFF2-40B4-BE49-F238E27FC236}">
                <a16:creationId xmlns:a16="http://schemas.microsoft.com/office/drawing/2014/main" id="{0E823FFD-B491-B40C-C385-CF96F1BFDC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a:solidFill>
                  <a:srgbClr val="000000"/>
                </a:solidFill>
                <a:latin typeface="Arial" panose="020B0604020202020204" pitchFamily="34" charset="0"/>
              </a:rPr>
              <a:t>Using Planning Pages</a:t>
            </a:r>
          </a:p>
          <a:p>
            <a:r>
              <a:rPr lang="en-US" altLang="en-US" sz="1600">
                <a:solidFill>
                  <a:srgbClr val="000000"/>
                </a:solidFill>
                <a:latin typeface="Arial" panose="020B0604020202020204" pitchFamily="34" charset="0"/>
              </a:rPr>
              <a:t>Use the planning pages to record your goals and remind you of your focus.</a:t>
            </a:r>
          </a:p>
          <a:p>
            <a:r>
              <a:rPr lang="en-US" altLang="en-US" sz="1600">
                <a:solidFill>
                  <a:srgbClr val="000000"/>
                </a:solidFill>
                <a:latin typeface="Arial" panose="020B0604020202020204" pitchFamily="34" charset="0"/>
              </a:rPr>
              <a:t>Share your planning pages with a mentor, and use them as the basis for your discussion about how you are doing and the kinds of adjustments you might want to make. </a:t>
            </a:r>
          </a:p>
          <a:p>
            <a:endParaRPr lang="en-US" altLang="en-US" sz="1600">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D5B2B462-84B3-430A-3CE0-38D57FDA58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13005AAC-EB5B-46F5-8518-B7A09A7A05D4}" type="slidenum">
              <a:rPr lang="en-US" altLang="en-US" b="0"/>
              <a:pPr/>
              <a:t>29</a:t>
            </a:fld>
            <a:endParaRPr lang="en-US" altLang="en-US" b="0"/>
          </a:p>
        </p:txBody>
      </p:sp>
      <p:sp>
        <p:nvSpPr>
          <p:cNvPr id="273411" name="Rectangle 2">
            <a:extLst>
              <a:ext uri="{FF2B5EF4-FFF2-40B4-BE49-F238E27FC236}">
                <a16:creationId xmlns:a16="http://schemas.microsoft.com/office/drawing/2014/main" id="{48D95873-DD01-89E8-4491-F82DC1442A54}"/>
              </a:ext>
            </a:extLst>
          </p:cNvPr>
          <p:cNvSpPr>
            <a:spLocks noGrp="1" noRot="1" noChangeAspect="1" noChangeArrowheads="1" noTextEdit="1"/>
          </p:cNvSpPr>
          <p:nvPr>
            <p:ph type="sldImg"/>
          </p:nvPr>
        </p:nvSpPr>
        <p:spPr>
          <a:ln/>
        </p:spPr>
      </p:sp>
      <p:sp>
        <p:nvSpPr>
          <p:cNvPr id="273412" name="Rectangle 3">
            <a:extLst>
              <a:ext uri="{FF2B5EF4-FFF2-40B4-BE49-F238E27FC236}">
                <a16:creationId xmlns:a16="http://schemas.microsoft.com/office/drawing/2014/main" id="{21BD868F-5D76-7AB6-B84C-E5272277A8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a:solidFill>
                  <a:srgbClr val="000000"/>
                </a:solidFill>
                <a:latin typeface="Arial" panose="020B0604020202020204" pitchFamily="34" charset="0"/>
              </a:rPr>
              <a:t>Using Planning Pages</a:t>
            </a:r>
          </a:p>
          <a:p>
            <a:r>
              <a:rPr lang="en-US" altLang="en-US" sz="1600">
                <a:solidFill>
                  <a:srgbClr val="000000"/>
                </a:solidFill>
                <a:latin typeface="Arial" panose="020B0604020202020204" pitchFamily="34" charset="0"/>
              </a:rPr>
              <a:t>Use the planning pages to record your goals and remind you of your focus.</a:t>
            </a:r>
          </a:p>
          <a:p>
            <a:r>
              <a:rPr lang="en-US" altLang="en-US" sz="1600">
                <a:solidFill>
                  <a:srgbClr val="000000"/>
                </a:solidFill>
                <a:latin typeface="Arial" panose="020B0604020202020204" pitchFamily="34" charset="0"/>
              </a:rPr>
              <a:t>Share your planning pages with a mentor, and use them as the basis for your discussion about how you are doing and the kinds of adjustments you might want to make. </a:t>
            </a:r>
          </a:p>
          <a:p>
            <a:r>
              <a:rPr lang="en-US" altLang="en-US" sz="1600">
                <a:solidFill>
                  <a:srgbClr val="000000"/>
                </a:solidFill>
                <a:latin typeface="Arial" panose="020B0604020202020204" pitchFamily="34" charset="0"/>
              </a:rPr>
              <a:t>This weeks home work will be to fill out the Goal planning sheets.</a:t>
            </a:r>
          </a:p>
          <a:p>
            <a:r>
              <a:rPr lang="en-US" altLang="en-US" sz="1600">
                <a:solidFill>
                  <a:srgbClr val="000000"/>
                </a:solidFill>
                <a:latin typeface="Arial" panose="020B0604020202020204" pitchFamily="34" charset="0"/>
              </a:rPr>
              <a:t>Beginning with your Mega Goals for one year in each role.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9B572CCB-6A8E-8E67-8DA2-897C85223083}"/>
              </a:ext>
            </a:extLst>
          </p:cNvPr>
          <p:cNvSpPr>
            <a:spLocks noGrp="1" noRot="1" noChangeAspect="1" noChangeArrowheads="1" noTextEdit="1"/>
          </p:cNvSpPr>
          <p:nvPr>
            <p:ph type="sldImg"/>
          </p:nvPr>
        </p:nvSpPr>
        <p:spPr>
          <a:ln/>
        </p:spPr>
      </p:sp>
      <p:sp>
        <p:nvSpPr>
          <p:cNvPr id="274435" name="Rectangle 3">
            <a:extLst>
              <a:ext uri="{FF2B5EF4-FFF2-40B4-BE49-F238E27FC236}">
                <a16:creationId xmlns:a16="http://schemas.microsoft.com/office/drawing/2014/main" id="{D5EAFDE4-E05F-B833-DCBC-569B6A6770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Bef>
                <a:spcPct val="0"/>
              </a:spcBef>
            </a:pPr>
            <a:r>
              <a:rPr lang="en-US" altLang="en-US" b="1">
                <a:solidFill>
                  <a:srgbClr val="196565"/>
                </a:solidFill>
                <a:latin typeface="Helvetica" panose="020B0604020202020204" pitchFamily="34" charset="0"/>
              </a:rPr>
              <a:t>Honoring the Seasons of Your Life</a:t>
            </a:r>
          </a:p>
          <a:p>
            <a:pPr>
              <a:spcBef>
                <a:spcPct val="0"/>
              </a:spcBef>
            </a:pPr>
            <a:r>
              <a:rPr lang="en-US" altLang="en-US">
                <a:solidFill>
                  <a:srgbClr val="000000"/>
                </a:solidFill>
                <a:latin typeface="Helvetica" panose="020B0604020202020204" pitchFamily="34" charset="0"/>
              </a:rPr>
              <a:t>There will be emphases on different roles depending on your stage and place in life. It is important to attend to each stage as it comes. </a:t>
            </a:r>
          </a:p>
          <a:p>
            <a:pPr>
              <a:spcBef>
                <a:spcPct val="0"/>
              </a:spcBef>
            </a:pPr>
            <a:endParaRPr lang="en-US" altLang="en-US">
              <a:solidFill>
                <a:srgbClr val="000000"/>
              </a:solidFill>
              <a:latin typeface="Helvetica" panose="020B0604020202020204" pitchFamily="34" charset="0"/>
            </a:endParaRPr>
          </a:p>
          <a:p>
            <a:pPr>
              <a:spcBef>
                <a:spcPct val="0"/>
              </a:spcBef>
            </a:pPr>
            <a:r>
              <a:rPr lang="en-US" altLang="en-US">
                <a:solidFill>
                  <a:srgbClr val="000000"/>
                </a:solidFill>
                <a:latin typeface="Helvetica" panose="020B0604020202020204" pitchFamily="34" charset="0"/>
              </a:rPr>
              <a:t>If you decide not to do what you need to be doing during that particular season, it will only prolong the process.</a:t>
            </a:r>
          </a:p>
          <a:p>
            <a:pPr>
              <a:spcBef>
                <a:spcPct val="100000"/>
              </a:spcBef>
            </a:pPr>
            <a:endParaRPr lang="en-US" altLang="en-US"/>
          </a:p>
          <a:p>
            <a:pPr>
              <a:spcBef>
                <a:spcPct val="100000"/>
              </a:spcBef>
            </a:pPr>
            <a:r>
              <a:rPr lang="en-US" altLang="en-US"/>
              <a:t>You will have different emphases during different times in your life. </a:t>
            </a:r>
          </a:p>
          <a:p>
            <a:pPr>
              <a:spcBef>
                <a:spcPct val="100000"/>
              </a:spcBef>
            </a:pPr>
            <a:r>
              <a:rPr lang="en-US" altLang="en-US"/>
              <a:t>In Ecclesiastes 3:1-14 Solomon wrote, "To everything there is a season, and a time for every purpose under heaven.“</a:t>
            </a:r>
          </a:p>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1A46FF83-9DEC-D710-D1B0-4355B1760943}"/>
              </a:ext>
            </a:extLst>
          </p:cNvPr>
          <p:cNvSpPr>
            <a:spLocks noGrp="1" noRot="1" noChangeAspect="1" noChangeArrowheads="1" noTextEdit="1"/>
          </p:cNvSpPr>
          <p:nvPr>
            <p:ph type="sldImg"/>
          </p:nvPr>
        </p:nvSpPr>
        <p:spPr>
          <a:ln/>
        </p:spPr>
      </p:sp>
      <p:sp>
        <p:nvSpPr>
          <p:cNvPr id="277507" name="Rectangle 3">
            <a:extLst>
              <a:ext uri="{FF2B5EF4-FFF2-40B4-BE49-F238E27FC236}">
                <a16:creationId xmlns:a16="http://schemas.microsoft.com/office/drawing/2014/main" id="{A9724ACE-F4AD-B925-07AB-6037787032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During this session we will look at Staying the Course.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a:extLst>
              <a:ext uri="{FF2B5EF4-FFF2-40B4-BE49-F238E27FC236}">
                <a16:creationId xmlns:a16="http://schemas.microsoft.com/office/drawing/2014/main" id="{3B117A8F-1F1A-A9E4-28BB-E5F504324B71}"/>
              </a:ext>
            </a:extLst>
          </p:cNvPr>
          <p:cNvSpPr>
            <a:spLocks noGrp="1" noRot="1" noChangeAspect="1" noTextEdit="1"/>
          </p:cNvSpPr>
          <p:nvPr>
            <p:ph type="sldImg"/>
          </p:nvPr>
        </p:nvSpPr>
        <p:spPr>
          <a:ln/>
        </p:spPr>
      </p:sp>
      <p:sp>
        <p:nvSpPr>
          <p:cNvPr id="278531" name="Notes Placeholder 2">
            <a:extLst>
              <a:ext uri="{FF2B5EF4-FFF2-40B4-BE49-F238E27FC236}">
                <a16:creationId xmlns:a16="http://schemas.microsoft.com/office/drawing/2014/main" id="{9E746764-2F84-449E-4E5E-6FABBAB889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Times" panose="02020603050405020304" pitchFamily="18" charset="0"/>
              <a:buNone/>
            </a:pPr>
            <a:r>
              <a:rPr lang="en-US" altLang="en-US"/>
              <a:t>Law 17 - </a:t>
            </a:r>
            <a:r>
              <a:rPr lang="en-US" altLang="en-US">
                <a:solidFill>
                  <a:srgbClr val="7B9569"/>
                </a:solidFill>
              </a:rPr>
              <a:t>The Law of Alignment</a:t>
            </a:r>
            <a:endParaRPr lang="en-US" altLang="en-US"/>
          </a:p>
          <a:p>
            <a:pPr>
              <a:buFont typeface="Times" panose="02020603050405020304" pitchFamily="18" charset="0"/>
              <a:buNone/>
            </a:pPr>
            <a:r>
              <a:rPr lang="en-US" altLang="en-US"/>
              <a:t>Regular evaluation, planning and </a:t>
            </a:r>
            <a:br>
              <a:rPr lang="en-US" altLang="en-US"/>
            </a:br>
            <a:r>
              <a:rPr lang="en-US" altLang="en-US"/>
              <a:t>realignment with God's mission, </a:t>
            </a:r>
            <a:br>
              <a:rPr lang="en-US" altLang="en-US"/>
            </a:br>
            <a:r>
              <a:rPr lang="en-US" altLang="en-US"/>
              <a:t>leverages time through increased focus.</a:t>
            </a:r>
          </a:p>
          <a:p>
            <a:pPr>
              <a:spcBef>
                <a:spcPct val="0"/>
              </a:spcBef>
            </a:pPr>
            <a:endParaRPr lang="en-US" altLang="en-US">
              <a:latin typeface="GiovanniITCTT Book" charset="0"/>
            </a:endParaRPr>
          </a:p>
          <a:p>
            <a:pPr>
              <a:spcBef>
                <a:spcPct val="0"/>
              </a:spcBef>
            </a:pPr>
            <a:r>
              <a:rPr lang="en-US" altLang="en-US" sz="1800" i="1">
                <a:solidFill>
                  <a:srgbClr val="7B9569"/>
                </a:solidFill>
              </a:rPr>
              <a:t>Jeremiah 29:13</a:t>
            </a:r>
            <a:endParaRPr lang="en-US" altLang="en-US"/>
          </a:p>
          <a:p>
            <a:pPr>
              <a:spcBef>
                <a:spcPct val="0"/>
              </a:spcBef>
              <a:buFont typeface="Times" panose="02020603050405020304" pitchFamily="18" charset="0"/>
              <a:buNone/>
            </a:pPr>
            <a:r>
              <a:rPr lang="en-US" altLang="en-US" i="1"/>
              <a:t>“You will seek me and find me when you </a:t>
            </a:r>
            <a:br>
              <a:rPr lang="en-US" altLang="en-US" i="1"/>
            </a:br>
            <a:r>
              <a:rPr lang="en-US" altLang="en-US" i="1"/>
              <a:t>seek me with all your heart.”</a:t>
            </a:r>
            <a:endParaRPr lang="en-US" altLang="en-US"/>
          </a:p>
          <a:p>
            <a:endParaRPr lang="en-US" altLang="en-US"/>
          </a:p>
        </p:txBody>
      </p:sp>
      <p:sp>
        <p:nvSpPr>
          <p:cNvPr id="278532" name="Slide Number Placeholder 3">
            <a:extLst>
              <a:ext uri="{FF2B5EF4-FFF2-40B4-BE49-F238E27FC236}">
                <a16:creationId xmlns:a16="http://schemas.microsoft.com/office/drawing/2014/main" id="{4EEBAE15-8AB0-07E0-682D-4B43315050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54173ABA-D135-47BC-BDA8-CA3748700435}" type="slidenum">
              <a:rPr lang="en-US" altLang="en-US" b="0"/>
              <a:pPr/>
              <a:t>32</a:t>
            </a:fld>
            <a:endParaRPr lang="en-US" altLang="en-US"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a:extLst>
              <a:ext uri="{FF2B5EF4-FFF2-40B4-BE49-F238E27FC236}">
                <a16:creationId xmlns:a16="http://schemas.microsoft.com/office/drawing/2014/main" id="{01F084F4-4A81-16D6-A21E-88F67EA96C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463CAE50-3C92-4B8F-87A6-D9AAF36061E4}" type="slidenum">
              <a:rPr lang="en-US" altLang="en-US" b="0"/>
              <a:pPr/>
              <a:t>3</a:t>
            </a:fld>
            <a:endParaRPr lang="en-US" altLang="en-US" b="0"/>
          </a:p>
        </p:txBody>
      </p:sp>
      <p:sp>
        <p:nvSpPr>
          <p:cNvPr id="252931" name="Rectangle 2">
            <a:extLst>
              <a:ext uri="{FF2B5EF4-FFF2-40B4-BE49-F238E27FC236}">
                <a16:creationId xmlns:a16="http://schemas.microsoft.com/office/drawing/2014/main" id="{AC89CD58-626F-F702-2355-B32372297C63}"/>
              </a:ext>
            </a:extLst>
          </p:cNvPr>
          <p:cNvSpPr>
            <a:spLocks noGrp="1" noRot="1" noChangeAspect="1" noChangeArrowheads="1" noTextEdit="1"/>
          </p:cNvSpPr>
          <p:nvPr>
            <p:ph type="sldImg"/>
          </p:nvPr>
        </p:nvSpPr>
        <p:spPr>
          <a:xfrm>
            <a:off x="406400" y="696913"/>
            <a:ext cx="6197600" cy="3486150"/>
          </a:xfrm>
          <a:ln/>
        </p:spPr>
      </p:sp>
      <p:sp>
        <p:nvSpPr>
          <p:cNvPr id="252932" name="Rectangle 3">
            <a:extLst>
              <a:ext uri="{FF2B5EF4-FFF2-40B4-BE49-F238E27FC236}">
                <a16:creationId xmlns:a16="http://schemas.microsoft.com/office/drawing/2014/main" id="{88C1C413-DE19-0E2D-13FF-C4C52759F56E}"/>
              </a:ext>
            </a:extLst>
          </p:cNvPr>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a:solidFill>
                  <a:srgbClr val="000000"/>
                </a:solidFill>
                <a:latin typeface="Arial" panose="020B0604020202020204" pitchFamily="34" charset="0"/>
              </a:rPr>
              <a:t>The Joy of Discipline</a:t>
            </a:r>
          </a:p>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1026">
            <a:extLst>
              <a:ext uri="{FF2B5EF4-FFF2-40B4-BE49-F238E27FC236}">
                <a16:creationId xmlns:a16="http://schemas.microsoft.com/office/drawing/2014/main" id="{718DA62E-FE3F-F686-ECAE-C0398A6E20E7}"/>
              </a:ext>
            </a:extLst>
          </p:cNvPr>
          <p:cNvSpPr>
            <a:spLocks noGrp="1" noRot="1" noChangeAspect="1" noChangeArrowheads="1" noTextEdit="1"/>
          </p:cNvSpPr>
          <p:nvPr>
            <p:ph type="sldImg"/>
          </p:nvPr>
        </p:nvSpPr>
        <p:spPr>
          <a:solidFill>
            <a:srgbClr val="FFFFFF"/>
          </a:solidFill>
          <a:ln/>
        </p:spPr>
      </p:sp>
      <p:sp>
        <p:nvSpPr>
          <p:cNvPr id="279555" name="Rectangle 1027">
            <a:extLst>
              <a:ext uri="{FF2B5EF4-FFF2-40B4-BE49-F238E27FC236}">
                <a16:creationId xmlns:a16="http://schemas.microsoft.com/office/drawing/2014/main" id="{6FA2EA11-CE04-258D-213D-485D45EFAAA2}"/>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r>
              <a:rPr lang="en-US" altLang="en-US">
                <a:solidFill>
                  <a:srgbClr val="000000"/>
                </a:solidFill>
              </a:rPr>
              <a:t>Our tendency is to drift away from God’s will for our lives.  </a:t>
            </a:r>
          </a:p>
          <a:p>
            <a:pPr>
              <a:spcBef>
                <a:spcPct val="0"/>
              </a:spcBef>
            </a:pPr>
            <a:endParaRPr lang="en-US" altLang="en-US">
              <a:solidFill>
                <a:srgbClr val="000000"/>
              </a:solidFill>
            </a:endParaRPr>
          </a:p>
          <a:p>
            <a:pPr>
              <a:spcBef>
                <a:spcPct val="0"/>
              </a:spcBef>
            </a:pPr>
            <a:r>
              <a:rPr lang="en-US" altLang="en-US">
                <a:solidFill>
                  <a:srgbClr val="000000"/>
                </a:solidFill>
              </a:rPr>
              <a:t>Therefore, we must create a plan for engaging our Spiritually-discerned disciplines and have regular times of planning and recalibration with Him.  </a:t>
            </a:r>
          </a:p>
          <a:p>
            <a:pPr>
              <a:spcBef>
                <a:spcPct val="0"/>
              </a:spcBef>
            </a:pPr>
            <a:endParaRPr lang="en-US" altLang="en-US">
              <a:solidFill>
                <a:srgbClr val="000000"/>
              </a:solidFill>
            </a:endParaRPr>
          </a:p>
          <a:p>
            <a:pPr>
              <a:spcBef>
                <a:spcPct val="0"/>
              </a:spcBef>
            </a:pPr>
            <a:r>
              <a:rPr lang="en-US" altLang="en-US">
                <a:solidFill>
                  <a:srgbClr val="000000"/>
                </a:solidFill>
              </a:rPr>
              <a:t>No one naturally drifts toward righteousness. </a:t>
            </a:r>
          </a:p>
          <a:p>
            <a:pPr>
              <a:spcBef>
                <a:spcPct val="0"/>
              </a:spcBef>
            </a:pPr>
            <a:endParaRPr lang="en-US" altLang="en-US">
              <a:solidFill>
                <a:srgbClr val="000000"/>
              </a:solidFill>
            </a:endParaRPr>
          </a:p>
          <a:p>
            <a:pPr>
              <a:spcBef>
                <a:spcPct val="0"/>
              </a:spcBef>
            </a:pPr>
            <a:r>
              <a:rPr lang="en-US" altLang="en-US">
                <a:solidFill>
                  <a:srgbClr val="000000"/>
                </a:solidFill>
              </a:rPr>
              <a:t>We need the daily discipline of planning when we align and submit ourselves to the Guidance and Power of God.</a:t>
            </a:r>
          </a:p>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887625AE-5560-1504-6224-73A6FF588EE5}"/>
              </a:ext>
            </a:extLst>
          </p:cNvPr>
          <p:cNvSpPr>
            <a:spLocks noGrp="1" noRot="1" noChangeAspect="1" noChangeArrowheads="1" noTextEdit="1"/>
          </p:cNvSpPr>
          <p:nvPr>
            <p:ph type="sldImg"/>
          </p:nvPr>
        </p:nvSpPr>
        <p:spPr>
          <a:ln/>
        </p:spPr>
      </p:sp>
      <p:sp>
        <p:nvSpPr>
          <p:cNvPr id="280579" name="Rectangle 3">
            <a:extLst>
              <a:ext uri="{FF2B5EF4-FFF2-40B4-BE49-F238E27FC236}">
                <a16:creationId xmlns:a16="http://schemas.microsoft.com/office/drawing/2014/main" id="{F635BCBF-CEE9-B513-668C-CDE7D182DC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Times" panose="02020603050405020304" pitchFamily="18" charset="0"/>
              <a:buNone/>
            </a:pPr>
            <a:r>
              <a:rPr lang="en-US" altLang="en-US"/>
              <a:t>We recommend a rhythm to your planning.</a:t>
            </a:r>
            <a:r>
              <a:rPr lang="en-US" altLang="en-US" sz="2000"/>
              <a:t>  </a:t>
            </a:r>
          </a:p>
          <a:p>
            <a:pPr marL="742950" lvl="1" indent="-285750"/>
            <a:r>
              <a:rPr lang="en-US" altLang="en-US" sz="2000" b="1"/>
              <a:t>Annual and  Quarterly “Big Picture” Planning.</a:t>
            </a:r>
          </a:p>
          <a:p>
            <a:pPr marL="742950" lvl="1" indent="-285750"/>
            <a:r>
              <a:rPr lang="en-US" altLang="en-US" sz="2000"/>
              <a:t>Weekly and Daily “Detail” Planning.</a:t>
            </a:r>
            <a:endParaRPr lang="en-US" altLang="en-US" sz="2000" b="1"/>
          </a:p>
          <a:p>
            <a:r>
              <a:rPr lang="en-US" altLang="en-US" sz="2000" u="sng"/>
              <a:t>Annual Retreat:</a:t>
            </a:r>
            <a:r>
              <a:rPr lang="en-US" altLang="en-US" sz="2000"/>
              <a:t> Annual retreats to seek God’s wisdom for any major readjustments in your life, holistically thinking through your long-range plans, establish your annual mega-goals and plan annual events for the year with the key relationships in your life.</a:t>
            </a:r>
          </a:p>
          <a:p>
            <a:endParaRPr lang="en-US" altLang="en-US" sz="2000" u="sng"/>
          </a:p>
          <a:p>
            <a:r>
              <a:rPr lang="en-US" altLang="en-US" sz="2000" u="sng"/>
              <a:t>Quarterly Renewal</a:t>
            </a:r>
            <a:r>
              <a:rPr lang="en-US" altLang="en-US" sz="2000"/>
              <a:t> - Establishing your three-month seasonal goals and discerning the 3 roles you are going to focus on growing in over the following 3 months. This should be done with the help of your mentors by reviewing your “Big Picture” roles and goals, evaluating your progress and synthesizing any new revelations, projects, tasks and appointments into your personal growth plan.</a:t>
            </a:r>
          </a:p>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a:extLst>
              <a:ext uri="{FF2B5EF4-FFF2-40B4-BE49-F238E27FC236}">
                <a16:creationId xmlns:a16="http://schemas.microsoft.com/office/drawing/2014/main" id="{6C09AB1F-86E7-5E13-976F-BE569C9D179C}"/>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ED04DA31-C1FF-612E-D78E-E662882A81B5}"/>
              </a:ext>
            </a:extLst>
          </p:cNvPr>
          <p:cNvSpPr>
            <a:spLocks noGrp="1"/>
          </p:cNvSpPr>
          <p:nvPr>
            <p:ph type="body" idx="1"/>
          </p:nvPr>
        </p:nvSpPr>
        <p:spPr/>
        <p:txBody>
          <a:bodyPr>
            <a:normAutofit/>
          </a:bodyPr>
          <a:lstStyle/>
          <a:p>
            <a:pPr marL="234950" indent="-234950">
              <a:lnSpc>
                <a:spcPct val="90000"/>
              </a:lnSpc>
              <a:defRPr/>
            </a:pPr>
            <a:r>
              <a:rPr lang="en-US" dirty="0"/>
              <a:t>Role Planning Worksheets:</a:t>
            </a:r>
          </a:p>
          <a:p>
            <a:pPr marL="234950" indent="-234950">
              <a:lnSpc>
                <a:spcPct val="90000"/>
              </a:lnSpc>
              <a:defRPr/>
            </a:pPr>
            <a:r>
              <a:rPr lang="en-US" dirty="0"/>
              <a:t>Annual Planning Worksheets:</a:t>
            </a:r>
          </a:p>
          <a:p>
            <a:pPr marL="234950" indent="-234950">
              <a:lnSpc>
                <a:spcPct val="90000"/>
              </a:lnSpc>
              <a:defRPr/>
            </a:pPr>
            <a:r>
              <a:rPr lang="en-US" dirty="0"/>
              <a:t>Long Range Planning Worksheets:</a:t>
            </a:r>
          </a:p>
          <a:p>
            <a:pPr marL="234950" indent="-234950">
              <a:lnSpc>
                <a:spcPct val="90000"/>
              </a:lnSpc>
              <a:defRPr/>
            </a:pPr>
            <a:r>
              <a:rPr lang="en-US" dirty="0"/>
              <a:t>Project Planning Worksheets:</a:t>
            </a:r>
          </a:p>
          <a:p>
            <a:pPr>
              <a:defRPr/>
            </a:pPr>
            <a:endParaRPr lang="en-US" dirty="0"/>
          </a:p>
        </p:txBody>
      </p:sp>
      <p:sp>
        <p:nvSpPr>
          <p:cNvPr id="283652" name="Slide Number Placeholder 3">
            <a:extLst>
              <a:ext uri="{FF2B5EF4-FFF2-40B4-BE49-F238E27FC236}">
                <a16:creationId xmlns:a16="http://schemas.microsoft.com/office/drawing/2014/main" id="{084C83EA-0828-FEA9-CEEB-04D9F2126D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98333786-2DEA-4132-BC71-7EAF8DA22579}" type="slidenum">
              <a:rPr lang="en-US" altLang="en-US" b="0"/>
              <a:pPr/>
              <a:t>35</a:t>
            </a:fld>
            <a:endParaRPr lang="en-US" altLang="en-US" b="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026">
            <a:extLst>
              <a:ext uri="{FF2B5EF4-FFF2-40B4-BE49-F238E27FC236}">
                <a16:creationId xmlns:a16="http://schemas.microsoft.com/office/drawing/2014/main" id="{8E7ED39F-F062-ED93-89BB-65C83C3E6E20}"/>
              </a:ext>
            </a:extLst>
          </p:cNvPr>
          <p:cNvSpPr>
            <a:spLocks noGrp="1" noRot="1" noChangeAspect="1" noChangeArrowheads="1" noTextEdit="1"/>
          </p:cNvSpPr>
          <p:nvPr>
            <p:ph type="sldImg"/>
          </p:nvPr>
        </p:nvSpPr>
        <p:spPr>
          <a:solidFill>
            <a:srgbClr val="FFFFFF"/>
          </a:solidFill>
          <a:ln/>
        </p:spPr>
      </p:sp>
      <p:sp>
        <p:nvSpPr>
          <p:cNvPr id="284675" name="Rectangle 1027">
            <a:extLst>
              <a:ext uri="{FF2B5EF4-FFF2-40B4-BE49-F238E27FC236}">
                <a16:creationId xmlns:a16="http://schemas.microsoft.com/office/drawing/2014/main" id="{5FE14110-2C84-7020-6030-31D39BC17ED6}"/>
              </a:ext>
            </a:extLst>
          </p:cNvPr>
          <p:cNvSpPr>
            <a:spLocks noGrp="1" noChangeArrowheads="1"/>
          </p:cNvSpPr>
          <p:nvPr>
            <p:ph type="body" idx="1"/>
          </p:nvPr>
        </p:nvSpPr>
        <p:spPr>
          <a:solidFill>
            <a:srgbClr val="FFFFFF"/>
          </a:solidFill>
          <a:ln>
            <a:solidFill>
              <a:srgbClr val="000000"/>
            </a:solidFill>
          </a:ln>
        </p:spPr>
        <p:txBody>
          <a:bodyPr/>
          <a:lstStyle/>
          <a:p>
            <a:pPr>
              <a:lnSpc>
                <a:spcPct val="90000"/>
              </a:lnSpc>
              <a:buFont typeface="Times" panose="02020603050405020304" pitchFamily="18" charset="0"/>
              <a:buNone/>
            </a:pPr>
            <a:r>
              <a:rPr lang="en-US" altLang="en-US" sz="2800"/>
              <a:t>We recommend a rhythm to your planning.</a:t>
            </a:r>
            <a:r>
              <a:rPr lang="en-US" altLang="en-US"/>
              <a:t>  </a:t>
            </a:r>
          </a:p>
          <a:p>
            <a:pPr marL="742950" lvl="1" indent="-285750">
              <a:lnSpc>
                <a:spcPct val="90000"/>
              </a:lnSpc>
            </a:pPr>
            <a:r>
              <a:rPr lang="en-US" altLang="en-US"/>
              <a:t>Annual and  Quarterly “Big Picture” Planning.</a:t>
            </a:r>
            <a:endParaRPr lang="en-US" altLang="en-US" b="1"/>
          </a:p>
          <a:p>
            <a:pPr marL="742950" lvl="1" indent="-285750">
              <a:lnSpc>
                <a:spcPct val="90000"/>
              </a:lnSpc>
            </a:pPr>
            <a:r>
              <a:rPr lang="en-US" altLang="en-US" b="1"/>
              <a:t>Weekly and Daily “Detail” Planning.</a:t>
            </a:r>
          </a:p>
          <a:p>
            <a:pPr marL="742950" lvl="1" indent="-285750">
              <a:lnSpc>
                <a:spcPct val="90000"/>
              </a:lnSpc>
            </a:pPr>
            <a:r>
              <a:rPr lang="en-US" altLang="en-US" b="1" u="sng"/>
              <a:t>Weekly:</a:t>
            </a:r>
            <a:r>
              <a:rPr lang="en-US" altLang="en-US"/>
              <a:t> Review the previous week, evaluate your progress and synthesize any new revelations, projects, tasks, disciplines and appointments into your calendar and personal growth plan. </a:t>
            </a:r>
          </a:p>
          <a:p>
            <a:pPr marL="742950" lvl="1" indent="-285750">
              <a:lnSpc>
                <a:spcPct val="90000"/>
              </a:lnSpc>
            </a:pPr>
            <a:r>
              <a:rPr lang="en-US" altLang="en-US" b="1" u="sng"/>
              <a:t>Daily:</a:t>
            </a:r>
            <a:r>
              <a:rPr lang="en-US" altLang="en-US" b="1"/>
              <a:t> </a:t>
            </a:r>
            <a:r>
              <a:rPr lang="en-US" altLang="en-US"/>
              <a:t>Daily overview, prioritization and alignment.</a:t>
            </a:r>
          </a:p>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a:extLst>
              <a:ext uri="{FF2B5EF4-FFF2-40B4-BE49-F238E27FC236}">
                <a16:creationId xmlns:a16="http://schemas.microsoft.com/office/drawing/2014/main" id="{39454E6C-BABE-2FFD-88F2-1D7B042F0488}"/>
              </a:ext>
            </a:extLst>
          </p:cNvPr>
          <p:cNvSpPr txBox="1">
            <a:spLocks noGrp="1"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92" tIns="41546" rIns="83092" bIns="41546" anchor="b"/>
          <a:lstStyle>
            <a:lvl1pPr defTabSz="830263">
              <a:defRPr b="1">
                <a:solidFill>
                  <a:schemeClr val="tx1"/>
                </a:solidFill>
                <a:latin typeface="Times New Roman" panose="02020603050405020304" pitchFamily="18" charset="0"/>
              </a:defRPr>
            </a:lvl1pPr>
            <a:lvl2pPr marL="742950" indent="-285750" defTabSz="830263">
              <a:defRPr b="1">
                <a:solidFill>
                  <a:schemeClr val="tx1"/>
                </a:solidFill>
                <a:latin typeface="Times New Roman" panose="02020603050405020304" pitchFamily="18" charset="0"/>
              </a:defRPr>
            </a:lvl2pPr>
            <a:lvl3pPr marL="1143000" indent="-228600" defTabSz="830263">
              <a:defRPr b="1">
                <a:solidFill>
                  <a:schemeClr val="tx1"/>
                </a:solidFill>
                <a:latin typeface="Times New Roman" panose="02020603050405020304" pitchFamily="18" charset="0"/>
              </a:defRPr>
            </a:lvl3pPr>
            <a:lvl4pPr marL="1600200" indent="-228600" defTabSz="830263">
              <a:defRPr b="1">
                <a:solidFill>
                  <a:schemeClr val="tx1"/>
                </a:solidFill>
                <a:latin typeface="Times New Roman" panose="02020603050405020304" pitchFamily="18" charset="0"/>
              </a:defRPr>
            </a:lvl4pPr>
            <a:lvl5pPr marL="2057400" indent="-228600" defTabSz="830263">
              <a:defRPr b="1">
                <a:solidFill>
                  <a:schemeClr val="tx1"/>
                </a:solidFill>
                <a:latin typeface="Times New Roman" panose="02020603050405020304" pitchFamily="18" charset="0"/>
              </a:defRPr>
            </a:lvl5pPr>
            <a:lvl6pPr marL="2514600" indent="-228600" defTabSz="83026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3026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3026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30263" eaLnBrk="0" fontAlgn="base" hangingPunct="0">
              <a:spcBef>
                <a:spcPct val="0"/>
              </a:spcBef>
              <a:spcAft>
                <a:spcPct val="0"/>
              </a:spcAft>
              <a:defRPr b="1">
                <a:solidFill>
                  <a:schemeClr val="tx1"/>
                </a:solidFill>
                <a:latin typeface="Times New Roman" panose="02020603050405020304" pitchFamily="18" charset="0"/>
              </a:defRPr>
            </a:lvl9pPr>
          </a:lstStyle>
          <a:p>
            <a:pPr algn="r"/>
            <a:fld id="{05565E41-07CA-4850-BFCE-02C8A72F1085}" type="slidenum">
              <a:rPr lang="en-US" altLang="en-US" sz="1200" b="0"/>
              <a:pPr algn="r"/>
              <a:t>37</a:t>
            </a:fld>
            <a:endParaRPr lang="en-US" altLang="en-US" sz="1200" b="0"/>
          </a:p>
        </p:txBody>
      </p:sp>
      <p:sp>
        <p:nvSpPr>
          <p:cNvPr id="286723" name="Rectangle 2">
            <a:extLst>
              <a:ext uri="{FF2B5EF4-FFF2-40B4-BE49-F238E27FC236}">
                <a16:creationId xmlns:a16="http://schemas.microsoft.com/office/drawing/2014/main" id="{38098300-3AFF-DE54-5C8F-263DB0F96535}"/>
              </a:ext>
            </a:extLst>
          </p:cNvPr>
          <p:cNvSpPr>
            <a:spLocks noGrp="1" noRot="1" noChangeAspect="1" noChangeArrowheads="1" noTextEdit="1"/>
          </p:cNvSpPr>
          <p:nvPr>
            <p:ph type="sldImg"/>
          </p:nvPr>
        </p:nvSpPr>
        <p:spPr>
          <a:solidFill>
            <a:srgbClr val="FFFFFF"/>
          </a:solidFill>
          <a:ln/>
        </p:spPr>
      </p:sp>
      <p:sp>
        <p:nvSpPr>
          <p:cNvPr id="286724" name="Rectangle 3">
            <a:extLst>
              <a:ext uri="{FF2B5EF4-FFF2-40B4-BE49-F238E27FC236}">
                <a16:creationId xmlns:a16="http://schemas.microsoft.com/office/drawing/2014/main" id="{51A7856C-6C42-5AEF-1476-32040665F497}"/>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a:t>Our Roles Diagram</a:t>
            </a:r>
          </a:p>
        </p:txBody>
      </p:sp>
    </p:spTree>
    <p:extLst>
      <p:ext uri="{BB962C8B-B14F-4D97-AF65-F5344CB8AC3E}">
        <p14:creationId xmlns:p14="http://schemas.microsoft.com/office/powerpoint/2010/main" val="1277976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a:extLst>
              <a:ext uri="{FF2B5EF4-FFF2-40B4-BE49-F238E27FC236}">
                <a16:creationId xmlns:a16="http://schemas.microsoft.com/office/drawing/2014/main" id="{CEB9ED5B-E350-6619-D1C0-B94F4BAD57F6}"/>
              </a:ext>
            </a:extLst>
          </p:cNvPr>
          <p:cNvSpPr>
            <a:spLocks noGrp="1" noRot="1" noChangeAspect="1" noTextEdit="1"/>
          </p:cNvSpPr>
          <p:nvPr>
            <p:ph type="sldImg"/>
          </p:nvPr>
        </p:nvSpPr>
        <p:spPr>
          <a:ln/>
        </p:spPr>
      </p:sp>
      <p:sp>
        <p:nvSpPr>
          <p:cNvPr id="287747" name="Notes Placeholder 2">
            <a:extLst>
              <a:ext uri="{FF2B5EF4-FFF2-40B4-BE49-F238E27FC236}">
                <a16:creationId xmlns:a16="http://schemas.microsoft.com/office/drawing/2014/main" id="{F8671ECB-C06D-E6B4-EB54-801F7A8387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Times" panose="02020603050405020304" pitchFamily="18" charset="0"/>
              <a:buNone/>
            </a:pPr>
            <a:r>
              <a:rPr lang="en-US" altLang="en-US"/>
              <a:t>Law 18 </a:t>
            </a:r>
            <a:r>
              <a:rPr lang="en-US" altLang="en-US">
                <a:solidFill>
                  <a:srgbClr val="7B9569"/>
                </a:solidFill>
              </a:rPr>
              <a:t>- The Law of Training</a:t>
            </a:r>
          </a:p>
          <a:p>
            <a:pPr>
              <a:lnSpc>
                <a:spcPct val="90000"/>
              </a:lnSpc>
              <a:buFont typeface="Times" panose="02020603050405020304" pitchFamily="18" charset="0"/>
              <a:buNone/>
            </a:pPr>
            <a:r>
              <a:rPr lang="en-US" altLang="en-US"/>
              <a:t>The life you live trains you for the </a:t>
            </a:r>
            <a:br>
              <a:rPr lang="en-US" altLang="en-US"/>
            </a:br>
            <a:r>
              <a:rPr lang="en-US" altLang="en-US"/>
              <a:t>life you are going to lead! </a:t>
            </a:r>
          </a:p>
          <a:p>
            <a:endParaRPr lang="en-US" altLang="en-US"/>
          </a:p>
        </p:txBody>
      </p:sp>
      <p:sp>
        <p:nvSpPr>
          <p:cNvPr id="287748" name="Slide Number Placeholder 3">
            <a:extLst>
              <a:ext uri="{FF2B5EF4-FFF2-40B4-BE49-F238E27FC236}">
                <a16:creationId xmlns:a16="http://schemas.microsoft.com/office/drawing/2014/main" id="{CD0097AB-B417-B890-208B-B35CC13C5C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345C7C86-367F-46B0-960C-491CAA4EDA41}" type="slidenum">
              <a:rPr lang="en-US" altLang="en-US" b="0"/>
              <a:pPr/>
              <a:t>39</a:t>
            </a:fld>
            <a:endParaRPr lang="en-US" altLang="en-US" b="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a:extLst>
              <a:ext uri="{FF2B5EF4-FFF2-40B4-BE49-F238E27FC236}">
                <a16:creationId xmlns:a16="http://schemas.microsoft.com/office/drawing/2014/main" id="{8EC7E3AC-73EC-9FF9-973D-0CDBD677EF8B}"/>
              </a:ext>
            </a:extLst>
          </p:cNvPr>
          <p:cNvSpPr>
            <a:spLocks noGrp="1" noRot="1" noChangeAspect="1" noTextEdit="1"/>
          </p:cNvSpPr>
          <p:nvPr>
            <p:ph type="sldImg"/>
          </p:nvPr>
        </p:nvSpPr>
        <p:spPr>
          <a:ln/>
        </p:spPr>
      </p:sp>
      <p:sp>
        <p:nvSpPr>
          <p:cNvPr id="288771" name="Notes Placeholder 2">
            <a:extLst>
              <a:ext uri="{FF2B5EF4-FFF2-40B4-BE49-F238E27FC236}">
                <a16:creationId xmlns:a16="http://schemas.microsoft.com/office/drawing/2014/main" id="{0873A4D8-000F-4972-A433-446E47498B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To help someone develop in Christlikeness you need to </a:t>
            </a:r>
            <a:br>
              <a:rPr lang="en-US" altLang="en-US"/>
            </a:br>
            <a:r>
              <a:rPr lang="en-US" altLang="en-US"/>
              <a:t>understand the component parts </a:t>
            </a:r>
            <a:br>
              <a:rPr lang="en-US" altLang="en-US"/>
            </a:br>
            <a:r>
              <a:rPr lang="en-US" altLang="en-US"/>
              <a:t>that make up their lives.  </a:t>
            </a:r>
          </a:p>
          <a:p>
            <a:endParaRPr lang="en-US" altLang="en-US"/>
          </a:p>
          <a:p>
            <a:r>
              <a:rPr lang="en-US" altLang="en-US"/>
              <a:t>This course has been designed as a journey to help you reflect upon the various areas of your life and what God’s perspective is concerning those areas, so that you can intentionally move towards becoming a person who lives out God’s Mission for our lives.</a:t>
            </a:r>
          </a:p>
          <a:p>
            <a:endParaRPr lang="en-US" altLang="en-US"/>
          </a:p>
        </p:txBody>
      </p:sp>
      <p:sp>
        <p:nvSpPr>
          <p:cNvPr id="288772" name="Slide Number Placeholder 3">
            <a:extLst>
              <a:ext uri="{FF2B5EF4-FFF2-40B4-BE49-F238E27FC236}">
                <a16:creationId xmlns:a16="http://schemas.microsoft.com/office/drawing/2014/main" id="{93558623-AA0C-ADC1-600B-F2785F00C9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FBD2C1D5-31E8-4169-B80E-8C57EF4166CC}" type="slidenum">
              <a:rPr lang="en-US" altLang="en-US" b="0"/>
              <a:pPr/>
              <a:t>40</a:t>
            </a:fld>
            <a:endParaRPr lang="en-US" altLang="en-US" b="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a:extLst>
              <a:ext uri="{FF2B5EF4-FFF2-40B4-BE49-F238E27FC236}">
                <a16:creationId xmlns:a16="http://schemas.microsoft.com/office/drawing/2014/main" id="{695E10F6-A06D-63FD-3E9F-705DE969078F}"/>
              </a:ext>
            </a:extLst>
          </p:cNvPr>
          <p:cNvSpPr>
            <a:spLocks noGrp="1" noRot="1" noChangeAspect="1" noTextEdit="1"/>
          </p:cNvSpPr>
          <p:nvPr>
            <p:ph type="sldImg"/>
          </p:nvPr>
        </p:nvSpPr>
        <p:spPr>
          <a:ln/>
        </p:spPr>
      </p:sp>
      <p:sp>
        <p:nvSpPr>
          <p:cNvPr id="289795" name="Notes Placeholder 2">
            <a:extLst>
              <a:ext uri="{FF2B5EF4-FFF2-40B4-BE49-F238E27FC236}">
                <a16:creationId xmlns:a16="http://schemas.microsoft.com/office/drawing/2014/main" id="{8390AC49-E254-C727-BED1-735F44E72F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 the Christian context developing </a:t>
            </a:r>
            <a:br>
              <a:rPr lang="en-US" altLang="en-US"/>
            </a:br>
            <a:r>
              <a:rPr lang="en-US" altLang="en-US"/>
              <a:t>Christlikeness comes about through a </a:t>
            </a:r>
            <a:br>
              <a:rPr lang="en-US" altLang="en-US"/>
            </a:br>
            <a:r>
              <a:rPr lang="en-US" altLang="en-US"/>
              <a:t>process of seeking God’s guidance </a:t>
            </a:r>
            <a:br>
              <a:rPr lang="en-US" altLang="en-US"/>
            </a:br>
            <a:r>
              <a:rPr lang="en-US" altLang="en-US"/>
              <a:t>and training, then applying one’s life to </a:t>
            </a:r>
            <a:br>
              <a:rPr lang="en-US" altLang="en-US"/>
            </a:br>
            <a:r>
              <a:rPr lang="en-US" altLang="en-US"/>
              <a:t>God’s training in the power of the Holy Spirit.</a:t>
            </a:r>
          </a:p>
          <a:p>
            <a:r>
              <a:rPr lang="en-US" altLang="en-US"/>
              <a:t>God’s discipline and training mold, shape and empower you to Desire, Feel, </a:t>
            </a:r>
          </a:p>
          <a:p>
            <a:r>
              <a:rPr lang="en-US" altLang="en-US"/>
              <a:t>Think and Act in accordance with His will. </a:t>
            </a:r>
          </a:p>
          <a:p>
            <a:r>
              <a:rPr lang="en-US" altLang="en-US"/>
              <a:t>This is only possible when done in community with others empowered by the Holy Spirit.  </a:t>
            </a:r>
          </a:p>
          <a:p>
            <a:r>
              <a:rPr lang="en-US" altLang="en-US"/>
              <a:t>When the Fruit of the Spirit are manifest in ones </a:t>
            </a:r>
            <a:br>
              <a:rPr lang="en-US" altLang="en-US"/>
            </a:br>
            <a:r>
              <a:rPr lang="en-US" altLang="en-US"/>
              <a:t>life we know that Christlikeness is being formed </a:t>
            </a:r>
            <a:br>
              <a:rPr lang="en-US" altLang="en-US"/>
            </a:br>
            <a:r>
              <a:rPr lang="en-US" altLang="en-US"/>
              <a:t>and able to let the Spirit bear fruit.</a:t>
            </a:r>
          </a:p>
          <a:p>
            <a:endParaRPr lang="en-US" altLang="en-US"/>
          </a:p>
        </p:txBody>
      </p:sp>
      <p:sp>
        <p:nvSpPr>
          <p:cNvPr id="289796" name="Slide Number Placeholder 3">
            <a:extLst>
              <a:ext uri="{FF2B5EF4-FFF2-40B4-BE49-F238E27FC236}">
                <a16:creationId xmlns:a16="http://schemas.microsoft.com/office/drawing/2014/main" id="{80863692-9ED6-652D-96DC-95C1C089F8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BE51DFDE-8C90-4D5B-BFCE-D78B723AD753}" type="slidenum">
              <a:rPr lang="en-US" altLang="en-US" b="0"/>
              <a:pPr/>
              <a:t>41</a:t>
            </a:fld>
            <a:endParaRPr lang="en-US" altLang="en-US" b="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a:extLst>
              <a:ext uri="{FF2B5EF4-FFF2-40B4-BE49-F238E27FC236}">
                <a16:creationId xmlns:a16="http://schemas.microsoft.com/office/drawing/2014/main" id="{1AE49162-3852-A1F8-A171-5B0CF4DC13EE}"/>
              </a:ext>
            </a:extLst>
          </p:cNvPr>
          <p:cNvSpPr>
            <a:spLocks noGrp="1" noRot="1" noChangeAspect="1" noTextEdit="1"/>
          </p:cNvSpPr>
          <p:nvPr>
            <p:ph type="sldImg"/>
          </p:nvPr>
        </p:nvSpPr>
        <p:spPr>
          <a:ln/>
        </p:spPr>
      </p:sp>
      <p:sp>
        <p:nvSpPr>
          <p:cNvPr id="290819" name="Notes Placeholder 2">
            <a:extLst>
              <a:ext uri="{FF2B5EF4-FFF2-40B4-BE49-F238E27FC236}">
                <a16:creationId xmlns:a16="http://schemas.microsoft.com/office/drawing/2014/main" id="{2B3BA12D-862F-3467-7436-7B11FD819B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Times" panose="02020603050405020304" pitchFamily="18" charset="0"/>
              <a:buNone/>
            </a:pPr>
            <a:r>
              <a:rPr lang="en-US" altLang="en-US" sz="1800" i="1">
                <a:solidFill>
                  <a:srgbClr val="7B9569"/>
                </a:solidFill>
              </a:rPr>
              <a:t>Galatians 5: 19-21</a:t>
            </a:r>
          </a:p>
          <a:p>
            <a:pPr>
              <a:buFont typeface="Times" panose="02020603050405020304" pitchFamily="18" charset="0"/>
              <a:buNone/>
            </a:pPr>
            <a:r>
              <a:rPr lang="en-US" altLang="en-US">
                <a:solidFill>
                  <a:srgbClr val="7B9569"/>
                </a:solidFill>
              </a:rPr>
              <a:t>Love –</a:t>
            </a:r>
            <a:r>
              <a:rPr lang="en-US" altLang="en-US"/>
              <a:t> The Fullness of Life</a:t>
            </a:r>
          </a:p>
          <a:p>
            <a:pPr>
              <a:buFont typeface="Times" panose="02020603050405020304" pitchFamily="18" charset="0"/>
              <a:buNone/>
            </a:pPr>
            <a:r>
              <a:rPr lang="en-US" altLang="en-US">
                <a:solidFill>
                  <a:srgbClr val="7B9569"/>
                </a:solidFill>
              </a:rPr>
              <a:t>Joy –</a:t>
            </a:r>
            <a:r>
              <a:rPr lang="en-US" altLang="en-US"/>
              <a:t> On Mission With God</a:t>
            </a:r>
          </a:p>
          <a:p>
            <a:pPr>
              <a:buFont typeface="Times" panose="02020603050405020304" pitchFamily="18" charset="0"/>
              <a:buNone/>
            </a:pPr>
            <a:r>
              <a:rPr lang="en-US" altLang="en-US">
                <a:solidFill>
                  <a:srgbClr val="7B9569"/>
                </a:solidFill>
              </a:rPr>
              <a:t>Peace –</a:t>
            </a:r>
            <a:r>
              <a:rPr lang="en-US" altLang="en-US"/>
              <a:t> Grace filled Shalom of God</a:t>
            </a:r>
          </a:p>
          <a:p>
            <a:pPr>
              <a:buFont typeface="Times" panose="02020603050405020304" pitchFamily="18" charset="0"/>
              <a:buNone/>
            </a:pPr>
            <a:r>
              <a:rPr lang="en-US" altLang="en-US">
                <a:solidFill>
                  <a:srgbClr val="7B9569"/>
                </a:solidFill>
              </a:rPr>
              <a:t>Patience –</a:t>
            </a:r>
            <a:r>
              <a:rPr lang="en-US" altLang="en-US"/>
              <a:t> Grace for others </a:t>
            </a:r>
          </a:p>
          <a:p>
            <a:pPr>
              <a:buFont typeface="Times" panose="02020603050405020304" pitchFamily="18" charset="0"/>
              <a:buNone/>
            </a:pPr>
            <a:r>
              <a:rPr lang="en-US" altLang="en-US">
                <a:solidFill>
                  <a:srgbClr val="7B9569"/>
                </a:solidFill>
              </a:rPr>
              <a:t>Kindness –</a:t>
            </a:r>
            <a:r>
              <a:rPr lang="en-US" altLang="en-US"/>
              <a:t> Hospitable to others</a:t>
            </a:r>
          </a:p>
          <a:p>
            <a:pPr>
              <a:buFont typeface="Times" panose="02020603050405020304" pitchFamily="18" charset="0"/>
              <a:buNone/>
            </a:pPr>
            <a:r>
              <a:rPr lang="en-US" altLang="en-US">
                <a:solidFill>
                  <a:srgbClr val="7B9569"/>
                </a:solidFill>
              </a:rPr>
              <a:t>Goodness –</a:t>
            </a:r>
            <a:r>
              <a:rPr lang="en-US" altLang="en-US"/>
              <a:t> God’s Power flowing through us </a:t>
            </a:r>
          </a:p>
          <a:p>
            <a:pPr>
              <a:buFont typeface="Times" panose="02020603050405020304" pitchFamily="18" charset="0"/>
              <a:buNone/>
            </a:pPr>
            <a:r>
              <a:rPr lang="en-US" altLang="en-US">
                <a:solidFill>
                  <a:srgbClr val="7B9569"/>
                </a:solidFill>
              </a:rPr>
              <a:t>Faithfulness –</a:t>
            </a:r>
            <a:r>
              <a:rPr lang="en-US" altLang="en-US"/>
              <a:t> Good Stewardship</a:t>
            </a:r>
          </a:p>
          <a:p>
            <a:pPr>
              <a:buFont typeface="Times" panose="02020603050405020304" pitchFamily="18" charset="0"/>
              <a:buNone/>
            </a:pPr>
            <a:r>
              <a:rPr lang="en-US" altLang="en-US">
                <a:solidFill>
                  <a:srgbClr val="7B9569"/>
                </a:solidFill>
              </a:rPr>
              <a:t>Gentleness  -</a:t>
            </a:r>
            <a:r>
              <a:rPr lang="en-US" altLang="en-US"/>
              <a:t> Correcting others delicately </a:t>
            </a:r>
          </a:p>
          <a:p>
            <a:pPr>
              <a:buFont typeface="Times" panose="02020603050405020304" pitchFamily="18" charset="0"/>
              <a:buNone/>
            </a:pPr>
            <a:r>
              <a:rPr lang="en-US" altLang="en-US">
                <a:solidFill>
                  <a:srgbClr val="7B9569"/>
                </a:solidFill>
              </a:rPr>
              <a:t>Self-control –</a:t>
            </a:r>
            <a:r>
              <a:rPr lang="en-US" altLang="en-US"/>
              <a:t> Divine power at work which brings Glory to God.</a:t>
            </a:r>
          </a:p>
          <a:p>
            <a:endParaRPr lang="en-US" altLang="en-US"/>
          </a:p>
        </p:txBody>
      </p:sp>
      <p:sp>
        <p:nvSpPr>
          <p:cNvPr id="290820" name="Slide Number Placeholder 3">
            <a:extLst>
              <a:ext uri="{FF2B5EF4-FFF2-40B4-BE49-F238E27FC236}">
                <a16:creationId xmlns:a16="http://schemas.microsoft.com/office/drawing/2014/main" id="{7873AB29-ED9C-D42F-15AF-E304E7FDF4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3CE92B2D-B6B1-4FC9-BF02-BB699824B4BC}" type="slidenum">
              <a:rPr lang="en-US" altLang="en-US" b="0"/>
              <a:pPr/>
              <a:t>42</a:t>
            </a:fld>
            <a:endParaRPr lang="en-US" altLang="en-US" b="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2055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a:extLst>
              <a:ext uri="{FF2B5EF4-FFF2-40B4-BE49-F238E27FC236}">
                <a16:creationId xmlns:a16="http://schemas.microsoft.com/office/drawing/2014/main" id="{01F084F4-4A81-16D6-A21E-88F67EA96C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463CAE50-3C92-4B8F-87A6-D9AAF36061E4}" type="slidenum">
              <a:rPr lang="en-US" altLang="en-US" b="0"/>
              <a:pPr/>
              <a:t>7</a:t>
            </a:fld>
            <a:endParaRPr lang="en-US" altLang="en-US" b="0"/>
          </a:p>
        </p:txBody>
      </p:sp>
      <p:sp>
        <p:nvSpPr>
          <p:cNvPr id="252931" name="Rectangle 2">
            <a:extLst>
              <a:ext uri="{FF2B5EF4-FFF2-40B4-BE49-F238E27FC236}">
                <a16:creationId xmlns:a16="http://schemas.microsoft.com/office/drawing/2014/main" id="{AC89CD58-626F-F702-2355-B32372297C63}"/>
              </a:ext>
            </a:extLst>
          </p:cNvPr>
          <p:cNvSpPr>
            <a:spLocks noGrp="1" noRot="1" noChangeAspect="1" noChangeArrowheads="1" noTextEdit="1"/>
          </p:cNvSpPr>
          <p:nvPr>
            <p:ph type="sldImg"/>
          </p:nvPr>
        </p:nvSpPr>
        <p:spPr>
          <a:xfrm>
            <a:off x="406400" y="696913"/>
            <a:ext cx="6197600" cy="3486150"/>
          </a:xfrm>
          <a:ln/>
        </p:spPr>
      </p:sp>
      <p:sp>
        <p:nvSpPr>
          <p:cNvPr id="252932" name="Rectangle 3">
            <a:extLst>
              <a:ext uri="{FF2B5EF4-FFF2-40B4-BE49-F238E27FC236}">
                <a16:creationId xmlns:a16="http://schemas.microsoft.com/office/drawing/2014/main" id="{88C1C413-DE19-0E2D-13FF-C4C52759F56E}"/>
              </a:ext>
            </a:extLst>
          </p:cNvPr>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a:solidFill>
                  <a:srgbClr val="000000"/>
                </a:solidFill>
                <a:latin typeface="Arial" panose="020B0604020202020204" pitchFamily="34" charset="0"/>
              </a:rPr>
              <a:t>The Joy of Discipline</a:t>
            </a:r>
          </a:p>
          <a:p>
            <a:endParaRPr lang="en-US" altLang="en-US"/>
          </a:p>
        </p:txBody>
      </p:sp>
    </p:spTree>
    <p:extLst>
      <p:ext uri="{BB962C8B-B14F-4D97-AF65-F5344CB8AC3E}">
        <p14:creationId xmlns:p14="http://schemas.microsoft.com/office/powerpoint/2010/main" val="1516572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60380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2085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1026">
            <a:extLst>
              <a:ext uri="{FF2B5EF4-FFF2-40B4-BE49-F238E27FC236}">
                <a16:creationId xmlns:a16="http://schemas.microsoft.com/office/drawing/2014/main" id="{C0CE8FFC-354B-ED88-AE88-AB9A576D3290}"/>
              </a:ext>
            </a:extLst>
          </p:cNvPr>
          <p:cNvSpPr>
            <a:spLocks noGrp="1" noRot="1" noChangeAspect="1" noChangeArrowheads="1" noTextEdit="1"/>
          </p:cNvSpPr>
          <p:nvPr>
            <p:ph type="sldImg"/>
          </p:nvPr>
        </p:nvSpPr>
        <p:spPr>
          <a:ln/>
        </p:spPr>
      </p:sp>
      <p:sp>
        <p:nvSpPr>
          <p:cNvPr id="253955" name="Rectangle 1027">
            <a:extLst>
              <a:ext uri="{FF2B5EF4-FFF2-40B4-BE49-F238E27FC236}">
                <a16:creationId xmlns:a16="http://schemas.microsoft.com/office/drawing/2014/main" id="{825752A1-4381-AE62-6398-86D181186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session we begin Charting the Course.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a:extLst>
              <a:ext uri="{FF2B5EF4-FFF2-40B4-BE49-F238E27FC236}">
                <a16:creationId xmlns:a16="http://schemas.microsoft.com/office/drawing/2014/main" id="{C2DC98EA-6F01-7079-5A63-740F360440A6}"/>
              </a:ext>
            </a:extLst>
          </p:cNvPr>
          <p:cNvSpPr>
            <a:spLocks noGrp="1" noRot="1" noChangeAspect="1" noTextEdit="1"/>
          </p:cNvSpPr>
          <p:nvPr>
            <p:ph type="sldImg"/>
          </p:nvPr>
        </p:nvSpPr>
        <p:spPr>
          <a:ln/>
        </p:spPr>
      </p:sp>
      <p:sp>
        <p:nvSpPr>
          <p:cNvPr id="254979" name="Notes Placeholder 2">
            <a:extLst>
              <a:ext uri="{FF2B5EF4-FFF2-40B4-BE49-F238E27FC236}">
                <a16:creationId xmlns:a16="http://schemas.microsoft.com/office/drawing/2014/main" id="{4C4BFA0C-8319-C37B-6BF0-86A8B88D2B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Times" panose="02020603050405020304" pitchFamily="18" charset="0"/>
              <a:buNone/>
            </a:pPr>
            <a:r>
              <a:rPr lang="en-US" altLang="en-US"/>
              <a:t>Law 15 </a:t>
            </a:r>
            <a:r>
              <a:rPr lang="en-US" altLang="en-US">
                <a:solidFill>
                  <a:srgbClr val="7B9569"/>
                </a:solidFill>
              </a:rPr>
              <a:t>- The Law of Discipline</a:t>
            </a:r>
          </a:p>
          <a:p>
            <a:pPr>
              <a:buFont typeface="Times" panose="02020603050405020304" pitchFamily="18" charset="0"/>
              <a:buNone/>
            </a:pPr>
            <a:r>
              <a:rPr lang="en-US" altLang="en-US"/>
              <a:t>Negative habits are overcome by </a:t>
            </a:r>
            <a:br>
              <a:rPr lang="en-US" altLang="en-US"/>
            </a:br>
            <a:r>
              <a:rPr lang="en-US" altLang="en-US"/>
              <a:t>changing incorrect (negative) beliefs </a:t>
            </a:r>
            <a:br>
              <a:rPr lang="en-US" altLang="en-US"/>
            </a:br>
            <a:r>
              <a:rPr lang="en-US" altLang="en-US"/>
              <a:t>(desires, feelings, thoughts and </a:t>
            </a:r>
            <a:br>
              <a:rPr lang="en-US" altLang="en-US"/>
            </a:br>
            <a:r>
              <a:rPr lang="en-US" altLang="en-US"/>
              <a:t>capabilities) and engaging in spiritually </a:t>
            </a:r>
            <a:br>
              <a:rPr lang="en-US" altLang="en-US"/>
            </a:br>
            <a:r>
              <a:rPr lang="en-US" altLang="en-US"/>
              <a:t>discerned disciplines.   </a:t>
            </a:r>
          </a:p>
          <a:p>
            <a:endParaRPr lang="en-US" altLang="en-US"/>
          </a:p>
        </p:txBody>
      </p:sp>
      <p:sp>
        <p:nvSpPr>
          <p:cNvPr id="254980" name="Slide Number Placeholder 3">
            <a:extLst>
              <a:ext uri="{FF2B5EF4-FFF2-40B4-BE49-F238E27FC236}">
                <a16:creationId xmlns:a16="http://schemas.microsoft.com/office/drawing/2014/main" id="{2FAED80F-EE71-5286-6690-4DA1A4B42D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8C219387-2B72-4844-A524-083AA8E38217}" type="slidenum">
              <a:rPr lang="en-US" altLang="en-US" b="0"/>
              <a:pPr/>
              <a:t>9</a:t>
            </a:fld>
            <a:endParaRPr lang="en-US" altLang="en-US"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2AD8C8D3-336D-D546-348E-3E06B8992339}"/>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BBE65C0C-A647-A5AD-065D-3BE48192B5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algn="ctr">
              <a:spcBef>
                <a:spcPct val="0"/>
              </a:spcBef>
            </a:pPr>
            <a:r>
              <a:rPr lang="en-US" altLang="en-US">
                <a:solidFill>
                  <a:srgbClr val="83A17C"/>
                </a:solidFill>
                <a:latin typeface="Helvetica" panose="020B0604020202020204" pitchFamily="34" charset="0"/>
              </a:rPr>
              <a:t>Disciplines: The Key to Unlocking Our Potential</a:t>
            </a:r>
          </a:p>
          <a:p>
            <a:pPr>
              <a:spcBef>
                <a:spcPct val="0"/>
              </a:spcBef>
            </a:pPr>
            <a:endParaRPr lang="en-US" altLang="en-US">
              <a:solidFill>
                <a:srgbClr val="000000"/>
              </a:solidFill>
              <a:latin typeface="Helvetica" panose="020B0604020202020204" pitchFamily="34" charset="0"/>
            </a:endParaRPr>
          </a:p>
          <a:p>
            <a:pPr>
              <a:spcBef>
                <a:spcPct val="0"/>
              </a:spcBef>
            </a:pPr>
            <a:r>
              <a:rPr lang="en-US" altLang="en-US">
                <a:solidFill>
                  <a:srgbClr val="000000"/>
                </a:solidFill>
                <a:latin typeface="Helvetica" panose="020B0604020202020204" pitchFamily="34" charset="0"/>
              </a:rPr>
              <a:t>Again, bad habits and areas where we struggle with self-control need to be examined in light of our real beliefs (See the Belief Model in Session 10), and then we need to engage in appropriate spiritually discerned disciplines to help us form healthy habits. </a:t>
            </a:r>
          </a:p>
          <a:p>
            <a:pPr>
              <a:spcBef>
                <a:spcPct val="0"/>
              </a:spcBef>
            </a:pPr>
            <a:endParaRPr lang="en-US" altLang="en-US">
              <a:solidFill>
                <a:srgbClr val="000000"/>
              </a:solidFill>
              <a:latin typeface="Helvetica" panose="020B0604020202020204" pitchFamily="34" charset="0"/>
            </a:endParaRPr>
          </a:p>
          <a:p>
            <a:pPr>
              <a:spcBef>
                <a:spcPct val="0"/>
              </a:spcBef>
            </a:pPr>
            <a:r>
              <a:rPr lang="en-US" altLang="en-US">
                <a:solidFill>
                  <a:srgbClr val="000000"/>
                </a:solidFill>
                <a:latin typeface="Helvetica" panose="020B0604020202020204" pitchFamily="34" charset="0"/>
              </a:rPr>
              <a:t>Focusing our efforts through daily, weekly and monthly disciplines is the key to good habit formation and personal growth in our lives. Remember this is a process. </a:t>
            </a:r>
          </a:p>
          <a:p>
            <a:pPr>
              <a:spcBef>
                <a:spcPct val="0"/>
              </a:spcBef>
            </a:pPr>
            <a:endParaRPr lang="en-US" altLang="en-US">
              <a:solidFill>
                <a:srgbClr val="000000"/>
              </a:solidFill>
              <a:latin typeface="Helvetica" panose="020B0604020202020204" pitchFamily="34" charset="0"/>
            </a:endParaRPr>
          </a:p>
          <a:p>
            <a:pPr>
              <a:spcBef>
                <a:spcPct val="0"/>
              </a:spcBef>
            </a:pPr>
            <a:r>
              <a:rPr lang="en-US" altLang="en-US">
                <a:solidFill>
                  <a:srgbClr val="000000"/>
                </a:solidFill>
                <a:latin typeface="Helvetica" panose="020B0604020202020204" pitchFamily="34" charset="0"/>
              </a:rPr>
              <a:t>Don’t engage in a discipline that is going to burn you out because it is unrealistic. </a:t>
            </a:r>
          </a:p>
          <a:p>
            <a:pPr>
              <a:spcBef>
                <a:spcPct val="0"/>
              </a:spcBef>
            </a:pPr>
            <a:endParaRPr lang="en-US" altLang="en-US">
              <a:solidFill>
                <a:srgbClr val="000000"/>
              </a:solidFill>
              <a:latin typeface="Helvetica" panose="020B0604020202020204" pitchFamily="34" charset="0"/>
            </a:endParaRPr>
          </a:p>
          <a:p>
            <a:pPr>
              <a:spcBef>
                <a:spcPct val="0"/>
              </a:spcBef>
            </a:pPr>
            <a:r>
              <a:rPr lang="en-US" altLang="en-US">
                <a:solidFill>
                  <a:srgbClr val="000000"/>
                </a:solidFill>
                <a:latin typeface="Helvetica" panose="020B0604020202020204" pitchFamily="34" charset="0"/>
              </a:rPr>
              <a:t>Be patient and build on realistic disciplines for yourself.</a:t>
            </a:r>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a:extLst>
              <a:ext uri="{FF2B5EF4-FFF2-40B4-BE49-F238E27FC236}">
                <a16:creationId xmlns:a16="http://schemas.microsoft.com/office/drawing/2014/main" id="{C9974834-A823-4116-2BD3-31ACB1F18D96}"/>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A2542154-17B3-6CBA-0E0F-0BC6988CFA2E}"/>
              </a:ext>
            </a:extLst>
          </p:cNvPr>
          <p:cNvSpPr>
            <a:spLocks noGrp="1"/>
          </p:cNvSpPr>
          <p:nvPr>
            <p:ph type="body" idx="1"/>
          </p:nvPr>
        </p:nvSpPr>
        <p:spPr/>
        <p:txBody>
          <a:bodyPr>
            <a:normAutofit/>
          </a:bodyPr>
          <a:lstStyle/>
          <a:p>
            <a:pPr marL="228600" indent="-228600" eaLnBrk="1" hangingPunct="1">
              <a:lnSpc>
                <a:spcPct val="90000"/>
              </a:lnSpc>
              <a:defRPr/>
            </a:pPr>
            <a:r>
              <a:rPr lang="en-US" dirty="0"/>
              <a:t>The key to wise yoke-bearing and training in righteousness through spiritual disciplines is understanding your preferred spiritual pathways and walking in them.</a:t>
            </a:r>
          </a:p>
          <a:p>
            <a:pPr marL="228600" indent="-228600" eaLnBrk="1" hangingPunct="1">
              <a:lnSpc>
                <a:spcPct val="90000"/>
              </a:lnSpc>
              <a:defRPr/>
            </a:pPr>
            <a:endParaRPr lang="en-US" dirty="0"/>
          </a:p>
          <a:p>
            <a:pPr marL="228600" indent="-228600" eaLnBrk="1" hangingPunct="1">
              <a:lnSpc>
                <a:spcPct val="90000"/>
              </a:lnSpc>
              <a:defRPr/>
            </a:pPr>
            <a:r>
              <a:rPr lang="en-US" dirty="0"/>
              <a:t>The combination of Spiritually Discerned Disciplines in each area of our lives and our Spiritual Pathways create a synergy and enthusiasm for seeking God and for maintaining motivation.</a:t>
            </a:r>
          </a:p>
          <a:p>
            <a:pPr>
              <a:defRPr/>
            </a:pPr>
            <a:endParaRPr lang="en-US" dirty="0"/>
          </a:p>
        </p:txBody>
      </p:sp>
      <p:sp>
        <p:nvSpPr>
          <p:cNvPr id="265220" name="Slide Number Placeholder 3">
            <a:extLst>
              <a:ext uri="{FF2B5EF4-FFF2-40B4-BE49-F238E27FC236}">
                <a16:creationId xmlns:a16="http://schemas.microsoft.com/office/drawing/2014/main" id="{DBD7E7E9-2637-A744-1A75-0AFBA2F5E1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A11F61D4-ED13-4FA2-99BF-E1EB613F5959}" type="slidenum">
              <a:rPr lang="en-US" altLang="en-US" b="0"/>
              <a:pPr/>
              <a:t>11</a:t>
            </a:fld>
            <a:endParaRPr lang="en-US" altLang="en-US"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8C9531D6-3B88-1C9B-617E-F21557BCAEE3}"/>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108F1264-463E-0140-0256-682DE5B66D76}"/>
              </a:ext>
            </a:extLst>
          </p:cNvPr>
          <p:cNvSpPr>
            <a:spLocks noGrp="1"/>
          </p:cNvSpPr>
          <p:nvPr>
            <p:ph type="body" idx="1"/>
          </p:nvPr>
        </p:nvSpPr>
        <p:spPr/>
        <p:txBody>
          <a:bodyPr>
            <a:normAutofit/>
          </a:bodyPr>
          <a:lstStyle/>
          <a:p>
            <a:pPr marL="228600" indent="-228600" eaLnBrk="1" hangingPunct="1">
              <a:lnSpc>
                <a:spcPct val="90000"/>
              </a:lnSpc>
              <a:defRPr/>
            </a:pPr>
            <a:r>
              <a:rPr lang="en-US" dirty="0"/>
              <a:t>A spiritual pathway is the way we most naturally connect with God and grow spiritually.</a:t>
            </a:r>
          </a:p>
          <a:p>
            <a:pPr marL="228600" indent="-228600" eaLnBrk="1" hangingPunct="1">
              <a:lnSpc>
                <a:spcPct val="90000"/>
              </a:lnSpc>
              <a:defRPr/>
            </a:pPr>
            <a:endParaRPr lang="en-US" dirty="0"/>
          </a:p>
          <a:p>
            <a:pPr marL="228600" indent="-228600" eaLnBrk="1" hangingPunct="1">
              <a:lnSpc>
                <a:spcPct val="90000"/>
              </a:lnSpc>
              <a:defRPr/>
            </a:pPr>
            <a:r>
              <a:rPr lang="en-US" dirty="0"/>
              <a:t>We tend to favor one or two main pathways. </a:t>
            </a:r>
          </a:p>
          <a:p>
            <a:pPr marL="228600" indent="-228600" eaLnBrk="1" hangingPunct="1">
              <a:lnSpc>
                <a:spcPct val="90000"/>
              </a:lnSpc>
              <a:defRPr/>
            </a:pPr>
            <a:endParaRPr lang="en-US" dirty="0"/>
          </a:p>
          <a:p>
            <a:pPr marL="228600" indent="-228600" eaLnBrk="1" hangingPunct="1">
              <a:lnSpc>
                <a:spcPct val="90000"/>
              </a:lnSpc>
              <a:defRPr/>
            </a:pPr>
            <a:r>
              <a:rPr lang="en-US" dirty="0"/>
              <a:t>There’s usually at least one pathway that is very unnatural for us.</a:t>
            </a:r>
          </a:p>
          <a:p>
            <a:pPr marL="228600" indent="-228600" eaLnBrk="1" hangingPunct="1">
              <a:lnSpc>
                <a:spcPct val="90000"/>
              </a:lnSpc>
              <a:defRPr/>
            </a:pPr>
            <a:endParaRPr lang="en-US" dirty="0"/>
          </a:p>
          <a:p>
            <a:pPr marL="228600" indent="-228600" eaLnBrk="1" hangingPunct="1">
              <a:lnSpc>
                <a:spcPct val="90000"/>
              </a:lnSpc>
              <a:defRPr/>
            </a:pPr>
            <a:r>
              <a:rPr lang="en-US" dirty="0"/>
              <a:t>The goal is to feel great FREEDOM and joy using them.</a:t>
            </a:r>
          </a:p>
          <a:p>
            <a:pPr>
              <a:defRPr/>
            </a:pPr>
            <a:endParaRPr lang="en-US" dirty="0"/>
          </a:p>
        </p:txBody>
      </p:sp>
      <p:sp>
        <p:nvSpPr>
          <p:cNvPr id="119812" name="Slide Number Placeholder 3">
            <a:extLst>
              <a:ext uri="{FF2B5EF4-FFF2-40B4-BE49-F238E27FC236}">
                <a16:creationId xmlns:a16="http://schemas.microsoft.com/office/drawing/2014/main" id="{A79A94C7-03CA-7295-F5F0-024705D6A9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defRPr sz="5400">
                <a:solidFill>
                  <a:schemeClr val="tx1"/>
                </a:solidFill>
                <a:latin typeface="Times New Roman" panose="02020603050405020304" pitchFamily="18" charset="0"/>
              </a:defRPr>
            </a:lvl1pPr>
            <a:lvl2pPr marL="742950" indent="-285750" defTabSz="830263">
              <a:defRPr sz="5400">
                <a:solidFill>
                  <a:schemeClr val="tx1"/>
                </a:solidFill>
                <a:latin typeface="Times New Roman" panose="02020603050405020304" pitchFamily="18" charset="0"/>
              </a:defRPr>
            </a:lvl2pPr>
            <a:lvl3pPr marL="1143000" indent="-228600" defTabSz="830263">
              <a:defRPr sz="5400">
                <a:solidFill>
                  <a:schemeClr val="tx1"/>
                </a:solidFill>
                <a:latin typeface="Times New Roman" panose="02020603050405020304" pitchFamily="18" charset="0"/>
              </a:defRPr>
            </a:lvl3pPr>
            <a:lvl4pPr marL="1600200" indent="-228600" defTabSz="830263">
              <a:defRPr sz="5400">
                <a:solidFill>
                  <a:schemeClr val="tx1"/>
                </a:solidFill>
                <a:latin typeface="Times New Roman" panose="02020603050405020304" pitchFamily="18" charset="0"/>
              </a:defRPr>
            </a:lvl4pPr>
            <a:lvl5pPr marL="2057400" indent="-228600" defTabSz="830263">
              <a:defRPr sz="5400">
                <a:solidFill>
                  <a:schemeClr val="tx1"/>
                </a:solidFill>
                <a:latin typeface="Times New Roman" panose="02020603050405020304" pitchFamily="18" charset="0"/>
              </a:defRPr>
            </a:lvl5pPr>
            <a:lvl6pPr marL="2514600" indent="-228600" defTabSz="830263"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defTabSz="830263"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defTabSz="830263"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defTabSz="830263" eaLnBrk="0" fontAlgn="base" hangingPunct="0">
              <a:spcBef>
                <a:spcPct val="0"/>
              </a:spcBef>
              <a:spcAft>
                <a:spcPct val="0"/>
              </a:spcAft>
              <a:defRPr sz="5400">
                <a:solidFill>
                  <a:schemeClr val="tx1"/>
                </a:solidFill>
                <a:latin typeface="Times New Roman" panose="02020603050405020304" pitchFamily="18" charset="0"/>
              </a:defRPr>
            </a:lvl9pPr>
          </a:lstStyle>
          <a:p>
            <a:fld id="{C9CF9A8C-0EDE-4DBE-A152-2055ADD7D9EA}" type="slidenum">
              <a:rPr lang="en-US" altLang="en-US" sz="1200"/>
              <a:pPr/>
              <a:t>12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173831"/>
            <a:ext cx="1955800" cy="451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173831"/>
            <a:ext cx="5719763" cy="451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573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12573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219701" y="1485900"/>
            <a:ext cx="3810000" cy="3086100"/>
          </a:xfrm>
        </p:spPr>
        <p:txBody>
          <a:bodyPr/>
          <a:lstStyle/>
          <a:p>
            <a:pPr lvl="0"/>
            <a:endParaRPr lang="en-US" noProof="0"/>
          </a:p>
        </p:txBody>
      </p:sp>
      <p:sp>
        <p:nvSpPr>
          <p:cNvPr id="5" name="Date Placeholder 4">
            <a:extLst>
              <a:ext uri="{FF2B5EF4-FFF2-40B4-BE49-F238E27FC236}">
                <a16:creationId xmlns:a16="http://schemas.microsoft.com/office/drawing/2014/main" id="{1CAD7F65-B0D5-F707-EDA7-E1381888AA32}"/>
              </a:ext>
            </a:extLst>
          </p:cNvPr>
          <p:cNvSpPr>
            <a:spLocks noGrp="1"/>
          </p:cNvSpPr>
          <p:nvPr>
            <p:ph type="dt" sz="half" idx="10"/>
          </p:nvPr>
        </p:nvSpPr>
        <p:spPr>
          <a:xfrm>
            <a:off x="1257591" y="4686607"/>
            <a:ext cx="1904516" cy="342405"/>
          </a:xfrm>
        </p:spPr>
        <p:txBody>
          <a:bodyPr/>
          <a:lstStyle>
            <a:lvl1pPr>
              <a:defRPr/>
            </a:lvl1pPr>
          </a:lstStyle>
          <a:p>
            <a:pPr>
              <a:defRPr/>
            </a:pPr>
            <a:endParaRPr lang="en-CA"/>
          </a:p>
        </p:txBody>
      </p:sp>
      <p:sp>
        <p:nvSpPr>
          <p:cNvPr id="6" name="Footer Placeholder 5">
            <a:extLst>
              <a:ext uri="{FF2B5EF4-FFF2-40B4-BE49-F238E27FC236}">
                <a16:creationId xmlns:a16="http://schemas.microsoft.com/office/drawing/2014/main" id="{B944FF16-F9A5-A6D7-DFE1-8F52B54848D8}"/>
              </a:ext>
            </a:extLst>
          </p:cNvPr>
          <p:cNvSpPr>
            <a:spLocks noGrp="1"/>
          </p:cNvSpPr>
          <p:nvPr>
            <p:ph type="ftr" sz="quarter" idx="11"/>
          </p:nvPr>
        </p:nvSpPr>
        <p:spPr>
          <a:xfrm>
            <a:off x="3695894" y="4686607"/>
            <a:ext cx="2895213" cy="342405"/>
          </a:xfrm>
        </p:spPr>
        <p:txBody>
          <a:bodyPr/>
          <a:lstStyle>
            <a:lvl1pPr>
              <a:defRPr/>
            </a:lvl1pPr>
          </a:lstStyle>
          <a:p>
            <a:pPr>
              <a:defRPr/>
            </a:pPr>
            <a:endParaRPr lang="en-CA"/>
          </a:p>
        </p:txBody>
      </p:sp>
      <p:sp>
        <p:nvSpPr>
          <p:cNvPr id="7" name="Slide Number Placeholder 6">
            <a:extLst>
              <a:ext uri="{FF2B5EF4-FFF2-40B4-BE49-F238E27FC236}">
                <a16:creationId xmlns:a16="http://schemas.microsoft.com/office/drawing/2014/main" id="{DBEC8E94-1731-38B1-6E34-774EE3A58C02}"/>
              </a:ext>
            </a:extLst>
          </p:cNvPr>
          <p:cNvSpPr>
            <a:spLocks noGrp="1"/>
          </p:cNvSpPr>
          <p:nvPr>
            <p:ph type="sldNum" sz="quarter" idx="12"/>
          </p:nvPr>
        </p:nvSpPr>
        <p:spPr>
          <a:xfrm>
            <a:off x="7124893" y="4686607"/>
            <a:ext cx="1904517" cy="342405"/>
          </a:xfrm>
        </p:spPr>
        <p:txBody>
          <a:bodyPr/>
          <a:lstStyle>
            <a:lvl1pPr>
              <a:defRPr/>
            </a:lvl1pPr>
          </a:lstStyle>
          <a:p>
            <a:fld id="{663DCFCA-30D9-476B-BF6C-E535F660BAAC}" type="slidenum">
              <a:rPr lang="en-CA" altLang="en-US"/>
              <a:pPr/>
              <a:t>‹#›</a:t>
            </a:fld>
            <a:endParaRPr lang="en-CA" altLang="en-US"/>
          </a:p>
        </p:txBody>
      </p:sp>
    </p:spTree>
    <p:extLst>
      <p:ext uri="{BB962C8B-B14F-4D97-AF65-F5344CB8AC3E}">
        <p14:creationId xmlns:p14="http://schemas.microsoft.com/office/powerpoint/2010/main" val="210891943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25154"/>
            <a:ext cx="3836988" cy="3463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03789" y="1225154"/>
            <a:ext cx="3838575" cy="3463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pitchFamily="1" charset="0"/>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173832"/>
            <a:ext cx="7827963" cy="736997"/>
          </a:xfrm>
          <a:prstGeom prst="rect">
            <a:avLst/>
          </a:prstGeom>
          <a:noFill/>
          <a:ln w="12700">
            <a:noFill/>
            <a:miter lim="800000"/>
            <a:headEnd/>
            <a:tailEnd/>
          </a:ln>
        </p:spPr>
        <p:txBody>
          <a:bodyPr vert="horz" wrap="square" lIns="35717" tIns="35717" rIns="35717" bIns="35717" numCol="1" anchor="b" anchorCtr="0" compatLnSpc="1">
            <a:prstTxWarp prst="textNoShape">
              <a:avLst/>
            </a:prstTxWarp>
          </a:bodyPr>
          <a:lstStyle/>
          <a:p>
            <a:pPr lvl="0"/>
            <a:r>
              <a:rPr lang="en-US" dirty="0">
                <a:sym typeface="Helvetica Neue Light" charset="0"/>
              </a:rPr>
              <a:t>Click to edit Master title style</a:t>
            </a:r>
          </a:p>
        </p:txBody>
      </p:sp>
      <p:sp>
        <p:nvSpPr>
          <p:cNvPr id="2" name="Line 2"/>
          <p:cNvSpPr>
            <a:spLocks noChangeShapeType="1"/>
          </p:cNvSpPr>
          <p:nvPr/>
        </p:nvSpPr>
        <p:spPr bwMode="auto">
          <a:xfrm>
            <a:off x="914400" y="1028700"/>
            <a:ext cx="7773988" cy="9525"/>
          </a:xfrm>
          <a:prstGeom prst="line">
            <a:avLst/>
          </a:prstGeom>
          <a:noFill/>
          <a:ln w="12700">
            <a:solidFill>
              <a:srgbClr val="9A9A9A"/>
            </a:solidFill>
            <a:round/>
            <a:headEnd/>
            <a:tailEnd/>
          </a:ln>
        </p:spPr>
        <p:txBody>
          <a:bodyPr/>
          <a:lstStyle/>
          <a:p>
            <a:pPr>
              <a:defRPr/>
            </a:pPr>
            <a:endParaRPr lang="en-US">
              <a:latin typeface="Helvetica Neue Light" pitchFamily="1" charset="0"/>
              <a:ea typeface="ヒラギノ角ゴ Pro W3" pitchFamily="1" charset="-128"/>
              <a:cs typeface="+mn-cs"/>
              <a:sym typeface="Helvetica Neue Light" pitchFamily="1" charset="0"/>
            </a:endParaRPr>
          </a:p>
        </p:txBody>
      </p:sp>
      <p:sp>
        <p:nvSpPr>
          <p:cNvPr id="2052" name="Rectangle 3"/>
          <p:cNvSpPr>
            <a:spLocks noGrp="1" noChangeArrowheads="1"/>
          </p:cNvSpPr>
          <p:nvPr>
            <p:ph type="body" idx="1"/>
          </p:nvPr>
        </p:nvSpPr>
        <p:spPr bwMode="auto">
          <a:xfrm>
            <a:off x="914401" y="1225154"/>
            <a:ext cx="7827963" cy="3463528"/>
          </a:xfrm>
          <a:prstGeom prst="rect">
            <a:avLst/>
          </a:prstGeom>
          <a:noFill/>
          <a:ln w="12700">
            <a:noFill/>
            <a:miter lim="800000"/>
            <a:headEnd/>
            <a:tailEnd/>
          </a:ln>
        </p:spPr>
        <p:txBody>
          <a:bodyPr vert="horz" wrap="square" lIns="35717" tIns="35717" rIns="35717" bIns="35717" numCol="1" anchor="t" anchorCtr="0" compatLnSpc="1">
            <a:prstTxWarp prst="textNoShape">
              <a:avLst/>
            </a:prstTxWarp>
          </a:bodyPr>
          <a:lstStyle/>
          <a:p>
            <a:pPr lvl="0"/>
            <a:r>
              <a:rPr lang="en-US" dirty="0">
                <a:sym typeface="Helvetica Neue" charset="0"/>
              </a:rPr>
              <a:t>Click to edit Master text styles</a:t>
            </a:r>
          </a:p>
          <a:p>
            <a:pPr lvl="1"/>
            <a:r>
              <a:rPr lang="en-US" dirty="0">
                <a:sym typeface="Helvetica Neue" charset="0"/>
              </a:rPr>
              <a:t>Second level</a:t>
            </a:r>
          </a:p>
          <a:p>
            <a:pPr lvl="2"/>
            <a:r>
              <a:rPr lang="en-US" dirty="0">
                <a:sym typeface="Helvetica Neue" charset="0"/>
              </a:rPr>
              <a:t>Third level</a:t>
            </a:r>
          </a:p>
          <a:p>
            <a:pPr lvl="3"/>
            <a:r>
              <a:rPr lang="en-US" dirty="0">
                <a:sym typeface="Helvetica Neue" charset="0"/>
              </a:rPr>
              <a:t>Fourth level</a:t>
            </a:r>
          </a:p>
          <a:p>
            <a:pPr lvl="4"/>
            <a:r>
              <a:rPr lang="en-US" dirty="0">
                <a:sym typeface="Helvetica Neue" charset="0"/>
              </a:rPr>
              <a:t>Fifth level</a:t>
            </a:r>
          </a:p>
        </p:txBody>
      </p:sp>
      <p:pic>
        <p:nvPicPr>
          <p:cNvPr id="2053" name="Picture 7"/>
          <p:cNvPicPr>
            <a:picLocks noChangeAspect="1" noChangeArrowheads="1"/>
          </p:cNvPicPr>
          <p:nvPr userDrawn="1"/>
        </p:nvPicPr>
        <p:blipFill>
          <a:blip r:embed="rId14" cstate="print"/>
          <a:srcRect l="9732" t="2377" r="79668" b="1128"/>
          <a:stretch>
            <a:fillRect/>
          </a:stretch>
        </p:blipFill>
        <p:spPr bwMode="auto">
          <a:xfrm>
            <a:off x="1" y="1"/>
            <a:ext cx="455715" cy="5177691"/>
          </a:xfrm>
          <a:prstGeom prst="rect">
            <a:avLst/>
          </a:prstGeom>
          <a:noFill/>
          <a:ln w="9525">
            <a:noFill/>
            <a:miter lim="800000"/>
            <a:headEnd/>
            <a:tailEnd/>
          </a:ln>
        </p:spPr>
      </p:pic>
      <p:pic>
        <p:nvPicPr>
          <p:cNvPr id="2054" name="Picture 8" descr="LSN logo_72dpi.jpg                                             006ABFB9Macintosh HD                   BC2D11C2:"/>
          <p:cNvPicPr>
            <a:picLocks noChangeAspect="1" noChangeArrowheads="1"/>
          </p:cNvPicPr>
          <p:nvPr userDrawn="1"/>
        </p:nvPicPr>
        <p:blipFill>
          <a:blip r:embed="rId15" cstate="print"/>
          <a:srcRect/>
          <a:stretch>
            <a:fillRect/>
          </a:stretch>
        </p:blipFill>
        <p:spPr bwMode="auto">
          <a:xfrm>
            <a:off x="8084820" y="4171950"/>
            <a:ext cx="754380" cy="74752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4" r:id="rId12"/>
  </p:sldLayoutIdLst>
  <p:transition/>
  <p:txStyles>
    <p:titleStyle>
      <a:lvl1pPr algn="l" defTabSz="642938" rtl="0" eaLnBrk="0" fontAlgn="base" hangingPunct="0">
        <a:spcBef>
          <a:spcPct val="0"/>
        </a:spcBef>
        <a:spcAft>
          <a:spcPct val="0"/>
        </a:spcAft>
        <a:defRPr sz="3000">
          <a:solidFill>
            <a:schemeClr val="tx1"/>
          </a:solidFill>
          <a:latin typeface="+mj-lt"/>
          <a:ea typeface="+mj-ea"/>
          <a:cs typeface="ヒラギノ角ゴ Pro W3"/>
          <a:sym typeface="Helvetica Neue Light" charset="0"/>
        </a:defRPr>
      </a:lvl1pPr>
      <a:lvl2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2pPr>
      <a:lvl3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3pPr>
      <a:lvl4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4pPr>
      <a:lvl5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5pPr>
      <a:lvl6pPr marL="4572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6pPr>
      <a:lvl7pPr marL="9144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7pPr>
      <a:lvl8pPr marL="13716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8pPr>
      <a:lvl9pPr marL="18288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9pPr>
    </p:titleStyle>
    <p:bodyStyle>
      <a:lvl1pPr marL="187325"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1pPr>
      <a:lvl2pPr marL="463550"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2pPr>
      <a:lvl3pPr marL="776288"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3pPr>
      <a:lvl4pPr marL="1089025"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4pPr>
      <a:lvl5pPr marL="1401763"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5pPr>
      <a:lvl6pPr marL="18589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6pPr>
      <a:lvl7pPr marL="23161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7pPr>
      <a:lvl8pPr marL="27733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8pPr>
      <a:lvl9pPr marL="32305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a:extLst>
              <a:ext uri="{FF2B5EF4-FFF2-40B4-BE49-F238E27FC236}">
                <a16:creationId xmlns:a16="http://schemas.microsoft.com/office/drawing/2014/main" id="{9F959013-D093-A650-572D-8DC3DFE1001E}"/>
              </a:ext>
            </a:extLst>
          </p:cNvPr>
          <p:cNvSpPr>
            <a:spLocks noChangeArrowheads="1"/>
          </p:cNvSpPr>
          <p:nvPr/>
        </p:nvSpPr>
        <p:spPr bwMode="auto">
          <a:xfrm>
            <a:off x="3680474" y="3886247"/>
            <a:ext cx="334985" cy="114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76" tIns="33788" rIns="67576" bIns="33788"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b="0">
              <a:solidFill>
                <a:schemeClr val="bg1"/>
              </a:solidFill>
              <a:latin typeface="Times" panose="02020603050405020304" pitchFamily="18" charset="0"/>
            </a:endParaRPr>
          </a:p>
        </p:txBody>
      </p:sp>
      <p:pic>
        <p:nvPicPr>
          <p:cNvPr id="17412" name="Picture 4">
            <a:extLst>
              <a:ext uri="{FF2B5EF4-FFF2-40B4-BE49-F238E27FC236}">
                <a16:creationId xmlns:a16="http://schemas.microsoft.com/office/drawing/2014/main" id="{0FFE2973-4821-A33B-6562-5A60471C0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372" y="3996495"/>
            <a:ext cx="3173874" cy="65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LSN logo_150dpi.jpg                                            006ABFB9Macintosh HD                   BC2D11C2:">
            <a:extLst>
              <a:ext uri="{FF2B5EF4-FFF2-40B4-BE49-F238E27FC236}">
                <a16:creationId xmlns:a16="http://schemas.microsoft.com/office/drawing/2014/main" id="{484B337F-BE39-C1B9-E001-1111ADBCB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3191" y="541701"/>
            <a:ext cx="3195076" cy="316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a:extLst>
              <a:ext uri="{FF2B5EF4-FFF2-40B4-BE49-F238E27FC236}">
                <a16:creationId xmlns:a16="http://schemas.microsoft.com/office/drawing/2014/main" id="{505C59BC-937A-0BD1-7968-DE91DD898C2B}"/>
              </a:ext>
            </a:extLst>
          </p:cNvPr>
          <p:cNvSpPr>
            <a:spLocks noGrp="1" noChangeArrowheads="1"/>
          </p:cNvSpPr>
          <p:nvPr>
            <p:ph type="title"/>
          </p:nvPr>
        </p:nvSpPr>
        <p:spPr>
          <a:xfrm>
            <a:off x="914401" y="209550"/>
            <a:ext cx="8000999" cy="736997"/>
          </a:xfrm>
        </p:spPr>
        <p:txBody>
          <a:bodyPr/>
          <a:lstStyle/>
          <a:p>
            <a:r>
              <a:rPr lang="en-US" altLang="en-US" b="1" dirty="0"/>
              <a:t>Disciplines are the key to unlocking our potential</a:t>
            </a:r>
          </a:p>
        </p:txBody>
      </p:sp>
      <p:sp>
        <p:nvSpPr>
          <p:cNvPr id="113667" name="Rectangle 1027">
            <a:extLst>
              <a:ext uri="{FF2B5EF4-FFF2-40B4-BE49-F238E27FC236}">
                <a16:creationId xmlns:a16="http://schemas.microsoft.com/office/drawing/2014/main" id="{CF8EBB73-9152-4F3C-D11A-1910AC142DE4}"/>
              </a:ext>
            </a:extLst>
          </p:cNvPr>
          <p:cNvSpPr>
            <a:spLocks noGrp="1" noChangeArrowheads="1"/>
          </p:cNvSpPr>
          <p:nvPr>
            <p:ph type="body" idx="1"/>
          </p:nvPr>
        </p:nvSpPr>
        <p:spPr/>
        <p:txBody>
          <a:bodyPr/>
          <a:lstStyle/>
          <a:p>
            <a:r>
              <a:rPr lang="en-US" altLang="en-US" sz="2400" dirty="0">
                <a:solidFill>
                  <a:schemeClr val="tx1"/>
                </a:solidFill>
              </a:rPr>
              <a:t>Focusing our efforts through daily, weekly </a:t>
            </a:r>
            <a:br>
              <a:rPr lang="en-US" altLang="en-US" sz="2400" dirty="0">
                <a:solidFill>
                  <a:schemeClr val="tx1"/>
                </a:solidFill>
              </a:rPr>
            </a:br>
            <a:r>
              <a:rPr lang="en-US" altLang="en-US" sz="2400" dirty="0">
                <a:solidFill>
                  <a:schemeClr val="tx1"/>
                </a:solidFill>
              </a:rPr>
              <a:t>and monthly disciplines is the key to good habit formation and personal growth in our lives.</a:t>
            </a:r>
          </a:p>
        </p:txBody>
      </p:sp>
      <p:pic>
        <p:nvPicPr>
          <p:cNvPr id="113668" name="Picture 12" descr="MCj03675360000[1]">
            <a:extLst>
              <a:ext uri="{FF2B5EF4-FFF2-40B4-BE49-F238E27FC236}">
                <a16:creationId xmlns:a16="http://schemas.microsoft.com/office/drawing/2014/main" id="{253FD49D-3248-474A-6AD2-6C0EA8044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68340"/>
            <a:ext cx="3409212" cy="253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a:extLst>
              <a:ext uri="{FF2B5EF4-FFF2-40B4-BE49-F238E27FC236}">
                <a16:creationId xmlns:a16="http://schemas.microsoft.com/office/drawing/2014/main" id="{077111DD-3B7A-FCB5-B154-1C54F81017E7}"/>
              </a:ext>
            </a:extLst>
          </p:cNvPr>
          <p:cNvSpPr>
            <a:spLocks noGrp="1" noChangeArrowheads="1"/>
          </p:cNvSpPr>
          <p:nvPr>
            <p:ph type="title" idx="4294967295"/>
          </p:nvPr>
        </p:nvSpPr>
        <p:spPr>
          <a:xfrm>
            <a:off x="914400" y="209550"/>
            <a:ext cx="7010400" cy="763256"/>
          </a:xfrm>
        </p:spPr>
        <p:txBody>
          <a:bodyPr/>
          <a:lstStyle/>
          <a:p>
            <a:pPr eaLnBrk="1" hangingPunct="1"/>
            <a:r>
              <a:rPr lang="en-US" altLang="en-US" sz="3600" dirty="0"/>
              <a:t>Disciplines and Spiritual Pathways</a:t>
            </a:r>
          </a:p>
        </p:txBody>
      </p:sp>
      <p:sp>
        <p:nvSpPr>
          <p:cNvPr id="38915" name="Rectangle 4">
            <a:extLst>
              <a:ext uri="{FF2B5EF4-FFF2-40B4-BE49-F238E27FC236}">
                <a16:creationId xmlns:a16="http://schemas.microsoft.com/office/drawing/2014/main" id="{D911DE5F-F1B9-1F0A-9BF8-06EF7B2B492D}"/>
              </a:ext>
            </a:extLst>
          </p:cNvPr>
          <p:cNvSpPr>
            <a:spLocks noGrp="1" noChangeArrowheads="1"/>
          </p:cNvSpPr>
          <p:nvPr>
            <p:ph type="body" idx="4294967295"/>
          </p:nvPr>
        </p:nvSpPr>
        <p:spPr>
          <a:xfrm>
            <a:off x="914400" y="1200150"/>
            <a:ext cx="5969781" cy="3943350"/>
          </a:xfrm>
        </p:spPr>
        <p:txBody>
          <a:bodyPr/>
          <a:lstStyle/>
          <a:p>
            <a:pPr marL="152659" indent="-152659" defTabSz="610636" eaLnBrk="1" hangingPunct="1">
              <a:lnSpc>
                <a:spcPct val="90000"/>
              </a:lnSpc>
            </a:pPr>
            <a:r>
              <a:rPr lang="en-US" altLang="en-US" sz="2400" dirty="0">
                <a:solidFill>
                  <a:schemeClr val="tx1"/>
                </a:solidFill>
              </a:rPr>
              <a:t>The key to wise yoke-bearing and training in righteousness through spiritual disciplines is understanding your preferred spiritual pathways and walking in them.</a:t>
            </a:r>
          </a:p>
          <a:p>
            <a:pPr marL="152659" indent="-152659" defTabSz="610636" eaLnBrk="1" hangingPunct="1">
              <a:lnSpc>
                <a:spcPct val="90000"/>
              </a:lnSpc>
            </a:pPr>
            <a:r>
              <a:rPr lang="en-US" altLang="en-US" sz="2400" dirty="0">
                <a:solidFill>
                  <a:schemeClr val="tx1"/>
                </a:solidFill>
              </a:rPr>
              <a:t>The combination of Spiritually Discerned Disciplines in each area of our lives and our Spiritual Pathways create a synergy and enthusiasm for seeking God and for maintaining motivation.</a:t>
            </a:r>
          </a:p>
        </p:txBody>
      </p:sp>
      <p:pic>
        <p:nvPicPr>
          <p:cNvPr id="122884" name="Picture 2" descr="IndividualSlide-grad">
            <a:extLst>
              <a:ext uri="{FF2B5EF4-FFF2-40B4-BE49-F238E27FC236}">
                <a16:creationId xmlns:a16="http://schemas.microsoft.com/office/drawing/2014/main" id="{30E86FE8-978B-C1B1-10C2-548D5DDAAE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181" y="2190750"/>
            <a:ext cx="2242566" cy="158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CF2354EF-37DE-CC8A-2E61-91A1D3507088}"/>
              </a:ext>
            </a:extLst>
          </p:cNvPr>
          <p:cNvSpPr>
            <a:spLocks noGrp="1" noChangeArrowheads="1"/>
          </p:cNvSpPr>
          <p:nvPr>
            <p:ph type="title" idx="4294967295"/>
          </p:nvPr>
        </p:nvSpPr>
        <p:spPr>
          <a:xfrm>
            <a:off x="914401" y="209550"/>
            <a:ext cx="5964330" cy="763256"/>
          </a:xfrm>
        </p:spPr>
        <p:txBody>
          <a:bodyPr/>
          <a:lstStyle/>
          <a:p>
            <a:pPr eaLnBrk="1" hangingPunct="1"/>
            <a:r>
              <a:rPr lang="en-US" altLang="en-US" sz="3600" dirty="0"/>
              <a:t>What Is a Spiritual Pathway?</a:t>
            </a:r>
          </a:p>
        </p:txBody>
      </p:sp>
      <p:sp>
        <p:nvSpPr>
          <p:cNvPr id="39939" name="Rectangle 4">
            <a:extLst>
              <a:ext uri="{FF2B5EF4-FFF2-40B4-BE49-F238E27FC236}">
                <a16:creationId xmlns:a16="http://schemas.microsoft.com/office/drawing/2014/main" id="{36D4CEFA-9E16-E513-A039-96C53D40D293}"/>
              </a:ext>
            </a:extLst>
          </p:cNvPr>
          <p:cNvSpPr>
            <a:spLocks noGrp="1" noChangeArrowheads="1"/>
          </p:cNvSpPr>
          <p:nvPr>
            <p:ph type="body" idx="4294967295"/>
          </p:nvPr>
        </p:nvSpPr>
        <p:spPr>
          <a:xfrm>
            <a:off x="914400" y="1322977"/>
            <a:ext cx="6781800" cy="3566103"/>
          </a:xfrm>
        </p:spPr>
        <p:txBody>
          <a:bodyPr/>
          <a:lstStyle/>
          <a:p>
            <a:pPr marL="152659" indent="-152659" defTabSz="610636" eaLnBrk="1" hangingPunct="1">
              <a:lnSpc>
                <a:spcPct val="90000"/>
              </a:lnSpc>
              <a:spcBef>
                <a:spcPts val="1200"/>
              </a:spcBef>
            </a:pPr>
            <a:r>
              <a:rPr lang="en-US" altLang="en-US" sz="2400" dirty="0"/>
              <a:t>A spiritual pathway is the way we most naturally connect with God and grow spiritually.</a:t>
            </a:r>
          </a:p>
          <a:p>
            <a:pPr marL="152659" indent="-152659" defTabSz="610636" eaLnBrk="1" hangingPunct="1">
              <a:lnSpc>
                <a:spcPct val="90000"/>
              </a:lnSpc>
              <a:spcBef>
                <a:spcPts val="1200"/>
              </a:spcBef>
            </a:pPr>
            <a:r>
              <a:rPr lang="en-US" altLang="en-US" sz="2400" dirty="0"/>
              <a:t>We tend to favor one or two main pathways. </a:t>
            </a:r>
          </a:p>
          <a:p>
            <a:pPr marL="152659" indent="-152659" defTabSz="610636" eaLnBrk="1" hangingPunct="1">
              <a:lnSpc>
                <a:spcPct val="90000"/>
              </a:lnSpc>
              <a:spcBef>
                <a:spcPts val="1200"/>
              </a:spcBef>
            </a:pPr>
            <a:r>
              <a:rPr lang="en-US" altLang="en-US" sz="2400" dirty="0"/>
              <a:t>There’s usually at least one pathway that is </a:t>
            </a:r>
            <a:br>
              <a:rPr lang="en-US" altLang="en-US" sz="2400" dirty="0"/>
            </a:br>
            <a:r>
              <a:rPr lang="en-US" altLang="en-US" sz="2400" dirty="0"/>
              <a:t>very unnatural for us.</a:t>
            </a:r>
          </a:p>
          <a:p>
            <a:pPr marL="152659" indent="-152659" defTabSz="610636" eaLnBrk="1" hangingPunct="1">
              <a:lnSpc>
                <a:spcPct val="90000"/>
              </a:lnSpc>
              <a:spcBef>
                <a:spcPts val="1200"/>
              </a:spcBef>
            </a:pPr>
            <a:r>
              <a:rPr lang="en-US" altLang="en-US" sz="2400" dirty="0"/>
              <a:t>The goal is to feel great FREEDOM and joy using them.</a:t>
            </a:r>
          </a:p>
        </p:txBody>
      </p:sp>
      <p:pic>
        <p:nvPicPr>
          <p:cNvPr id="39940" name="Picture 2" descr="IndividualSlide-grad">
            <a:extLst>
              <a:ext uri="{FF2B5EF4-FFF2-40B4-BE49-F238E27FC236}">
                <a16:creationId xmlns:a16="http://schemas.microsoft.com/office/drawing/2014/main" id="{DCE1F47F-F600-7EC6-A6C8-AF3155924E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908" y="-9153"/>
            <a:ext cx="1885092" cy="133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A7ADA778-D337-39C9-3AB9-12451D931881}"/>
              </a:ext>
            </a:extLst>
          </p:cNvPr>
          <p:cNvSpPr>
            <a:spLocks noGrp="1" noChangeArrowheads="1"/>
          </p:cNvSpPr>
          <p:nvPr>
            <p:ph type="title" idx="4294967295"/>
          </p:nvPr>
        </p:nvSpPr>
        <p:spPr>
          <a:xfrm>
            <a:off x="914401" y="234553"/>
            <a:ext cx="7827963" cy="736997"/>
          </a:xfrm>
        </p:spPr>
        <p:txBody>
          <a:bodyPr/>
          <a:lstStyle/>
          <a:p>
            <a:pPr eaLnBrk="1" hangingPunct="1"/>
            <a:r>
              <a:rPr lang="en-US" altLang="en-US" dirty="0"/>
              <a:t>Seven Spiritual Pathways</a:t>
            </a:r>
          </a:p>
        </p:txBody>
      </p:sp>
      <p:sp>
        <p:nvSpPr>
          <p:cNvPr id="123907" name="Rectangle 3">
            <a:extLst>
              <a:ext uri="{FF2B5EF4-FFF2-40B4-BE49-F238E27FC236}">
                <a16:creationId xmlns:a16="http://schemas.microsoft.com/office/drawing/2014/main" id="{D0B78FAC-4439-7C39-BA73-FC379C47095B}"/>
              </a:ext>
            </a:extLst>
          </p:cNvPr>
          <p:cNvSpPr>
            <a:spLocks noGrp="1" noChangeArrowheads="1"/>
          </p:cNvSpPr>
          <p:nvPr>
            <p:ph type="body" idx="4294967295"/>
          </p:nvPr>
        </p:nvSpPr>
        <p:spPr>
          <a:xfrm>
            <a:off x="914401" y="1200150"/>
            <a:ext cx="7827963" cy="3463528"/>
          </a:xfrm>
        </p:spPr>
        <p:txBody>
          <a:bodyPr/>
          <a:lstStyle/>
          <a:p>
            <a:pPr marL="152659" indent="-152659" eaLnBrk="1" hangingPunct="1">
              <a:spcBef>
                <a:spcPts val="600"/>
              </a:spcBef>
            </a:pPr>
            <a:r>
              <a:rPr lang="en-US" altLang="en-US" sz="2400" dirty="0">
                <a:solidFill>
                  <a:schemeClr val="tx1"/>
                </a:solidFill>
              </a:rPr>
              <a:t>Intellectual</a:t>
            </a:r>
          </a:p>
          <a:p>
            <a:pPr marL="152659" indent="-152659" eaLnBrk="1" hangingPunct="1">
              <a:spcBef>
                <a:spcPts val="600"/>
              </a:spcBef>
            </a:pPr>
            <a:r>
              <a:rPr lang="en-US" altLang="en-US" sz="2400" dirty="0">
                <a:solidFill>
                  <a:schemeClr val="tx1"/>
                </a:solidFill>
              </a:rPr>
              <a:t>Relational</a:t>
            </a:r>
          </a:p>
          <a:p>
            <a:pPr marL="152659" indent="-152659" eaLnBrk="1" hangingPunct="1">
              <a:spcBef>
                <a:spcPts val="600"/>
              </a:spcBef>
            </a:pPr>
            <a:r>
              <a:rPr lang="en-US" altLang="en-US" sz="2400" dirty="0">
                <a:solidFill>
                  <a:schemeClr val="tx1"/>
                </a:solidFill>
              </a:rPr>
              <a:t>Serving</a:t>
            </a:r>
          </a:p>
          <a:p>
            <a:pPr marL="152659" indent="-152659" eaLnBrk="1" hangingPunct="1">
              <a:spcBef>
                <a:spcPts val="600"/>
              </a:spcBef>
            </a:pPr>
            <a:r>
              <a:rPr lang="en-US" altLang="en-US" sz="2400" dirty="0">
                <a:solidFill>
                  <a:schemeClr val="tx1"/>
                </a:solidFill>
              </a:rPr>
              <a:t>Worship</a:t>
            </a:r>
          </a:p>
          <a:p>
            <a:pPr marL="152659" indent="-152659" eaLnBrk="1" hangingPunct="1">
              <a:spcBef>
                <a:spcPts val="600"/>
              </a:spcBef>
            </a:pPr>
            <a:r>
              <a:rPr lang="en-US" altLang="en-US" sz="2400" dirty="0">
                <a:solidFill>
                  <a:schemeClr val="tx1"/>
                </a:solidFill>
              </a:rPr>
              <a:t>Activist</a:t>
            </a:r>
          </a:p>
          <a:p>
            <a:pPr marL="152659" indent="-152659" eaLnBrk="1" hangingPunct="1">
              <a:spcBef>
                <a:spcPts val="600"/>
              </a:spcBef>
            </a:pPr>
            <a:r>
              <a:rPr lang="en-US" altLang="en-US" sz="2400" dirty="0">
                <a:solidFill>
                  <a:schemeClr val="tx1"/>
                </a:solidFill>
              </a:rPr>
              <a:t>Contemplative</a:t>
            </a:r>
          </a:p>
          <a:p>
            <a:pPr marL="152659" indent="-152659" eaLnBrk="1" hangingPunct="1">
              <a:spcBef>
                <a:spcPts val="600"/>
              </a:spcBef>
            </a:pPr>
            <a:r>
              <a:rPr lang="en-US" altLang="en-US" sz="2400" dirty="0">
                <a:solidFill>
                  <a:schemeClr val="tx1"/>
                </a:solidFill>
              </a:rPr>
              <a:t>Creation</a:t>
            </a:r>
            <a:endParaRPr lang="en-US" altLang="en-US" sz="1600" dirty="0">
              <a:solidFill>
                <a:schemeClr val="tx1"/>
              </a:solidFill>
            </a:endParaRPr>
          </a:p>
          <a:p>
            <a:pPr marL="152659" indent="-152659" eaLnBrk="1" hangingPunct="1">
              <a:spcBef>
                <a:spcPts val="600"/>
              </a:spcBef>
              <a:buNone/>
            </a:pPr>
            <a:r>
              <a:rPr lang="en-US" altLang="en-US" sz="1600" dirty="0">
                <a:solidFill>
                  <a:schemeClr val="tx1"/>
                </a:solidFill>
              </a:rPr>
              <a:t>Adapted from John </a:t>
            </a:r>
            <a:r>
              <a:rPr lang="en-US" altLang="en-US" sz="1600" dirty="0" err="1">
                <a:solidFill>
                  <a:schemeClr val="tx1"/>
                </a:solidFill>
              </a:rPr>
              <a:t>Ortberg’s</a:t>
            </a:r>
            <a:r>
              <a:rPr lang="en-US" altLang="en-US" sz="1600" dirty="0">
                <a:solidFill>
                  <a:schemeClr val="tx1"/>
                </a:solidFill>
              </a:rPr>
              <a:t> course </a:t>
            </a:r>
            <a:br>
              <a:rPr lang="en-US" altLang="en-US" sz="1600" dirty="0">
                <a:solidFill>
                  <a:schemeClr val="tx1"/>
                </a:solidFill>
              </a:rPr>
            </a:br>
            <a:r>
              <a:rPr lang="en-US" altLang="en-US" sz="1600" i="1" dirty="0">
                <a:solidFill>
                  <a:schemeClr val="tx1"/>
                </a:solidFill>
              </a:rPr>
              <a:t>An Ordinary Day with Jesus.</a:t>
            </a:r>
          </a:p>
        </p:txBody>
      </p:sp>
      <p:pic>
        <p:nvPicPr>
          <p:cNvPr id="123908" name="Picture 2" descr="IndividualSlide-grad">
            <a:extLst>
              <a:ext uri="{FF2B5EF4-FFF2-40B4-BE49-F238E27FC236}">
                <a16:creationId xmlns:a16="http://schemas.microsoft.com/office/drawing/2014/main" id="{D80230A7-A347-4886-3FD9-8EADEC7DAE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915" y="1322978"/>
            <a:ext cx="2544188" cy="179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368E0DE-34D2-726B-B241-3D8F905D0F1E}"/>
              </a:ext>
            </a:extLst>
          </p:cNvPr>
          <p:cNvSpPr>
            <a:spLocks noGrp="1" noChangeArrowheads="1"/>
          </p:cNvSpPr>
          <p:nvPr>
            <p:ph type="title" idx="4294967295"/>
          </p:nvPr>
        </p:nvSpPr>
        <p:spPr>
          <a:xfrm>
            <a:off x="914401" y="234553"/>
            <a:ext cx="7827963" cy="736997"/>
          </a:xfrm>
        </p:spPr>
        <p:txBody>
          <a:bodyPr/>
          <a:lstStyle/>
          <a:p>
            <a:pPr eaLnBrk="1" hangingPunct="1"/>
            <a:r>
              <a:rPr lang="en-US" altLang="en-US" sz="3600" dirty="0"/>
              <a:t>Seven Spiritual Pathways and the 7 G’s</a:t>
            </a:r>
          </a:p>
        </p:txBody>
      </p:sp>
      <p:sp>
        <p:nvSpPr>
          <p:cNvPr id="80899" name="Rectangle 3">
            <a:extLst>
              <a:ext uri="{FF2B5EF4-FFF2-40B4-BE49-F238E27FC236}">
                <a16:creationId xmlns:a16="http://schemas.microsoft.com/office/drawing/2014/main" id="{CF01F29A-8C5F-769E-598D-F1224C813172}"/>
              </a:ext>
            </a:extLst>
          </p:cNvPr>
          <p:cNvSpPr>
            <a:spLocks noGrp="1" noChangeArrowheads="1"/>
          </p:cNvSpPr>
          <p:nvPr>
            <p:ph type="body" idx="4294967295"/>
          </p:nvPr>
        </p:nvSpPr>
        <p:spPr/>
        <p:txBody>
          <a:bodyPr/>
          <a:lstStyle/>
          <a:p>
            <a:pPr eaLnBrk="1" hangingPunct="1">
              <a:spcBef>
                <a:spcPts val="1200"/>
              </a:spcBef>
              <a:buFont typeface="Times" panose="02020603050405020304" pitchFamily="18" charset="0"/>
              <a:buNone/>
            </a:pPr>
            <a:r>
              <a:rPr lang="en-US" altLang="en-US" dirty="0"/>
              <a:t>Intellectual </a:t>
            </a:r>
            <a:r>
              <a:rPr lang="en-US" altLang="en-US" dirty="0">
                <a:solidFill>
                  <a:srgbClr val="7B9569"/>
                </a:solidFill>
              </a:rPr>
              <a:t>– Guidance</a:t>
            </a:r>
            <a:endParaRPr lang="en-US" altLang="en-US" dirty="0"/>
          </a:p>
          <a:p>
            <a:pPr eaLnBrk="1" hangingPunct="1">
              <a:spcBef>
                <a:spcPts val="1200"/>
              </a:spcBef>
              <a:buFont typeface="Times" panose="02020603050405020304" pitchFamily="18" charset="0"/>
              <a:buNone/>
            </a:pPr>
            <a:r>
              <a:rPr lang="en-US" altLang="en-US" dirty="0"/>
              <a:t>Relational </a:t>
            </a:r>
            <a:r>
              <a:rPr lang="en-US" altLang="en-US" dirty="0">
                <a:solidFill>
                  <a:srgbClr val="7B9569"/>
                </a:solidFill>
              </a:rPr>
              <a:t>– Group</a:t>
            </a:r>
            <a:endParaRPr lang="en-US" altLang="en-US" dirty="0"/>
          </a:p>
          <a:p>
            <a:pPr eaLnBrk="1" hangingPunct="1">
              <a:spcBef>
                <a:spcPts val="1200"/>
              </a:spcBef>
              <a:buFont typeface="Times" panose="02020603050405020304" pitchFamily="18" charset="0"/>
              <a:buNone/>
            </a:pPr>
            <a:r>
              <a:rPr lang="en-US" altLang="en-US" dirty="0"/>
              <a:t>Serving </a:t>
            </a:r>
            <a:r>
              <a:rPr lang="en-US" altLang="en-US" dirty="0">
                <a:solidFill>
                  <a:srgbClr val="7B9569"/>
                </a:solidFill>
              </a:rPr>
              <a:t>– Gifts</a:t>
            </a:r>
            <a:endParaRPr lang="en-US" altLang="en-US" dirty="0"/>
          </a:p>
          <a:p>
            <a:pPr eaLnBrk="1" hangingPunct="1">
              <a:spcBef>
                <a:spcPts val="1200"/>
              </a:spcBef>
              <a:buFont typeface="Times" panose="02020603050405020304" pitchFamily="18" charset="0"/>
              <a:buNone/>
            </a:pPr>
            <a:r>
              <a:rPr lang="en-US" altLang="en-US" dirty="0"/>
              <a:t>Worship </a:t>
            </a:r>
            <a:r>
              <a:rPr lang="en-US" altLang="en-US" dirty="0">
                <a:solidFill>
                  <a:srgbClr val="7B9569"/>
                </a:solidFill>
              </a:rPr>
              <a:t>– Glorification</a:t>
            </a:r>
            <a:endParaRPr lang="en-US" altLang="en-US" dirty="0"/>
          </a:p>
          <a:p>
            <a:pPr eaLnBrk="1" hangingPunct="1">
              <a:spcBef>
                <a:spcPts val="1200"/>
              </a:spcBef>
              <a:buFont typeface="Times" panose="02020603050405020304" pitchFamily="18" charset="0"/>
              <a:buNone/>
            </a:pPr>
            <a:r>
              <a:rPr lang="en-US" altLang="en-US" dirty="0"/>
              <a:t>Activist </a:t>
            </a:r>
            <a:r>
              <a:rPr lang="en-US" altLang="en-US" dirty="0">
                <a:solidFill>
                  <a:srgbClr val="7B9569"/>
                </a:solidFill>
              </a:rPr>
              <a:t>– Growth</a:t>
            </a:r>
            <a:endParaRPr lang="en-US" altLang="en-US" dirty="0"/>
          </a:p>
          <a:p>
            <a:pPr eaLnBrk="1" hangingPunct="1">
              <a:spcBef>
                <a:spcPts val="1200"/>
              </a:spcBef>
              <a:buFont typeface="Times" panose="02020603050405020304" pitchFamily="18" charset="0"/>
              <a:buNone/>
            </a:pPr>
            <a:r>
              <a:rPr lang="en-US" altLang="en-US" dirty="0"/>
              <a:t>Contemplative </a:t>
            </a:r>
            <a:r>
              <a:rPr lang="en-US" altLang="en-US" dirty="0">
                <a:solidFill>
                  <a:srgbClr val="7B9569"/>
                </a:solidFill>
              </a:rPr>
              <a:t>– Grace</a:t>
            </a:r>
            <a:endParaRPr lang="en-US" altLang="en-US" dirty="0"/>
          </a:p>
          <a:p>
            <a:pPr eaLnBrk="1" hangingPunct="1">
              <a:spcBef>
                <a:spcPts val="1200"/>
              </a:spcBef>
              <a:buFont typeface="Times" panose="02020603050405020304" pitchFamily="18" charset="0"/>
              <a:buNone/>
            </a:pPr>
            <a:r>
              <a:rPr lang="en-US" altLang="en-US" dirty="0"/>
              <a:t>Creation </a:t>
            </a:r>
            <a:r>
              <a:rPr lang="en-US" altLang="en-US" dirty="0">
                <a:solidFill>
                  <a:srgbClr val="7B9569"/>
                </a:solidFill>
              </a:rPr>
              <a:t>– Good Stewardship</a:t>
            </a:r>
          </a:p>
        </p:txBody>
      </p:sp>
      <p:pic>
        <p:nvPicPr>
          <p:cNvPr id="80900" name="Picture 2" descr="IndividualSlide-grad">
            <a:extLst>
              <a:ext uri="{FF2B5EF4-FFF2-40B4-BE49-F238E27FC236}">
                <a16:creationId xmlns:a16="http://schemas.microsoft.com/office/drawing/2014/main" id="{5F04100D-65E2-4BE9-AA55-ED772359E6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0450" y="1322978"/>
            <a:ext cx="2340653" cy="165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additive="base">
                                        <p:cTn id="31" dur="5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08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0899">
                                            <p:txEl>
                                              <p:pRg st="5" end="5"/>
                                            </p:txEl>
                                          </p:spTgt>
                                        </p:tgtEl>
                                        <p:attrNameLst>
                                          <p:attrName>style.visibility</p:attrName>
                                        </p:attrNameLst>
                                      </p:cBhvr>
                                      <p:to>
                                        <p:strVal val="visible"/>
                                      </p:to>
                                    </p:set>
                                    <p:anim calcmode="lin" valueType="num">
                                      <p:cBhvr additive="base">
                                        <p:cTn id="37" dur="5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08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0899">
                                            <p:txEl>
                                              <p:pRg st="6" end="6"/>
                                            </p:txEl>
                                          </p:spTgt>
                                        </p:tgtEl>
                                        <p:attrNameLst>
                                          <p:attrName>style.visibility</p:attrName>
                                        </p:attrNameLst>
                                      </p:cBhvr>
                                      <p:to>
                                        <p:strVal val="visible"/>
                                      </p:to>
                                    </p:set>
                                    <p:anim calcmode="lin" valueType="num">
                                      <p:cBhvr additive="base">
                                        <p:cTn id="43" dur="500" fill="hold"/>
                                        <p:tgtEl>
                                          <p:spTgt spid="808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08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a:extLst>
              <a:ext uri="{FF2B5EF4-FFF2-40B4-BE49-F238E27FC236}">
                <a16:creationId xmlns:a16="http://schemas.microsoft.com/office/drawing/2014/main" id="{4172CA70-9E2D-1642-AC42-D54F05E4E3B6}"/>
              </a:ext>
            </a:extLst>
          </p:cNvPr>
          <p:cNvSpPr>
            <a:spLocks noGrp="1" noChangeArrowheads="1"/>
          </p:cNvSpPr>
          <p:nvPr>
            <p:ph type="title"/>
          </p:nvPr>
        </p:nvSpPr>
        <p:spPr>
          <a:xfrm>
            <a:off x="914401" y="234553"/>
            <a:ext cx="7827963" cy="736997"/>
          </a:xfrm>
        </p:spPr>
        <p:txBody>
          <a:bodyPr/>
          <a:lstStyle/>
          <a:p>
            <a:r>
              <a:rPr lang="en-US" altLang="en-US" sz="3200" b="1" dirty="0"/>
              <a:t>Disciplines for Being Human</a:t>
            </a:r>
          </a:p>
        </p:txBody>
      </p:sp>
      <p:sp>
        <p:nvSpPr>
          <p:cNvPr id="114691" name="Rectangle 1027">
            <a:extLst>
              <a:ext uri="{FF2B5EF4-FFF2-40B4-BE49-F238E27FC236}">
                <a16:creationId xmlns:a16="http://schemas.microsoft.com/office/drawing/2014/main" id="{E0A6FED4-21EA-BF8C-0B98-F456A6FD6A9D}"/>
              </a:ext>
            </a:extLst>
          </p:cNvPr>
          <p:cNvSpPr>
            <a:spLocks noGrp="1" noChangeArrowheads="1"/>
          </p:cNvSpPr>
          <p:nvPr>
            <p:ph type="body" idx="1"/>
          </p:nvPr>
        </p:nvSpPr>
        <p:spPr>
          <a:xfrm>
            <a:off x="914401" y="1200150"/>
            <a:ext cx="7827963" cy="3463528"/>
          </a:xfrm>
        </p:spPr>
        <p:txBody>
          <a:bodyPr/>
          <a:lstStyle/>
          <a:p>
            <a:pPr>
              <a:spcBef>
                <a:spcPts val="0"/>
              </a:spcBef>
              <a:buFont typeface="Times" panose="02020603050405020304" pitchFamily="18" charset="0"/>
              <a:buNone/>
            </a:pPr>
            <a:r>
              <a:rPr lang="en-US" altLang="en-US" sz="2000" dirty="0">
                <a:solidFill>
                  <a:srgbClr val="4A7245"/>
                </a:solidFill>
              </a:rPr>
              <a:t>Heart</a:t>
            </a:r>
          </a:p>
          <a:p>
            <a:pPr marL="382708" lvl="1" indent="-137817">
              <a:spcBef>
                <a:spcPts val="0"/>
              </a:spcBef>
            </a:pPr>
            <a:r>
              <a:rPr lang="en-US" altLang="en-US" sz="2000" b="1" dirty="0">
                <a:solidFill>
                  <a:schemeClr val="tx1"/>
                </a:solidFill>
              </a:rPr>
              <a:t>Pray </a:t>
            </a:r>
            <a:r>
              <a:rPr lang="en-US" altLang="en-US" sz="2000" dirty="0">
                <a:solidFill>
                  <a:schemeClr val="tx1"/>
                </a:solidFill>
              </a:rPr>
              <a:t>(Prayer, Solitude and Silence) &amp; </a:t>
            </a:r>
          </a:p>
          <a:p>
            <a:pPr marL="382708" lvl="1" indent="-137817">
              <a:spcBef>
                <a:spcPts val="0"/>
              </a:spcBef>
            </a:pPr>
            <a:r>
              <a:rPr lang="en-US" altLang="en-US" sz="2000" b="1" dirty="0">
                <a:solidFill>
                  <a:schemeClr val="tx1"/>
                </a:solidFill>
              </a:rPr>
              <a:t>Petition</a:t>
            </a:r>
            <a:r>
              <a:rPr lang="en-US" altLang="en-US" sz="2000" dirty="0">
                <a:solidFill>
                  <a:schemeClr val="tx1"/>
                </a:solidFill>
              </a:rPr>
              <a:t> (Intercession and Watching)</a:t>
            </a:r>
          </a:p>
          <a:p>
            <a:pPr>
              <a:lnSpc>
                <a:spcPct val="90000"/>
              </a:lnSpc>
              <a:spcBef>
                <a:spcPts val="0"/>
              </a:spcBef>
              <a:buFont typeface="Times" panose="02020603050405020304" pitchFamily="18" charset="0"/>
              <a:buNone/>
            </a:pPr>
            <a:r>
              <a:rPr lang="en-US" altLang="en-US" sz="2000" dirty="0">
                <a:solidFill>
                  <a:srgbClr val="4A7245"/>
                </a:solidFill>
              </a:rPr>
              <a:t>Soul </a:t>
            </a:r>
            <a:r>
              <a:rPr lang="en-US" altLang="en-US" sz="2000" dirty="0">
                <a:solidFill>
                  <a:srgbClr val="7B9569"/>
                </a:solidFill>
              </a:rPr>
              <a:t>	</a:t>
            </a:r>
            <a:endParaRPr lang="en-US" altLang="en-US" sz="2000" dirty="0"/>
          </a:p>
          <a:p>
            <a:pPr marL="382708" lvl="1" indent="-137817">
              <a:spcBef>
                <a:spcPts val="0"/>
              </a:spcBef>
            </a:pPr>
            <a:r>
              <a:rPr lang="en-US" altLang="en-US" sz="2000" b="1" dirty="0">
                <a:solidFill>
                  <a:schemeClr val="tx1"/>
                </a:solidFill>
              </a:rPr>
              <a:t>Reflect </a:t>
            </a:r>
            <a:r>
              <a:rPr lang="en-US" altLang="en-US" sz="2000" dirty="0">
                <a:solidFill>
                  <a:schemeClr val="tx1"/>
                </a:solidFill>
              </a:rPr>
              <a:t>(Journaling, Singing and Meditation) &amp; </a:t>
            </a:r>
          </a:p>
          <a:p>
            <a:pPr marL="382708" lvl="1" indent="-137817">
              <a:spcBef>
                <a:spcPts val="0"/>
              </a:spcBef>
            </a:pPr>
            <a:r>
              <a:rPr lang="en-US" altLang="en-US" sz="2000" b="1" dirty="0">
                <a:solidFill>
                  <a:schemeClr val="tx1"/>
                </a:solidFill>
              </a:rPr>
              <a:t>Relate</a:t>
            </a:r>
            <a:r>
              <a:rPr lang="en-US" altLang="en-US" sz="2000" dirty="0">
                <a:solidFill>
                  <a:schemeClr val="tx1"/>
                </a:solidFill>
              </a:rPr>
              <a:t> (Confession, Counseling, Retreats)</a:t>
            </a:r>
          </a:p>
          <a:p>
            <a:pPr>
              <a:spcBef>
                <a:spcPts val="0"/>
              </a:spcBef>
              <a:buFont typeface="Times" panose="02020603050405020304" pitchFamily="18" charset="0"/>
              <a:buNone/>
            </a:pPr>
            <a:r>
              <a:rPr lang="en-US" altLang="en-US" sz="2000" dirty="0">
                <a:solidFill>
                  <a:srgbClr val="4A7245"/>
                </a:solidFill>
              </a:rPr>
              <a:t>Mind </a:t>
            </a:r>
            <a:r>
              <a:rPr lang="en-US" altLang="en-US" sz="2000" dirty="0"/>
              <a:t>	</a:t>
            </a:r>
          </a:p>
          <a:p>
            <a:pPr marL="382708" lvl="1" indent="-137817">
              <a:spcBef>
                <a:spcPts val="0"/>
              </a:spcBef>
            </a:pPr>
            <a:r>
              <a:rPr lang="en-US" altLang="en-US" sz="2000" b="1" dirty="0">
                <a:solidFill>
                  <a:schemeClr val="tx1"/>
                </a:solidFill>
              </a:rPr>
              <a:t>Ponder</a:t>
            </a:r>
            <a:r>
              <a:rPr lang="en-US" altLang="en-US" sz="2000" dirty="0">
                <a:solidFill>
                  <a:schemeClr val="tx1"/>
                </a:solidFill>
              </a:rPr>
              <a:t> (Study of Scripture, Journaling) &amp; </a:t>
            </a:r>
          </a:p>
          <a:p>
            <a:pPr marL="382708" lvl="1" indent="-137817">
              <a:spcBef>
                <a:spcPts val="0"/>
              </a:spcBef>
            </a:pPr>
            <a:r>
              <a:rPr lang="en-US" altLang="en-US" sz="2000" b="1" dirty="0">
                <a:solidFill>
                  <a:schemeClr val="tx1"/>
                </a:solidFill>
              </a:rPr>
              <a:t>Plan</a:t>
            </a:r>
            <a:r>
              <a:rPr lang="en-US" altLang="en-US" sz="2000" dirty="0">
                <a:solidFill>
                  <a:schemeClr val="tx1"/>
                </a:solidFill>
              </a:rPr>
              <a:t> (Planning your life, Life Coaching)</a:t>
            </a:r>
          </a:p>
          <a:p>
            <a:pPr>
              <a:spcBef>
                <a:spcPts val="0"/>
              </a:spcBef>
              <a:buFont typeface="Times" panose="02020603050405020304" pitchFamily="18" charset="0"/>
              <a:buNone/>
            </a:pPr>
            <a:r>
              <a:rPr lang="en-US" altLang="en-US" sz="2000" dirty="0">
                <a:solidFill>
                  <a:srgbClr val="4A7245"/>
                </a:solidFill>
              </a:rPr>
              <a:t>Strength </a:t>
            </a:r>
            <a:r>
              <a:rPr lang="en-US" altLang="en-US" sz="2000" dirty="0"/>
              <a:t>	</a:t>
            </a:r>
          </a:p>
          <a:p>
            <a:pPr marL="382708" lvl="1" indent="-137817">
              <a:spcBef>
                <a:spcPts val="0"/>
              </a:spcBef>
            </a:pPr>
            <a:r>
              <a:rPr lang="en-US" altLang="en-US" sz="2000" b="1" dirty="0">
                <a:solidFill>
                  <a:schemeClr val="tx1"/>
                </a:solidFill>
              </a:rPr>
              <a:t>Eat</a:t>
            </a:r>
            <a:r>
              <a:rPr lang="en-US" altLang="en-US" sz="2000" dirty="0">
                <a:solidFill>
                  <a:schemeClr val="tx1"/>
                </a:solidFill>
              </a:rPr>
              <a:t> (Surrender, Temperance, Fasting) &amp; </a:t>
            </a:r>
          </a:p>
          <a:p>
            <a:pPr marL="382708" lvl="1" indent="-137817">
              <a:spcBef>
                <a:spcPts val="0"/>
              </a:spcBef>
            </a:pPr>
            <a:r>
              <a:rPr lang="en-US" altLang="en-US" sz="2000" b="1" dirty="0">
                <a:solidFill>
                  <a:schemeClr val="tx1"/>
                </a:solidFill>
              </a:rPr>
              <a:t>Exercise</a:t>
            </a:r>
            <a:r>
              <a:rPr lang="en-US" altLang="en-US" sz="2000" dirty="0">
                <a:solidFill>
                  <a:schemeClr val="tx1"/>
                </a:solidFill>
              </a:rPr>
              <a:t> (Exercise, Sabbath)</a:t>
            </a:r>
            <a:endParaRPr lang="en-US" altLang="en-US" sz="1600" dirty="0">
              <a:solidFill>
                <a:schemeClr val="tx1"/>
              </a:solidFill>
            </a:endParaRPr>
          </a:p>
        </p:txBody>
      </p:sp>
      <p:pic>
        <p:nvPicPr>
          <p:cNvPr id="114692" name="Picture 5" descr="roles diagram_level1_cmyk">
            <a:extLst>
              <a:ext uri="{FF2B5EF4-FFF2-40B4-BE49-F238E27FC236}">
                <a16:creationId xmlns:a16="http://schemas.microsoft.com/office/drawing/2014/main" id="{06F2014B-687D-A534-5C81-D7BBBD3712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047750"/>
            <a:ext cx="2341564" cy="243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a:extLst>
              <a:ext uri="{FF2B5EF4-FFF2-40B4-BE49-F238E27FC236}">
                <a16:creationId xmlns:a16="http://schemas.microsoft.com/office/drawing/2014/main" id="{1A5D8934-126F-2A64-E518-E6E3D6FC9246}"/>
              </a:ext>
            </a:extLst>
          </p:cNvPr>
          <p:cNvSpPr>
            <a:spLocks noGrp="1" noChangeArrowheads="1"/>
          </p:cNvSpPr>
          <p:nvPr>
            <p:ph type="title"/>
          </p:nvPr>
        </p:nvSpPr>
        <p:spPr>
          <a:xfrm>
            <a:off x="914401" y="234553"/>
            <a:ext cx="7827963" cy="736997"/>
          </a:xfrm>
        </p:spPr>
        <p:txBody>
          <a:bodyPr/>
          <a:lstStyle/>
          <a:p>
            <a:r>
              <a:rPr lang="en-US" altLang="en-US" sz="3200" b="1" dirty="0"/>
              <a:t>Disciplines for Contagious community </a:t>
            </a:r>
          </a:p>
        </p:txBody>
      </p:sp>
      <p:sp>
        <p:nvSpPr>
          <p:cNvPr id="115715" name="Rectangle 1027">
            <a:extLst>
              <a:ext uri="{FF2B5EF4-FFF2-40B4-BE49-F238E27FC236}">
                <a16:creationId xmlns:a16="http://schemas.microsoft.com/office/drawing/2014/main" id="{714128B9-9DB3-6EA8-4509-CF6A36D79F21}"/>
              </a:ext>
            </a:extLst>
          </p:cNvPr>
          <p:cNvSpPr>
            <a:spLocks noGrp="1" noChangeArrowheads="1"/>
          </p:cNvSpPr>
          <p:nvPr>
            <p:ph type="body" idx="1"/>
          </p:nvPr>
        </p:nvSpPr>
        <p:spPr>
          <a:xfrm>
            <a:off x="914401" y="1225154"/>
            <a:ext cx="7619999" cy="3463528"/>
          </a:xfrm>
        </p:spPr>
        <p:txBody>
          <a:bodyPr/>
          <a:lstStyle/>
          <a:p>
            <a:pPr eaLnBrk="1" hangingPunct="1">
              <a:lnSpc>
                <a:spcPct val="90000"/>
              </a:lnSpc>
              <a:spcBef>
                <a:spcPts val="600"/>
              </a:spcBef>
            </a:pPr>
            <a:r>
              <a:rPr lang="en-US" altLang="en-US" sz="1500" b="1" dirty="0">
                <a:solidFill>
                  <a:schemeClr val="tx1"/>
                </a:solidFill>
                <a:latin typeface="Arial" panose="020B0604020202020204" pitchFamily="34" charset="0"/>
                <a:cs typeface="Arial" panose="020B0604020202020204" pitchFamily="34" charset="0"/>
              </a:rPr>
              <a:t>Inner Circle </a:t>
            </a:r>
            <a:r>
              <a:rPr lang="en-US" altLang="en-US" sz="1500" dirty="0">
                <a:solidFill>
                  <a:schemeClr val="tx1"/>
                </a:solidFill>
                <a:latin typeface="Arial" panose="020B0604020202020204" pitchFamily="34" charset="0"/>
                <a:cs typeface="Arial" panose="020B0604020202020204" pitchFamily="34" charset="0"/>
              </a:rPr>
              <a:t>– Fellowship, Chastity, Celebration, Hospitality and Confession while consistently praying for and relationship building with our spouses and/or great friends.</a:t>
            </a:r>
          </a:p>
          <a:p>
            <a:pPr eaLnBrk="1" hangingPunct="1">
              <a:lnSpc>
                <a:spcPct val="90000"/>
              </a:lnSpc>
              <a:spcBef>
                <a:spcPts val="600"/>
              </a:spcBef>
            </a:pPr>
            <a:r>
              <a:rPr lang="en-US" altLang="en-US" sz="1500" b="1" dirty="0">
                <a:solidFill>
                  <a:schemeClr val="tx1"/>
                </a:solidFill>
                <a:latin typeface="Arial" panose="020B0604020202020204" pitchFamily="34" charset="0"/>
                <a:cs typeface="Arial" panose="020B0604020202020204" pitchFamily="34" charset="0"/>
              </a:rPr>
              <a:t>Relative Parent </a:t>
            </a:r>
            <a:r>
              <a:rPr lang="en-US" altLang="en-US" sz="1500" dirty="0">
                <a:solidFill>
                  <a:schemeClr val="tx1"/>
                </a:solidFill>
                <a:latin typeface="Arial" panose="020B0604020202020204" pitchFamily="34" charset="0"/>
                <a:cs typeface="Arial" panose="020B0604020202020204" pitchFamily="34" charset="0"/>
              </a:rPr>
              <a:t>– Fellowship, Sacrifice, Celebration, Hospitality and Submission while consistently praying for and connecting with our parents, relatives and children if appropriate.</a:t>
            </a:r>
          </a:p>
          <a:p>
            <a:pPr eaLnBrk="1" hangingPunct="1">
              <a:lnSpc>
                <a:spcPct val="90000"/>
              </a:lnSpc>
              <a:spcBef>
                <a:spcPts val="600"/>
              </a:spcBef>
            </a:pPr>
            <a:r>
              <a:rPr lang="en-US" altLang="en-US" sz="1500" b="1" dirty="0">
                <a:solidFill>
                  <a:schemeClr val="tx1"/>
                </a:solidFill>
                <a:latin typeface="Arial" panose="020B0604020202020204" pitchFamily="34" charset="0"/>
                <a:cs typeface="Arial" panose="020B0604020202020204" pitchFamily="34" charset="0"/>
              </a:rPr>
              <a:t>Church Member </a:t>
            </a:r>
            <a:r>
              <a:rPr lang="en-US" altLang="en-US" sz="1500" dirty="0">
                <a:solidFill>
                  <a:schemeClr val="tx1"/>
                </a:solidFill>
                <a:latin typeface="Arial" panose="020B0604020202020204" pitchFamily="34" charset="0"/>
                <a:cs typeface="Arial" panose="020B0604020202020204" pitchFamily="34" charset="0"/>
              </a:rPr>
              <a:t>– Worship, Fellowship, Confession, Assembling, Celebration, Singing, Hospitality and Communion while consistently praying for and relating to our church family and engaging in small group and local fellowship gatherings.</a:t>
            </a:r>
          </a:p>
          <a:p>
            <a:pPr eaLnBrk="1" hangingPunct="1">
              <a:lnSpc>
                <a:spcPct val="90000"/>
              </a:lnSpc>
              <a:spcBef>
                <a:spcPts val="600"/>
              </a:spcBef>
            </a:pPr>
            <a:r>
              <a:rPr lang="en-US" altLang="en-US" sz="1500" b="1" dirty="0">
                <a:solidFill>
                  <a:schemeClr val="tx1"/>
                </a:solidFill>
                <a:latin typeface="Arial" panose="020B0604020202020204" pitchFamily="34" charset="0"/>
                <a:cs typeface="Arial" panose="020B0604020202020204" pitchFamily="34" charset="0"/>
              </a:rPr>
              <a:t>Mentee/Mentor </a:t>
            </a:r>
            <a:r>
              <a:rPr lang="en-US" altLang="en-US" sz="1500" dirty="0">
                <a:solidFill>
                  <a:schemeClr val="tx1"/>
                </a:solidFill>
                <a:latin typeface="Arial" panose="020B0604020202020204" pitchFamily="34" charset="0"/>
                <a:cs typeface="Arial" panose="020B0604020202020204" pitchFamily="34" charset="0"/>
              </a:rPr>
              <a:t>– We grow through Guidance, Study, Pilgrimage, Sabbatical, Submission and meeting regularly with mentors, counselors, and covenant community members who help us to implement what we are learning into our lives.  We learn from studying books, tapes, videos and taking classes. We  also meet regularly with others who seek us out for mentoring.</a:t>
            </a:r>
          </a:p>
          <a:p>
            <a:pPr eaLnBrk="1" hangingPunct="1">
              <a:lnSpc>
                <a:spcPct val="90000"/>
              </a:lnSpc>
              <a:spcBef>
                <a:spcPts val="600"/>
              </a:spcBef>
            </a:pPr>
            <a:r>
              <a:rPr lang="en-US" altLang="en-US" sz="1500" b="1" dirty="0">
                <a:solidFill>
                  <a:schemeClr val="tx1"/>
                </a:solidFill>
                <a:latin typeface="Arial" panose="020B0604020202020204" pitchFamily="34" charset="0"/>
                <a:cs typeface="Arial" panose="020B0604020202020204" pitchFamily="34" charset="0"/>
              </a:rPr>
              <a:t>Ambassador/Friend</a:t>
            </a:r>
            <a:r>
              <a:rPr lang="en-US" altLang="en-US" sz="1500" dirty="0">
                <a:solidFill>
                  <a:schemeClr val="tx1"/>
                </a:solidFill>
                <a:latin typeface="Arial" panose="020B0604020202020204" pitchFamily="34" charset="0"/>
                <a:cs typeface="Arial" panose="020B0604020202020204" pitchFamily="34" charset="0"/>
              </a:rPr>
              <a:t> – Friendship Evangelism and Hospitality through regular prayer for and connection with friends God brings our way and sharing the gospel with them in word and deed.  </a:t>
            </a:r>
          </a:p>
        </p:txBody>
      </p:sp>
      <p:pic>
        <p:nvPicPr>
          <p:cNvPr id="115716" name="Picture 5" descr="roles diagram_level2_cmyk">
            <a:extLst>
              <a:ext uri="{FF2B5EF4-FFF2-40B4-BE49-F238E27FC236}">
                <a16:creationId xmlns:a16="http://schemas.microsoft.com/office/drawing/2014/main" id="{ACC1A1F0-B733-942C-EDCB-6AB8189652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0089" y="36534"/>
            <a:ext cx="1059019" cy="103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C3B71CD8-1699-6854-61F2-02C2B115ABB2}"/>
              </a:ext>
            </a:extLst>
          </p:cNvPr>
          <p:cNvSpPr>
            <a:spLocks noGrp="1" noChangeArrowheads="1"/>
          </p:cNvSpPr>
          <p:nvPr>
            <p:ph type="title"/>
          </p:nvPr>
        </p:nvSpPr>
        <p:spPr>
          <a:xfrm>
            <a:off x="914401" y="234553"/>
            <a:ext cx="7827963" cy="736997"/>
          </a:xfrm>
        </p:spPr>
        <p:txBody>
          <a:bodyPr/>
          <a:lstStyle/>
          <a:p>
            <a:r>
              <a:rPr lang="en-US" altLang="en-US" sz="3200" b="1" dirty="0"/>
              <a:t>Disciplines for Calling of Servanthood</a:t>
            </a:r>
          </a:p>
        </p:txBody>
      </p:sp>
      <p:sp>
        <p:nvSpPr>
          <p:cNvPr id="116739" name="Rectangle 3">
            <a:extLst>
              <a:ext uri="{FF2B5EF4-FFF2-40B4-BE49-F238E27FC236}">
                <a16:creationId xmlns:a16="http://schemas.microsoft.com/office/drawing/2014/main" id="{09A4A885-4476-6B05-5D3B-1CFE99D6E9D4}"/>
              </a:ext>
            </a:extLst>
          </p:cNvPr>
          <p:cNvSpPr>
            <a:spLocks noGrp="1" noChangeArrowheads="1"/>
          </p:cNvSpPr>
          <p:nvPr>
            <p:ph type="body" idx="1"/>
          </p:nvPr>
        </p:nvSpPr>
        <p:spPr>
          <a:xfrm>
            <a:off x="914400" y="1322978"/>
            <a:ext cx="7543800" cy="3458572"/>
          </a:xfrm>
        </p:spPr>
        <p:txBody>
          <a:bodyPr/>
          <a:lstStyle/>
          <a:p>
            <a:pPr>
              <a:lnSpc>
                <a:spcPct val="90000"/>
              </a:lnSpc>
              <a:spcBef>
                <a:spcPts val="600"/>
              </a:spcBef>
            </a:pPr>
            <a:r>
              <a:rPr lang="en-US" altLang="en-US" sz="1500" b="1" dirty="0">
                <a:solidFill>
                  <a:schemeClr val="tx1"/>
                </a:solidFill>
              </a:rPr>
              <a:t>Minister of Compassion </a:t>
            </a:r>
            <a:r>
              <a:rPr lang="en-US" altLang="en-US" sz="1500" dirty="0">
                <a:solidFill>
                  <a:schemeClr val="tx1"/>
                </a:solidFill>
              </a:rPr>
              <a:t>– Secrecy, Service and Sacrifice while serving the “poor in our world” and compassionately loving them as led by God. This includes but is not limited to visiting the sick and prisoners, and clothing and feeding those in need.  </a:t>
            </a:r>
          </a:p>
          <a:p>
            <a:pPr>
              <a:lnSpc>
                <a:spcPct val="90000"/>
              </a:lnSpc>
              <a:spcBef>
                <a:spcPts val="600"/>
              </a:spcBef>
            </a:pPr>
            <a:r>
              <a:rPr lang="en-US" altLang="en-US" sz="1500" b="1" dirty="0">
                <a:solidFill>
                  <a:schemeClr val="tx1"/>
                </a:solidFill>
              </a:rPr>
              <a:t>Steward of Resources </a:t>
            </a:r>
            <a:r>
              <a:rPr lang="en-US" altLang="en-US" sz="1500" dirty="0">
                <a:solidFill>
                  <a:schemeClr val="tx1"/>
                </a:solidFill>
              </a:rPr>
              <a:t>– Simplicity, Frugality, Saving, Sacrifice and Giving (Tithing) while stewarding God’s resources.</a:t>
            </a:r>
          </a:p>
          <a:p>
            <a:pPr>
              <a:lnSpc>
                <a:spcPct val="90000"/>
              </a:lnSpc>
              <a:spcBef>
                <a:spcPts val="600"/>
              </a:spcBef>
            </a:pPr>
            <a:r>
              <a:rPr lang="en-US" altLang="en-US" sz="1500" b="1" dirty="0">
                <a:solidFill>
                  <a:schemeClr val="tx1"/>
                </a:solidFill>
              </a:rPr>
              <a:t>Empowered Servant </a:t>
            </a:r>
            <a:r>
              <a:rPr lang="en-US" altLang="en-US" sz="1500" dirty="0">
                <a:solidFill>
                  <a:schemeClr val="tx1"/>
                </a:solidFill>
              </a:rPr>
              <a:t>– Teaching, Service, Sacrifice and Fellowship through the regular exercising of your spiritual gifts while serving on ministry teams.</a:t>
            </a:r>
          </a:p>
          <a:p>
            <a:pPr>
              <a:lnSpc>
                <a:spcPct val="90000"/>
              </a:lnSpc>
              <a:spcBef>
                <a:spcPts val="600"/>
              </a:spcBef>
            </a:pPr>
            <a:r>
              <a:rPr lang="en-US" altLang="en-US" sz="1500" b="1" dirty="0">
                <a:solidFill>
                  <a:schemeClr val="tx1"/>
                </a:solidFill>
              </a:rPr>
              <a:t>Calling Mentee/Mentor </a:t>
            </a:r>
            <a:r>
              <a:rPr lang="en-US" altLang="en-US" sz="1500" dirty="0">
                <a:solidFill>
                  <a:schemeClr val="tx1"/>
                </a:solidFill>
              </a:rPr>
              <a:t>– We grow through Guidance, Study, Pilgrimage, Sabbatical, Submission and meeting regularly with mentors, counselors, and covenant community members who help us to implement what we are learning into our lives.  We learn from studying books, tapes, videos and taking classes. We also meet regularly with others who seek us out for mentoring.</a:t>
            </a:r>
          </a:p>
          <a:p>
            <a:pPr>
              <a:lnSpc>
                <a:spcPct val="90000"/>
              </a:lnSpc>
              <a:spcBef>
                <a:spcPts val="600"/>
              </a:spcBef>
            </a:pPr>
            <a:r>
              <a:rPr lang="en-US" altLang="en-US" sz="1500" b="1" dirty="0">
                <a:solidFill>
                  <a:schemeClr val="tx1"/>
                </a:solidFill>
              </a:rPr>
              <a:t>Professional</a:t>
            </a:r>
            <a:r>
              <a:rPr lang="en-US" altLang="en-US" sz="1500" dirty="0">
                <a:solidFill>
                  <a:schemeClr val="tx1"/>
                </a:solidFill>
              </a:rPr>
              <a:t> – Diligent Earner through faithful accomplishment of tasks and Friendship Evangelism through relationship excellence while Serving as unto the Lord.</a:t>
            </a:r>
          </a:p>
          <a:p>
            <a:pPr>
              <a:lnSpc>
                <a:spcPct val="90000"/>
              </a:lnSpc>
            </a:pPr>
            <a:endParaRPr lang="en-US" altLang="en-US" sz="1200" dirty="0"/>
          </a:p>
        </p:txBody>
      </p:sp>
      <p:pic>
        <p:nvPicPr>
          <p:cNvPr id="116740" name="Picture 5" descr="roles diagram_cmyk">
            <a:extLst>
              <a:ext uri="{FF2B5EF4-FFF2-40B4-BE49-F238E27FC236}">
                <a16:creationId xmlns:a16="http://schemas.microsoft.com/office/drawing/2014/main" id="{D63F73C8-E461-7018-6609-A72617B9939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211875"/>
            <a:ext cx="1215909" cy="112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37C073E6-8B15-DB11-F0CE-BDFEF8B43282}"/>
              </a:ext>
            </a:extLst>
          </p:cNvPr>
          <p:cNvSpPr>
            <a:spLocks noGrp="1"/>
          </p:cNvSpPr>
          <p:nvPr>
            <p:ph type="title" idx="4294967295"/>
          </p:nvPr>
        </p:nvSpPr>
        <p:spPr>
          <a:xfrm>
            <a:off x="914401" y="209550"/>
            <a:ext cx="5964330" cy="763256"/>
          </a:xfrm>
        </p:spPr>
        <p:txBody>
          <a:bodyPr/>
          <a:lstStyle/>
          <a:p>
            <a:r>
              <a:rPr lang="en-US" altLang="en-US" b="1" dirty="0"/>
              <a:t>Disciplines of Abstinence</a:t>
            </a:r>
          </a:p>
        </p:txBody>
      </p:sp>
      <p:sp>
        <p:nvSpPr>
          <p:cNvPr id="20483" name="Text Placeholder 2">
            <a:extLst>
              <a:ext uri="{FF2B5EF4-FFF2-40B4-BE49-F238E27FC236}">
                <a16:creationId xmlns:a16="http://schemas.microsoft.com/office/drawing/2014/main" id="{909BF1CD-07C8-7BF2-F63A-A57D21C4429C}"/>
              </a:ext>
            </a:extLst>
          </p:cNvPr>
          <p:cNvSpPr>
            <a:spLocks noGrp="1"/>
          </p:cNvSpPr>
          <p:nvPr>
            <p:ph type="body" sz="half" idx="4294967295"/>
          </p:nvPr>
        </p:nvSpPr>
        <p:spPr>
          <a:xfrm>
            <a:off x="914401" y="1194371"/>
            <a:ext cx="6116982" cy="3510979"/>
          </a:xfrm>
        </p:spPr>
        <p:txBody>
          <a:bodyPr/>
          <a:lstStyle/>
          <a:p>
            <a:pPr>
              <a:spcBef>
                <a:spcPts val="600"/>
              </a:spcBef>
              <a:buFont typeface="Times" charset="0"/>
              <a:buNone/>
              <a:defRPr/>
            </a:pPr>
            <a:r>
              <a:rPr lang="en-US" sz="2400" dirty="0">
                <a:solidFill>
                  <a:srgbClr val="4A7245"/>
                </a:solidFill>
              </a:rPr>
              <a:t>The Disciplines of Abstinence are:</a:t>
            </a:r>
          </a:p>
          <a:p>
            <a:pPr marL="305318" indent="-148419">
              <a:spcBef>
                <a:spcPts val="600"/>
              </a:spcBef>
              <a:buNone/>
              <a:defRPr/>
            </a:pPr>
            <a:r>
              <a:rPr lang="en-US" sz="2000" dirty="0">
                <a:solidFill>
                  <a:schemeClr val="tx1"/>
                </a:solidFill>
              </a:rPr>
              <a:t>1. Solitude</a:t>
            </a:r>
          </a:p>
          <a:p>
            <a:pPr marL="305318" indent="-148419">
              <a:spcBef>
                <a:spcPts val="600"/>
              </a:spcBef>
              <a:buNone/>
              <a:defRPr/>
            </a:pPr>
            <a:r>
              <a:rPr lang="en-US" sz="2000" dirty="0">
                <a:solidFill>
                  <a:schemeClr val="tx1"/>
                </a:solidFill>
              </a:rPr>
              <a:t>2. Silence</a:t>
            </a:r>
          </a:p>
          <a:p>
            <a:pPr marL="305318" indent="-148419">
              <a:spcBef>
                <a:spcPts val="600"/>
              </a:spcBef>
              <a:buNone/>
              <a:defRPr/>
            </a:pPr>
            <a:r>
              <a:rPr lang="en-US" sz="2000" dirty="0">
                <a:solidFill>
                  <a:schemeClr val="tx1"/>
                </a:solidFill>
              </a:rPr>
              <a:t>3. Fasting</a:t>
            </a:r>
          </a:p>
          <a:p>
            <a:pPr marL="305318" indent="-148419">
              <a:spcBef>
                <a:spcPts val="600"/>
              </a:spcBef>
              <a:buNone/>
              <a:defRPr/>
            </a:pPr>
            <a:r>
              <a:rPr lang="en-US" sz="2000" dirty="0">
                <a:solidFill>
                  <a:schemeClr val="tx1"/>
                </a:solidFill>
              </a:rPr>
              <a:t>4. Simplicity</a:t>
            </a:r>
          </a:p>
          <a:p>
            <a:pPr marL="305318" indent="-148419">
              <a:spcBef>
                <a:spcPts val="600"/>
              </a:spcBef>
              <a:buNone/>
              <a:defRPr/>
            </a:pPr>
            <a:r>
              <a:rPr lang="en-US" sz="2000" dirty="0">
                <a:solidFill>
                  <a:schemeClr val="tx1"/>
                </a:solidFill>
              </a:rPr>
              <a:t>5. Chastity</a:t>
            </a:r>
          </a:p>
          <a:p>
            <a:pPr marL="305318" indent="-148419">
              <a:spcBef>
                <a:spcPts val="600"/>
              </a:spcBef>
              <a:buNone/>
              <a:defRPr/>
            </a:pPr>
            <a:r>
              <a:rPr lang="en-US" sz="2000" dirty="0">
                <a:solidFill>
                  <a:schemeClr val="tx1"/>
                </a:solidFill>
              </a:rPr>
              <a:t>6. Secrecy</a:t>
            </a:r>
          </a:p>
          <a:p>
            <a:pPr marL="305318" indent="-148419">
              <a:spcBef>
                <a:spcPts val="600"/>
              </a:spcBef>
              <a:buNone/>
              <a:defRPr/>
            </a:pPr>
            <a:r>
              <a:rPr lang="en-US" sz="2000" dirty="0">
                <a:solidFill>
                  <a:schemeClr val="tx1"/>
                </a:solidFill>
              </a:rPr>
              <a:t>7. Sacrifice</a:t>
            </a:r>
          </a:p>
          <a:p>
            <a:pPr marL="305318" indent="-148419">
              <a:spcBef>
                <a:spcPts val="600"/>
              </a:spcBef>
              <a:buNone/>
              <a:defRPr/>
            </a:pPr>
            <a:r>
              <a:rPr lang="en-US" sz="2000" dirty="0">
                <a:solidFill>
                  <a:schemeClr val="tx1"/>
                </a:solidFill>
              </a:rPr>
              <a:t>8. Watching (Vigil)</a:t>
            </a:r>
            <a:endParaRPr lang="en-US" sz="1402" i="1" dirty="0">
              <a:solidFill>
                <a:schemeClr val="tx1"/>
              </a:solidFill>
            </a:endParaRPr>
          </a:p>
        </p:txBody>
      </p:sp>
      <p:pic>
        <p:nvPicPr>
          <p:cNvPr id="118788" name="Picture 71" descr="MCj02321000000[1]">
            <a:extLst>
              <a:ext uri="{FF2B5EF4-FFF2-40B4-BE49-F238E27FC236}">
                <a16:creationId xmlns:a16="http://schemas.microsoft.com/office/drawing/2014/main" id="{E0948605-B07A-62E9-0ADC-DB8D76093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404" y="1272094"/>
            <a:ext cx="1071740" cy="305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 calcmode="lin" valueType="num">
                                      <p:cBhvr additive="base">
                                        <p:cTn id="37"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0483">
                                            <p:txEl>
                                              <p:pRg st="6" end="6"/>
                                            </p:txEl>
                                          </p:spTgt>
                                        </p:tgtEl>
                                        <p:attrNameLst>
                                          <p:attrName>style.visibility</p:attrName>
                                        </p:attrNameLst>
                                      </p:cBhvr>
                                      <p:to>
                                        <p:strVal val="visible"/>
                                      </p:to>
                                    </p:set>
                                    <p:anim calcmode="lin" valueType="num">
                                      <p:cBhvr additive="base">
                                        <p:cTn id="43"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0483">
                                            <p:txEl>
                                              <p:pRg st="7" end="7"/>
                                            </p:txEl>
                                          </p:spTgt>
                                        </p:tgtEl>
                                        <p:attrNameLst>
                                          <p:attrName>style.visibility</p:attrName>
                                        </p:attrNameLst>
                                      </p:cBhvr>
                                      <p:to>
                                        <p:strVal val="visible"/>
                                      </p:to>
                                    </p:set>
                                    <p:anim calcmode="lin" valueType="num">
                                      <p:cBhvr additive="base">
                                        <p:cTn id="49"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4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0483">
                                            <p:txEl>
                                              <p:pRg st="8" end="8"/>
                                            </p:txEl>
                                          </p:spTgt>
                                        </p:tgtEl>
                                        <p:attrNameLst>
                                          <p:attrName>style.visibility</p:attrName>
                                        </p:attrNameLst>
                                      </p:cBhvr>
                                      <p:to>
                                        <p:strVal val="visible"/>
                                      </p:to>
                                    </p:set>
                                    <p:anim calcmode="lin" valueType="num">
                                      <p:cBhvr additive="base">
                                        <p:cTn id="55" dur="500" fill="hold"/>
                                        <p:tgtEl>
                                          <p:spTgt spid="2048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48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7AD6D783-0ED5-90F9-86AA-605B4E8C379B}"/>
              </a:ext>
            </a:extLst>
          </p:cNvPr>
          <p:cNvSpPr>
            <a:spLocks noGrp="1"/>
          </p:cNvSpPr>
          <p:nvPr>
            <p:ph type="title" idx="4294967295"/>
          </p:nvPr>
        </p:nvSpPr>
        <p:spPr>
          <a:xfrm>
            <a:off x="914400" y="209550"/>
            <a:ext cx="5964331" cy="763256"/>
          </a:xfrm>
        </p:spPr>
        <p:txBody>
          <a:bodyPr/>
          <a:lstStyle/>
          <a:p>
            <a:r>
              <a:rPr lang="en-US" altLang="en-US" dirty="0"/>
              <a:t>Disciplines of Engagement</a:t>
            </a:r>
          </a:p>
        </p:txBody>
      </p:sp>
      <p:sp>
        <p:nvSpPr>
          <p:cNvPr id="22531" name="Text Placeholder 2">
            <a:extLst>
              <a:ext uri="{FF2B5EF4-FFF2-40B4-BE49-F238E27FC236}">
                <a16:creationId xmlns:a16="http://schemas.microsoft.com/office/drawing/2014/main" id="{354B5D80-68EF-3D1C-1658-C096085C632D}"/>
              </a:ext>
            </a:extLst>
          </p:cNvPr>
          <p:cNvSpPr>
            <a:spLocks noGrp="1"/>
          </p:cNvSpPr>
          <p:nvPr>
            <p:ph type="body" sz="half" idx="4294967295"/>
          </p:nvPr>
        </p:nvSpPr>
        <p:spPr>
          <a:xfrm>
            <a:off x="914400" y="1123950"/>
            <a:ext cx="7086600" cy="3635802"/>
          </a:xfrm>
        </p:spPr>
        <p:txBody>
          <a:bodyPr/>
          <a:lstStyle/>
          <a:p>
            <a:pPr>
              <a:spcBef>
                <a:spcPts val="0"/>
              </a:spcBef>
              <a:buNone/>
              <a:defRPr/>
            </a:pPr>
            <a:r>
              <a:rPr lang="en-US" dirty="0">
                <a:solidFill>
                  <a:schemeClr val="tx1"/>
                </a:solidFill>
              </a:rPr>
              <a:t>We have grouped the Disciplines of Engagement into disciplines of:  </a:t>
            </a:r>
          </a:p>
          <a:p>
            <a:pPr>
              <a:spcBef>
                <a:spcPts val="0"/>
              </a:spcBef>
              <a:buFont typeface="Times" charset="0"/>
              <a:buChar char="•"/>
              <a:defRPr/>
            </a:pPr>
            <a:r>
              <a:rPr lang="en-US" dirty="0">
                <a:solidFill>
                  <a:schemeClr val="tx1"/>
                </a:solidFill>
              </a:rPr>
              <a:t>God engagement, </a:t>
            </a:r>
          </a:p>
          <a:p>
            <a:pPr>
              <a:spcBef>
                <a:spcPts val="0"/>
              </a:spcBef>
              <a:buFont typeface="Times" charset="0"/>
              <a:buChar char="•"/>
              <a:defRPr/>
            </a:pPr>
            <a:r>
              <a:rPr lang="en-US" dirty="0">
                <a:solidFill>
                  <a:schemeClr val="tx1"/>
                </a:solidFill>
              </a:rPr>
              <a:t>God and Community engagement, and </a:t>
            </a:r>
          </a:p>
          <a:p>
            <a:pPr>
              <a:spcBef>
                <a:spcPts val="0"/>
              </a:spcBef>
              <a:buFont typeface="Times" charset="0"/>
              <a:buChar char="•"/>
              <a:defRPr/>
            </a:pPr>
            <a:r>
              <a:rPr lang="en-US" dirty="0">
                <a:solidFill>
                  <a:schemeClr val="tx1"/>
                </a:solidFill>
              </a:rPr>
              <a:t>Life and Wisdom engagement.</a:t>
            </a:r>
          </a:p>
          <a:p>
            <a:pPr>
              <a:spcBef>
                <a:spcPts val="0"/>
              </a:spcBef>
              <a:buFont typeface="Times" charset="0"/>
              <a:buNone/>
              <a:defRPr/>
            </a:pPr>
            <a:r>
              <a:rPr lang="en-US" dirty="0">
                <a:solidFill>
                  <a:srgbClr val="4A7245"/>
                </a:solidFill>
              </a:rPr>
              <a:t>Disciplines of God Engagement</a:t>
            </a:r>
          </a:p>
          <a:p>
            <a:pPr marL="156900" indent="0">
              <a:spcBef>
                <a:spcPts val="0"/>
              </a:spcBef>
              <a:buNone/>
              <a:defRPr/>
            </a:pPr>
            <a:r>
              <a:rPr lang="en-US" dirty="0">
                <a:solidFill>
                  <a:schemeClr val="tx1"/>
                </a:solidFill>
              </a:rPr>
              <a:t>9. Worship</a:t>
            </a:r>
          </a:p>
          <a:p>
            <a:pPr marL="156900" indent="0">
              <a:spcBef>
                <a:spcPts val="0"/>
              </a:spcBef>
              <a:buNone/>
              <a:defRPr/>
            </a:pPr>
            <a:r>
              <a:rPr lang="en-US" dirty="0">
                <a:solidFill>
                  <a:schemeClr val="tx1"/>
                </a:solidFill>
              </a:rPr>
              <a:t>10. Prayer</a:t>
            </a:r>
          </a:p>
          <a:p>
            <a:pPr marL="156900" indent="0">
              <a:spcBef>
                <a:spcPts val="0"/>
              </a:spcBef>
              <a:buNone/>
              <a:defRPr/>
            </a:pPr>
            <a:r>
              <a:rPr lang="en-US" dirty="0">
                <a:solidFill>
                  <a:schemeClr val="tx1"/>
                </a:solidFill>
              </a:rPr>
              <a:t>11. Meditation</a:t>
            </a:r>
          </a:p>
          <a:p>
            <a:pPr marL="156900" indent="0">
              <a:spcBef>
                <a:spcPts val="0"/>
              </a:spcBef>
              <a:buNone/>
              <a:defRPr/>
            </a:pPr>
            <a:r>
              <a:rPr lang="en-US" dirty="0">
                <a:solidFill>
                  <a:schemeClr val="tx1"/>
                </a:solidFill>
              </a:rPr>
              <a:t>12. Singing</a:t>
            </a:r>
          </a:p>
          <a:p>
            <a:pPr marL="156900" indent="0">
              <a:spcBef>
                <a:spcPts val="0"/>
              </a:spcBef>
              <a:buNone/>
              <a:defRPr/>
            </a:pPr>
            <a:r>
              <a:rPr lang="en-US" dirty="0">
                <a:solidFill>
                  <a:schemeClr val="tx1"/>
                </a:solidFill>
              </a:rPr>
              <a:t>13. Surrender</a:t>
            </a:r>
          </a:p>
          <a:p>
            <a:pPr marL="156900" indent="0">
              <a:spcBef>
                <a:spcPts val="0"/>
              </a:spcBef>
              <a:buNone/>
              <a:defRPr/>
            </a:pPr>
            <a:r>
              <a:rPr lang="en-US" dirty="0">
                <a:solidFill>
                  <a:schemeClr val="tx1"/>
                </a:solidFill>
              </a:rPr>
              <a:t>14. Study</a:t>
            </a:r>
          </a:p>
          <a:p>
            <a:pPr marL="156900" indent="0">
              <a:spcBef>
                <a:spcPts val="0"/>
              </a:spcBef>
              <a:buNone/>
              <a:defRPr/>
            </a:pPr>
            <a:r>
              <a:rPr lang="en-US" dirty="0">
                <a:solidFill>
                  <a:schemeClr val="tx1"/>
                </a:solidFill>
              </a:rPr>
              <a:t>15. Pilgrimage</a:t>
            </a:r>
          </a:p>
          <a:p>
            <a:pPr marL="156900" indent="0">
              <a:spcBef>
                <a:spcPts val="0"/>
              </a:spcBef>
              <a:buNone/>
              <a:defRPr/>
            </a:pPr>
            <a:r>
              <a:rPr lang="en-US" dirty="0">
                <a:solidFill>
                  <a:schemeClr val="tx1"/>
                </a:solidFill>
              </a:rPr>
              <a:t>16. Sabbath</a:t>
            </a:r>
          </a:p>
        </p:txBody>
      </p:sp>
      <p:pic>
        <p:nvPicPr>
          <p:cNvPr id="119812" name="Picture 72" descr="MMAG00488_0000[1]">
            <a:extLst>
              <a:ext uri="{FF2B5EF4-FFF2-40B4-BE49-F238E27FC236}">
                <a16:creationId xmlns:a16="http://schemas.microsoft.com/office/drawing/2014/main" id="{5C7CD226-9808-4E84-F72E-405510F1650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097498"/>
            <a:ext cx="2544188" cy="168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 calcmode="lin" valueType="num">
                                      <p:cBhvr additive="base">
                                        <p:cTn id="11"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 calcmode="lin" valueType="num">
                                      <p:cBhvr additive="base">
                                        <p:cTn id="15"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 calcmode="lin" valueType="num">
                                      <p:cBhvr additive="base">
                                        <p:cTn id="19"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anim calcmode="lin" valueType="num">
                                      <p:cBhvr additive="base">
                                        <p:cTn id="31"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 calcmode="lin" valueType="num">
                                      <p:cBhvr additive="base">
                                        <p:cTn id="37"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531">
                                            <p:txEl>
                                              <p:pRg st="7" end="7"/>
                                            </p:txEl>
                                          </p:spTgt>
                                        </p:tgtEl>
                                        <p:attrNameLst>
                                          <p:attrName>style.visibility</p:attrName>
                                        </p:attrNameLst>
                                      </p:cBhvr>
                                      <p:to>
                                        <p:strVal val="visible"/>
                                      </p:to>
                                    </p:set>
                                    <p:anim calcmode="lin" valueType="num">
                                      <p:cBhvr additive="base">
                                        <p:cTn id="43"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2531">
                                            <p:txEl>
                                              <p:pRg st="8" end="8"/>
                                            </p:txEl>
                                          </p:spTgt>
                                        </p:tgtEl>
                                        <p:attrNameLst>
                                          <p:attrName>style.visibility</p:attrName>
                                        </p:attrNameLst>
                                      </p:cBhvr>
                                      <p:to>
                                        <p:strVal val="visible"/>
                                      </p:to>
                                    </p:set>
                                    <p:anim calcmode="lin" valueType="num">
                                      <p:cBhvr additive="base">
                                        <p:cTn id="49"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3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2531">
                                            <p:txEl>
                                              <p:pRg st="9" end="9"/>
                                            </p:txEl>
                                          </p:spTgt>
                                        </p:tgtEl>
                                        <p:attrNameLst>
                                          <p:attrName>style.visibility</p:attrName>
                                        </p:attrNameLst>
                                      </p:cBhvr>
                                      <p:to>
                                        <p:strVal val="visible"/>
                                      </p:to>
                                    </p:set>
                                    <p:anim calcmode="lin" valueType="num">
                                      <p:cBhvr additive="base">
                                        <p:cTn id="55" dur="5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53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2531">
                                            <p:txEl>
                                              <p:pRg st="10" end="10"/>
                                            </p:txEl>
                                          </p:spTgt>
                                        </p:tgtEl>
                                        <p:attrNameLst>
                                          <p:attrName>style.visibility</p:attrName>
                                        </p:attrNameLst>
                                      </p:cBhvr>
                                      <p:to>
                                        <p:strVal val="visible"/>
                                      </p:to>
                                    </p:set>
                                    <p:anim calcmode="lin" valueType="num">
                                      <p:cBhvr additive="base">
                                        <p:cTn id="61" dur="500" fill="hold"/>
                                        <p:tgtEl>
                                          <p:spTgt spid="22531">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53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2531">
                                            <p:txEl>
                                              <p:pRg st="11" end="11"/>
                                            </p:txEl>
                                          </p:spTgt>
                                        </p:tgtEl>
                                        <p:attrNameLst>
                                          <p:attrName>style.visibility</p:attrName>
                                        </p:attrNameLst>
                                      </p:cBhvr>
                                      <p:to>
                                        <p:strVal val="visible"/>
                                      </p:to>
                                    </p:set>
                                    <p:anim calcmode="lin" valueType="num">
                                      <p:cBhvr additive="base">
                                        <p:cTn id="67" dur="500" fill="hold"/>
                                        <p:tgtEl>
                                          <p:spTgt spid="22531">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253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2531">
                                            <p:txEl>
                                              <p:pRg st="12" end="12"/>
                                            </p:txEl>
                                          </p:spTgt>
                                        </p:tgtEl>
                                        <p:attrNameLst>
                                          <p:attrName>style.visibility</p:attrName>
                                        </p:attrNameLst>
                                      </p:cBhvr>
                                      <p:to>
                                        <p:strVal val="visible"/>
                                      </p:to>
                                    </p:set>
                                    <p:anim calcmode="lin" valueType="num">
                                      <p:cBhvr additive="base">
                                        <p:cTn id="73" dur="500" fill="hold"/>
                                        <p:tgtEl>
                                          <p:spTgt spid="22531">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253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513078"/>
            <a:ext cx="7391399" cy="458472"/>
          </a:xfrm>
        </p:spPr>
        <p:txBody>
          <a:bodyPr/>
          <a:lstStyle/>
          <a:p>
            <a:r>
              <a:rPr lang="en-US" altLang="en-US" sz="3600" b="1" dirty="0"/>
              <a:t>Schedule - </a:t>
            </a:r>
            <a:r>
              <a:rPr lang="en-US" sz="3600" b="1" kern="100" dirty="0">
                <a:ea typeface="Calibri" panose="020F0502020204030204" pitchFamily="34" charset="0"/>
                <a:cs typeface="Times New Roman" panose="02020603050405020304" pitchFamily="18" charset="0"/>
              </a:rPr>
              <a:t>Thursday July 27</a:t>
            </a:r>
            <a:r>
              <a:rPr lang="en-US" sz="3600" b="1" kern="100" baseline="30000" dirty="0">
                <a:ea typeface="Calibri" panose="020F0502020204030204" pitchFamily="34" charset="0"/>
                <a:cs typeface="Times New Roman" panose="02020603050405020304" pitchFamily="18" charset="0"/>
              </a:rPr>
              <a:t>th</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6350"/>
            <a:ext cx="7238999" cy="3581400"/>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1:30 p.m. – 1:45 p.m.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1:45 p.m. – 2:15 p.m. Omega Refresher (Sessions 17-20) Know Thyself Part 2</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2:15 p.m. – 3:00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3:00 p.m. – 3:30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3:30 p.m. - 3:45 p.m.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3:45 p.m. – 4:00 p.m.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4:00 p.m. – 4:40 p.m. Omega Refresher (Sessions 21 -24) Running The Course</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4:40 p.m. – 5:30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5:30 p.m. – 6:00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6:00 p.m. 	Dinner*</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*These meals are optional so if you need to skip we understand.</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3162780134"/>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8AFDDA24-C698-7880-523B-1D358C9E20D9}"/>
              </a:ext>
            </a:extLst>
          </p:cNvPr>
          <p:cNvSpPr>
            <a:spLocks noGrp="1"/>
          </p:cNvSpPr>
          <p:nvPr>
            <p:ph type="title" idx="4294967295"/>
          </p:nvPr>
        </p:nvSpPr>
        <p:spPr>
          <a:xfrm>
            <a:off x="914400" y="209550"/>
            <a:ext cx="5964331" cy="763256"/>
          </a:xfrm>
        </p:spPr>
        <p:txBody>
          <a:bodyPr/>
          <a:lstStyle/>
          <a:p>
            <a:r>
              <a:rPr lang="en-US" altLang="en-US" dirty="0"/>
              <a:t>Disciplines of Engagement</a:t>
            </a:r>
          </a:p>
        </p:txBody>
      </p:sp>
      <p:sp>
        <p:nvSpPr>
          <p:cNvPr id="22531" name="Text Placeholder 2">
            <a:extLst>
              <a:ext uri="{FF2B5EF4-FFF2-40B4-BE49-F238E27FC236}">
                <a16:creationId xmlns:a16="http://schemas.microsoft.com/office/drawing/2014/main" id="{81243B02-1CA1-EFB1-939A-0A5B28A56F25}"/>
              </a:ext>
            </a:extLst>
          </p:cNvPr>
          <p:cNvSpPr>
            <a:spLocks noGrp="1"/>
          </p:cNvSpPr>
          <p:nvPr>
            <p:ph type="body" sz="half" idx="4294967295"/>
          </p:nvPr>
        </p:nvSpPr>
        <p:spPr>
          <a:xfrm>
            <a:off x="914400" y="1123949"/>
            <a:ext cx="6303556" cy="3765131"/>
          </a:xfrm>
        </p:spPr>
        <p:txBody>
          <a:bodyPr/>
          <a:lstStyle/>
          <a:p>
            <a:pPr>
              <a:spcBef>
                <a:spcPts val="0"/>
              </a:spcBef>
              <a:buNone/>
              <a:defRPr/>
            </a:pPr>
            <a:r>
              <a:rPr lang="en-US" sz="1600" dirty="0">
                <a:solidFill>
                  <a:schemeClr val="tx1"/>
                </a:solidFill>
              </a:rPr>
              <a:t>We have grouped the Disciplines of Engagement into: </a:t>
            </a:r>
          </a:p>
          <a:p>
            <a:pPr>
              <a:spcBef>
                <a:spcPts val="0"/>
              </a:spcBef>
              <a:buFont typeface="Times" charset="0"/>
              <a:buChar char="•"/>
              <a:defRPr/>
            </a:pPr>
            <a:r>
              <a:rPr lang="en-US" sz="1600" dirty="0">
                <a:solidFill>
                  <a:schemeClr val="tx1"/>
                </a:solidFill>
              </a:rPr>
              <a:t>God engagement, </a:t>
            </a:r>
          </a:p>
          <a:p>
            <a:pPr>
              <a:spcBef>
                <a:spcPts val="0"/>
              </a:spcBef>
              <a:buFont typeface="Times" charset="0"/>
              <a:buChar char="•"/>
              <a:defRPr/>
            </a:pPr>
            <a:r>
              <a:rPr lang="en-US" sz="1600" dirty="0">
                <a:solidFill>
                  <a:schemeClr val="tx1"/>
                </a:solidFill>
              </a:rPr>
              <a:t>God and Community engagement, and </a:t>
            </a:r>
          </a:p>
          <a:p>
            <a:pPr>
              <a:spcBef>
                <a:spcPts val="0"/>
              </a:spcBef>
              <a:buFont typeface="Times" charset="0"/>
              <a:buChar char="•"/>
              <a:defRPr/>
            </a:pPr>
            <a:r>
              <a:rPr lang="en-US" sz="1600" dirty="0">
                <a:solidFill>
                  <a:schemeClr val="tx1"/>
                </a:solidFill>
              </a:rPr>
              <a:t>Life and Wisdom engagement.</a:t>
            </a:r>
          </a:p>
          <a:p>
            <a:pPr>
              <a:spcBef>
                <a:spcPts val="0"/>
              </a:spcBef>
              <a:buFont typeface="Times" charset="0"/>
              <a:buNone/>
              <a:defRPr/>
            </a:pPr>
            <a:r>
              <a:rPr lang="en-US" sz="1600" dirty="0">
                <a:solidFill>
                  <a:srgbClr val="4A7245"/>
                </a:solidFill>
              </a:rPr>
              <a:t>Disciplines of God and Community Engagement</a:t>
            </a:r>
          </a:p>
          <a:p>
            <a:pPr indent="-11662">
              <a:spcBef>
                <a:spcPts val="0"/>
              </a:spcBef>
              <a:buNone/>
              <a:defRPr/>
            </a:pPr>
            <a:r>
              <a:rPr lang="en-US" sz="1600" dirty="0">
                <a:solidFill>
                  <a:schemeClr val="tx1"/>
                </a:solidFill>
              </a:rPr>
              <a:t>17. Teaching</a:t>
            </a:r>
          </a:p>
          <a:p>
            <a:pPr indent="-11662">
              <a:spcBef>
                <a:spcPts val="0"/>
              </a:spcBef>
              <a:buNone/>
              <a:defRPr/>
            </a:pPr>
            <a:r>
              <a:rPr lang="en-US" sz="1600" dirty="0">
                <a:solidFill>
                  <a:schemeClr val="tx1"/>
                </a:solidFill>
              </a:rPr>
              <a:t>18. Celebration</a:t>
            </a:r>
          </a:p>
          <a:p>
            <a:pPr indent="-11662">
              <a:spcBef>
                <a:spcPts val="0"/>
              </a:spcBef>
              <a:buNone/>
              <a:defRPr/>
            </a:pPr>
            <a:r>
              <a:rPr lang="en-US" sz="1600" dirty="0">
                <a:solidFill>
                  <a:schemeClr val="tx1"/>
                </a:solidFill>
              </a:rPr>
              <a:t>19. Service</a:t>
            </a:r>
          </a:p>
          <a:p>
            <a:pPr indent="-11662">
              <a:spcBef>
                <a:spcPts val="0"/>
              </a:spcBef>
              <a:buNone/>
              <a:defRPr/>
            </a:pPr>
            <a:r>
              <a:rPr lang="en-US" sz="1600" dirty="0">
                <a:solidFill>
                  <a:schemeClr val="tx1"/>
                </a:solidFill>
              </a:rPr>
              <a:t>20. Fellowship</a:t>
            </a:r>
          </a:p>
          <a:p>
            <a:pPr indent="-11662">
              <a:spcBef>
                <a:spcPts val="0"/>
              </a:spcBef>
              <a:buNone/>
              <a:defRPr/>
            </a:pPr>
            <a:r>
              <a:rPr lang="en-US" sz="1600" dirty="0">
                <a:solidFill>
                  <a:schemeClr val="tx1"/>
                </a:solidFill>
              </a:rPr>
              <a:t>21. Confession</a:t>
            </a:r>
          </a:p>
          <a:p>
            <a:pPr indent="-11662">
              <a:spcBef>
                <a:spcPts val="0"/>
              </a:spcBef>
              <a:buNone/>
              <a:defRPr/>
            </a:pPr>
            <a:r>
              <a:rPr lang="en-US" sz="1600" dirty="0">
                <a:solidFill>
                  <a:schemeClr val="tx1"/>
                </a:solidFill>
              </a:rPr>
              <a:t>22. Submission</a:t>
            </a:r>
          </a:p>
          <a:p>
            <a:pPr indent="-11662">
              <a:spcBef>
                <a:spcPts val="0"/>
              </a:spcBef>
              <a:buNone/>
              <a:defRPr/>
            </a:pPr>
            <a:r>
              <a:rPr lang="en-US" sz="1600" dirty="0">
                <a:solidFill>
                  <a:schemeClr val="tx1"/>
                </a:solidFill>
              </a:rPr>
              <a:t>23. Friendship Evangelism</a:t>
            </a:r>
          </a:p>
          <a:p>
            <a:pPr indent="-11662">
              <a:spcBef>
                <a:spcPts val="0"/>
              </a:spcBef>
              <a:buNone/>
              <a:defRPr/>
            </a:pPr>
            <a:r>
              <a:rPr lang="en-US" sz="1600" dirty="0">
                <a:solidFill>
                  <a:schemeClr val="tx1"/>
                </a:solidFill>
              </a:rPr>
              <a:t>24. Assembling</a:t>
            </a:r>
          </a:p>
          <a:p>
            <a:pPr indent="-11662">
              <a:spcBef>
                <a:spcPts val="0"/>
              </a:spcBef>
              <a:buNone/>
              <a:defRPr/>
            </a:pPr>
            <a:r>
              <a:rPr lang="en-US" sz="1600" dirty="0">
                <a:solidFill>
                  <a:schemeClr val="tx1"/>
                </a:solidFill>
              </a:rPr>
              <a:t>25. Hospitality</a:t>
            </a:r>
          </a:p>
          <a:p>
            <a:pPr indent="-11662">
              <a:spcBef>
                <a:spcPts val="0"/>
              </a:spcBef>
              <a:buNone/>
              <a:defRPr/>
            </a:pPr>
            <a:r>
              <a:rPr lang="en-US" sz="1600" dirty="0">
                <a:solidFill>
                  <a:schemeClr val="tx1"/>
                </a:solidFill>
              </a:rPr>
              <a:t>26. Intercessory Prayer</a:t>
            </a:r>
          </a:p>
        </p:txBody>
      </p:sp>
      <p:pic>
        <p:nvPicPr>
          <p:cNvPr id="120836" name="Picture 72" descr="MMAG00488_0000[1]">
            <a:extLst>
              <a:ext uri="{FF2B5EF4-FFF2-40B4-BE49-F238E27FC236}">
                <a16:creationId xmlns:a16="http://schemas.microsoft.com/office/drawing/2014/main" id="{7C2B6A23-C7DF-0DF3-A85B-4EEF2BACEF1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85950"/>
            <a:ext cx="2544188" cy="168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 calcmode="lin" valueType="num">
                                      <p:cBhvr additive="base">
                                        <p:cTn id="11"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 calcmode="lin" valueType="num">
                                      <p:cBhvr additive="base">
                                        <p:cTn id="15"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 calcmode="lin" valueType="num">
                                      <p:cBhvr additive="base">
                                        <p:cTn id="19"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anim calcmode="lin" valueType="num">
                                      <p:cBhvr additive="base">
                                        <p:cTn id="31"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 calcmode="lin" valueType="num">
                                      <p:cBhvr additive="base">
                                        <p:cTn id="37"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531">
                                            <p:txEl>
                                              <p:pRg st="7" end="7"/>
                                            </p:txEl>
                                          </p:spTgt>
                                        </p:tgtEl>
                                        <p:attrNameLst>
                                          <p:attrName>style.visibility</p:attrName>
                                        </p:attrNameLst>
                                      </p:cBhvr>
                                      <p:to>
                                        <p:strVal val="visible"/>
                                      </p:to>
                                    </p:set>
                                    <p:anim calcmode="lin" valueType="num">
                                      <p:cBhvr additive="base">
                                        <p:cTn id="43"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2531">
                                            <p:txEl>
                                              <p:pRg st="8" end="8"/>
                                            </p:txEl>
                                          </p:spTgt>
                                        </p:tgtEl>
                                        <p:attrNameLst>
                                          <p:attrName>style.visibility</p:attrName>
                                        </p:attrNameLst>
                                      </p:cBhvr>
                                      <p:to>
                                        <p:strVal val="visible"/>
                                      </p:to>
                                    </p:set>
                                    <p:anim calcmode="lin" valueType="num">
                                      <p:cBhvr additive="base">
                                        <p:cTn id="49"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3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2531">
                                            <p:txEl>
                                              <p:pRg st="9" end="9"/>
                                            </p:txEl>
                                          </p:spTgt>
                                        </p:tgtEl>
                                        <p:attrNameLst>
                                          <p:attrName>style.visibility</p:attrName>
                                        </p:attrNameLst>
                                      </p:cBhvr>
                                      <p:to>
                                        <p:strVal val="visible"/>
                                      </p:to>
                                    </p:set>
                                    <p:anim calcmode="lin" valueType="num">
                                      <p:cBhvr additive="base">
                                        <p:cTn id="55" dur="5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53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2531">
                                            <p:txEl>
                                              <p:pRg st="10" end="10"/>
                                            </p:txEl>
                                          </p:spTgt>
                                        </p:tgtEl>
                                        <p:attrNameLst>
                                          <p:attrName>style.visibility</p:attrName>
                                        </p:attrNameLst>
                                      </p:cBhvr>
                                      <p:to>
                                        <p:strVal val="visible"/>
                                      </p:to>
                                    </p:set>
                                    <p:anim calcmode="lin" valueType="num">
                                      <p:cBhvr additive="base">
                                        <p:cTn id="61" dur="500" fill="hold"/>
                                        <p:tgtEl>
                                          <p:spTgt spid="22531">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53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2531">
                                            <p:txEl>
                                              <p:pRg st="11" end="11"/>
                                            </p:txEl>
                                          </p:spTgt>
                                        </p:tgtEl>
                                        <p:attrNameLst>
                                          <p:attrName>style.visibility</p:attrName>
                                        </p:attrNameLst>
                                      </p:cBhvr>
                                      <p:to>
                                        <p:strVal val="visible"/>
                                      </p:to>
                                    </p:set>
                                    <p:anim calcmode="lin" valueType="num">
                                      <p:cBhvr additive="base">
                                        <p:cTn id="67" dur="500" fill="hold"/>
                                        <p:tgtEl>
                                          <p:spTgt spid="22531">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253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2531">
                                            <p:txEl>
                                              <p:pRg st="12" end="12"/>
                                            </p:txEl>
                                          </p:spTgt>
                                        </p:tgtEl>
                                        <p:attrNameLst>
                                          <p:attrName>style.visibility</p:attrName>
                                        </p:attrNameLst>
                                      </p:cBhvr>
                                      <p:to>
                                        <p:strVal val="visible"/>
                                      </p:to>
                                    </p:set>
                                    <p:anim calcmode="lin" valueType="num">
                                      <p:cBhvr additive="base">
                                        <p:cTn id="73" dur="500" fill="hold"/>
                                        <p:tgtEl>
                                          <p:spTgt spid="22531">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253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22531">
                                            <p:txEl>
                                              <p:pRg st="13" end="13"/>
                                            </p:txEl>
                                          </p:spTgt>
                                        </p:tgtEl>
                                        <p:attrNameLst>
                                          <p:attrName>style.visibility</p:attrName>
                                        </p:attrNameLst>
                                      </p:cBhvr>
                                      <p:to>
                                        <p:strVal val="visible"/>
                                      </p:to>
                                    </p:set>
                                    <p:anim calcmode="lin" valueType="num">
                                      <p:cBhvr additive="base">
                                        <p:cTn id="79" dur="500" fill="hold"/>
                                        <p:tgtEl>
                                          <p:spTgt spid="22531">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2531">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22531">
                                            <p:txEl>
                                              <p:pRg st="14" end="14"/>
                                            </p:txEl>
                                          </p:spTgt>
                                        </p:tgtEl>
                                        <p:attrNameLst>
                                          <p:attrName>style.visibility</p:attrName>
                                        </p:attrNameLst>
                                      </p:cBhvr>
                                      <p:to>
                                        <p:strVal val="visible"/>
                                      </p:to>
                                    </p:set>
                                    <p:anim calcmode="lin" valueType="num">
                                      <p:cBhvr additive="base">
                                        <p:cTn id="85" dur="500" fill="hold"/>
                                        <p:tgtEl>
                                          <p:spTgt spid="22531">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2531">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ADF82749-883C-446C-A410-4574E4556CD2}"/>
              </a:ext>
            </a:extLst>
          </p:cNvPr>
          <p:cNvSpPr>
            <a:spLocks noGrp="1"/>
          </p:cNvSpPr>
          <p:nvPr>
            <p:ph type="title" idx="4294967295"/>
          </p:nvPr>
        </p:nvSpPr>
        <p:spPr>
          <a:xfrm>
            <a:off x="914400" y="209550"/>
            <a:ext cx="5964331" cy="763256"/>
          </a:xfrm>
        </p:spPr>
        <p:txBody>
          <a:bodyPr/>
          <a:lstStyle/>
          <a:p>
            <a:r>
              <a:rPr lang="en-US" altLang="en-US" dirty="0"/>
              <a:t>Disciplines of Engagement</a:t>
            </a:r>
          </a:p>
        </p:txBody>
      </p:sp>
      <p:sp>
        <p:nvSpPr>
          <p:cNvPr id="32771" name="Text Placeholder 2">
            <a:extLst>
              <a:ext uri="{FF2B5EF4-FFF2-40B4-BE49-F238E27FC236}">
                <a16:creationId xmlns:a16="http://schemas.microsoft.com/office/drawing/2014/main" id="{86BF6F42-7FD0-5AC8-A715-0E304203E4C2}"/>
              </a:ext>
            </a:extLst>
          </p:cNvPr>
          <p:cNvSpPr>
            <a:spLocks noGrp="1"/>
          </p:cNvSpPr>
          <p:nvPr>
            <p:ph type="body" sz="half" idx="4294967295"/>
          </p:nvPr>
        </p:nvSpPr>
        <p:spPr>
          <a:xfrm>
            <a:off x="914400" y="1123950"/>
            <a:ext cx="6934200" cy="3584918"/>
          </a:xfrm>
        </p:spPr>
        <p:txBody>
          <a:bodyPr/>
          <a:lstStyle/>
          <a:p>
            <a:pPr>
              <a:spcBef>
                <a:spcPct val="0"/>
              </a:spcBef>
              <a:buFont typeface="Times" panose="02020603050405020304" pitchFamily="18" charset="0"/>
              <a:buNone/>
            </a:pPr>
            <a:r>
              <a:rPr lang="en-US" altLang="en-US" sz="1400" dirty="0">
                <a:solidFill>
                  <a:schemeClr val="tx1"/>
                </a:solidFill>
              </a:rPr>
              <a:t>We have grouped the Disciplines of Engagement into: </a:t>
            </a:r>
          </a:p>
          <a:p>
            <a:pPr>
              <a:spcBef>
                <a:spcPct val="0"/>
              </a:spcBef>
            </a:pPr>
            <a:r>
              <a:rPr lang="en-US" altLang="en-US" sz="1400" dirty="0">
                <a:solidFill>
                  <a:schemeClr val="tx1"/>
                </a:solidFill>
              </a:rPr>
              <a:t>God engagement, </a:t>
            </a:r>
          </a:p>
          <a:p>
            <a:pPr>
              <a:spcBef>
                <a:spcPct val="0"/>
              </a:spcBef>
            </a:pPr>
            <a:r>
              <a:rPr lang="en-US" altLang="en-US" sz="1400" dirty="0">
                <a:solidFill>
                  <a:schemeClr val="tx1"/>
                </a:solidFill>
              </a:rPr>
              <a:t>God and Community engagement, and </a:t>
            </a:r>
          </a:p>
          <a:p>
            <a:pPr>
              <a:spcBef>
                <a:spcPct val="0"/>
              </a:spcBef>
            </a:pPr>
            <a:r>
              <a:rPr lang="en-US" altLang="en-US" sz="1400" dirty="0">
                <a:solidFill>
                  <a:schemeClr val="tx1"/>
                </a:solidFill>
              </a:rPr>
              <a:t>Life and Wisdom engagement.</a:t>
            </a:r>
          </a:p>
          <a:p>
            <a:pPr>
              <a:spcBef>
                <a:spcPts val="401"/>
              </a:spcBef>
              <a:buNone/>
            </a:pPr>
            <a:r>
              <a:rPr lang="en-US" altLang="en-US" sz="1400" dirty="0">
                <a:solidFill>
                  <a:srgbClr val="4A7245"/>
                </a:solidFill>
              </a:rPr>
              <a:t>Disciplines of Life and Wisdom Engagement </a:t>
            </a:r>
          </a:p>
          <a:p>
            <a:pPr>
              <a:spcBef>
                <a:spcPts val="401"/>
              </a:spcBef>
              <a:buNone/>
            </a:pPr>
            <a:r>
              <a:rPr lang="en-US" altLang="en-US" sz="1400" dirty="0">
                <a:solidFill>
                  <a:schemeClr val="tx1"/>
                </a:solidFill>
              </a:rPr>
              <a:t>27. Journaling</a:t>
            </a:r>
          </a:p>
          <a:p>
            <a:pPr>
              <a:spcBef>
                <a:spcPts val="401"/>
              </a:spcBef>
              <a:buNone/>
            </a:pPr>
            <a:r>
              <a:rPr lang="en-US" altLang="en-US" sz="1400" dirty="0">
                <a:solidFill>
                  <a:schemeClr val="tx1"/>
                </a:solidFill>
              </a:rPr>
              <a:t>28. Earning</a:t>
            </a:r>
          </a:p>
          <a:p>
            <a:pPr>
              <a:spcBef>
                <a:spcPts val="401"/>
              </a:spcBef>
              <a:buNone/>
            </a:pPr>
            <a:r>
              <a:rPr lang="en-US" altLang="en-US" sz="1400" dirty="0">
                <a:solidFill>
                  <a:schemeClr val="tx1"/>
                </a:solidFill>
              </a:rPr>
              <a:t>29. Saving</a:t>
            </a:r>
          </a:p>
          <a:p>
            <a:pPr>
              <a:spcBef>
                <a:spcPts val="401"/>
              </a:spcBef>
              <a:buNone/>
            </a:pPr>
            <a:r>
              <a:rPr lang="en-US" altLang="en-US" sz="1400" dirty="0">
                <a:solidFill>
                  <a:schemeClr val="tx1"/>
                </a:solidFill>
              </a:rPr>
              <a:t>30. Giving (Including Tithing)</a:t>
            </a:r>
          </a:p>
          <a:p>
            <a:pPr>
              <a:spcBef>
                <a:spcPts val="401"/>
              </a:spcBef>
              <a:buNone/>
            </a:pPr>
            <a:r>
              <a:rPr lang="en-US" altLang="en-US" sz="1400" dirty="0">
                <a:solidFill>
                  <a:schemeClr val="tx1"/>
                </a:solidFill>
              </a:rPr>
              <a:t>31. Frugality</a:t>
            </a:r>
          </a:p>
          <a:p>
            <a:pPr>
              <a:spcBef>
                <a:spcPts val="401"/>
              </a:spcBef>
              <a:buNone/>
            </a:pPr>
            <a:r>
              <a:rPr lang="en-US" altLang="en-US" sz="1400" dirty="0">
                <a:solidFill>
                  <a:schemeClr val="tx1"/>
                </a:solidFill>
              </a:rPr>
              <a:t>32. Guidance</a:t>
            </a:r>
          </a:p>
          <a:p>
            <a:pPr>
              <a:spcBef>
                <a:spcPts val="401"/>
              </a:spcBef>
              <a:buNone/>
            </a:pPr>
            <a:r>
              <a:rPr lang="en-US" altLang="en-US" sz="1400" dirty="0">
                <a:solidFill>
                  <a:schemeClr val="tx1"/>
                </a:solidFill>
              </a:rPr>
              <a:t>33. Retreat</a:t>
            </a:r>
          </a:p>
          <a:p>
            <a:pPr>
              <a:spcBef>
                <a:spcPts val="401"/>
              </a:spcBef>
              <a:buNone/>
            </a:pPr>
            <a:r>
              <a:rPr lang="en-US" altLang="en-US" sz="1400" dirty="0">
                <a:solidFill>
                  <a:schemeClr val="tx1"/>
                </a:solidFill>
              </a:rPr>
              <a:t>34. Temperance</a:t>
            </a:r>
          </a:p>
          <a:p>
            <a:pPr>
              <a:spcBef>
                <a:spcPts val="401"/>
              </a:spcBef>
              <a:buNone/>
            </a:pPr>
            <a:r>
              <a:rPr lang="en-US" altLang="en-US" sz="1400" dirty="0">
                <a:solidFill>
                  <a:schemeClr val="tx1"/>
                </a:solidFill>
              </a:rPr>
              <a:t>35. Planning</a:t>
            </a:r>
          </a:p>
          <a:p>
            <a:pPr>
              <a:spcBef>
                <a:spcPts val="401"/>
              </a:spcBef>
              <a:buNone/>
            </a:pPr>
            <a:r>
              <a:rPr lang="en-US" altLang="en-US" sz="1400" dirty="0">
                <a:solidFill>
                  <a:schemeClr val="tx1"/>
                </a:solidFill>
              </a:rPr>
              <a:t>36. Exercise</a:t>
            </a:r>
          </a:p>
        </p:txBody>
      </p:sp>
      <p:pic>
        <p:nvPicPr>
          <p:cNvPr id="121860" name="Picture 72" descr="MMAG00488_0000[1]">
            <a:extLst>
              <a:ext uri="{FF2B5EF4-FFF2-40B4-BE49-F238E27FC236}">
                <a16:creationId xmlns:a16="http://schemas.microsoft.com/office/drawing/2014/main" id="{5CC58DBB-FCC7-8473-6688-9B7EBF3C8B9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24265" y="1733550"/>
            <a:ext cx="3108931" cy="206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 calcmode="lin" valueType="num">
                                      <p:cBhvr additive="base">
                                        <p:cTn id="15"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77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 calcmode="lin" valueType="num">
                                      <p:cBhvr additive="base">
                                        <p:cTn id="19"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771">
                                            <p:txEl>
                                              <p:pRg st="4" end="4"/>
                                            </p:txEl>
                                          </p:spTgt>
                                        </p:tgtEl>
                                        <p:attrNameLst>
                                          <p:attrName>style.visibility</p:attrName>
                                        </p:attrNameLst>
                                      </p:cBhvr>
                                      <p:to>
                                        <p:strVal val="visible"/>
                                      </p:to>
                                    </p:set>
                                    <p:anim calcmode="lin" valueType="num">
                                      <p:cBhvr additive="base">
                                        <p:cTn id="25"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2771">
                                            <p:txEl>
                                              <p:pRg st="5" end="5"/>
                                            </p:txEl>
                                          </p:spTgt>
                                        </p:tgtEl>
                                        <p:attrNameLst>
                                          <p:attrName>style.visibility</p:attrName>
                                        </p:attrNameLst>
                                      </p:cBhvr>
                                      <p:to>
                                        <p:strVal val="visible"/>
                                      </p:to>
                                    </p:set>
                                    <p:anim calcmode="lin" valueType="num">
                                      <p:cBhvr additive="base">
                                        <p:cTn id="31"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 calcmode="lin" valueType="num">
                                      <p:cBhvr additive="base">
                                        <p:cTn id="37"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2771">
                                            <p:txEl>
                                              <p:pRg st="7" end="7"/>
                                            </p:txEl>
                                          </p:spTgt>
                                        </p:tgtEl>
                                        <p:attrNameLst>
                                          <p:attrName>style.visibility</p:attrName>
                                        </p:attrNameLst>
                                      </p:cBhvr>
                                      <p:to>
                                        <p:strVal val="visible"/>
                                      </p:to>
                                    </p:set>
                                    <p:anim calcmode="lin" valueType="num">
                                      <p:cBhvr additive="base">
                                        <p:cTn id="43"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2771">
                                            <p:txEl>
                                              <p:pRg st="8" end="8"/>
                                            </p:txEl>
                                          </p:spTgt>
                                        </p:tgtEl>
                                        <p:attrNameLst>
                                          <p:attrName>style.visibility</p:attrName>
                                        </p:attrNameLst>
                                      </p:cBhvr>
                                      <p:to>
                                        <p:strVal val="visible"/>
                                      </p:to>
                                    </p:set>
                                    <p:anim calcmode="lin" valueType="num">
                                      <p:cBhvr additive="base">
                                        <p:cTn id="49" dur="5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7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2771">
                                            <p:txEl>
                                              <p:pRg st="9" end="9"/>
                                            </p:txEl>
                                          </p:spTgt>
                                        </p:tgtEl>
                                        <p:attrNameLst>
                                          <p:attrName>style.visibility</p:attrName>
                                        </p:attrNameLst>
                                      </p:cBhvr>
                                      <p:to>
                                        <p:strVal val="visible"/>
                                      </p:to>
                                    </p:set>
                                    <p:anim calcmode="lin" valueType="num">
                                      <p:cBhvr additive="base">
                                        <p:cTn id="55" dur="500" fill="hold"/>
                                        <p:tgtEl>
                                          <p:spTgt spid="3277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27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2771">
                                            <p:txEl>
                                              <p:pRg st="10" end="10"/>
                                            </p:txEl>
                                          </p:spTgt>
                                        </p:tgtEl>
                                        <p:attrNameLst>
                                          <p:attrName>style.visibility</p:attrName>
                                        </p:attrNameLst>
                                      </p:cBhvr>
                                      <p:to>
                                        <p:strVal val="visible"/>
                                      </p:to>
                                    </p:set>
                                    <p:anim calcmode="lin" valueType="num">
                                      <p:cBhvr additive="base">
                                        <p:cTn id="61" dur="500" fill="hold"/>
                                        <p:tgtEl>
                                          <p:spTgt spid="32771">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27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2771">
                                            <p:txEl>
                                              <p:pRg st="11" end="11"/>
                                            </p:txEl>
                                          </p:spTgt>
                                        </p:tgtEl>
                                        <p:attrNameLst>
                                          <p:attrName>style.visibility</p:attrName>
                                        </p:attrNameLst>
                                      </p:cBhvr>
                                      <p:to>
                                        <p:strVal val="visible"/>
                                      </p:to>
                                    </p:set>
                                    <p:anim calcmode="lin" valueType="num">
                                      <p:cBhvr additive="base">
                                        <p:cTn id="67" dur="500" fill="hold"/>
                                        <p:tgtEl>
                                          <p:spTgt spid="32771">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277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32771">
                                            <p:txEl>
                                              <p:pRg st="12" end="12"/>
                                            </p:txEl>
                                          </p:spTgt>
                                        </p:tgtEl>
                                        <p:attrNameLst>
                                          <p:attrName>style.visibility</p:attrName>
                                        </p:attrNameLst>
                                      </p:cBhvr>
                                      <p:to>
                                        <p:strVal val="visible"/>
                                      </p:to>
                                    </p:set>
                                    <p:anim calcmode="lin" valueType="num">
                                      <p:cBhvr additive="base">
                                        <p:cTn id="73" dur="500" fill="hold"/>
                                        <p:tgtEl>
                                          <p:spTgt spid="32771">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27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32771">
                                            <p:txEl>
                                              <p:pRg st="13" end="13"/>
                                            </p:txEl>
                                          </p:spTgt>
                                        </p:tgtEl>
                                        <p:attrNameLst>
                                          <p:attrName>style.visibility</p:attrName>
                                        </p:attrNameLst>
                                      </p:cBhvr>
                                      <p:to>
                                        <p:strVal val="visible"/>
                                      </p:to>
                                    </p:set>
                                    <p:anim calcmode="lin" valueType="num">
                                      <p:cBhvr additive="base">
                                        <p:cTn id="79" dur="500" fill="hold"/>
                                        <p:tgtEl>
                                          <p:spTgt spid="32771">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2771">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32771">
                                            <p:txEl>
                                              <p:pRg st="14" end="14"/>
                                            </p:txEl>
                                          </p:spTgt>
                                        </p:tgtEl>
                                        <p:attrNameLst>
                                          <p:attrName>style.visibility</p:attrName>
                                        </p:attrNameLst>
                                      </p:cBhvr>
                                      <p:to>
                                        <p:strVal val="visible"/>
                                      </p:to>
                                    </p:set>
                                    <p:anim calcmode="lin" valueType="num">
                                      <p:cBhvr additive="base">
                                        <p:cTn id="85" dur="500" fill="hold"/>
                                        <p:tgtEl>
                                          <p:spTgt spid="32771">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2771">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BBBE19BE-CF2C-B4F4-4F52-F5CFAB9E342E}"/>
              </a:ext>
            </a:extLst>
          </p:cNvPr>
          <p:cNvSpPr>
            <a:spLocks noGrp="1" noChangeArrowheads="1"/>
          </p:cNvSpPr>
          <p:nvPr>
            <p:ph type="title"/>
          </p:nvPr>
        </p:nvSpPr>
        <p:spPr>
          <a:xfrm>
            <a:off x="914401" y="234553"/>
            <a:ext cx="7827963" cy="736997"/>
          </a:xfrm>
        </p:spPr>
        <p:txBody>
          <a:bodyPr/>
          <a:lstStyle/>
          <a:p>
            <a:r>
              <a:rPr lang="en-US" altLang="en-US" b="1" dirty="0"/>
              <a:t>The 18 natural laws</a:t>
            </a:r>
          </a:p>
        </p:txBody>
      </p:sp>
      <p:sp>
        <p:nvSpPr>
          <p:cNvPr id="125955" name="Rectangle 3">
            <a:extLst>
              <a:ext uri="{FF2B5EF4-FFF2-40B4-BE49-F238E27FC236}">
                <a16:creationId xmlns:a16="http://schemas.microsoft.com/office/drawing/2014/main" id="{50E5F601-0061-1EC8-8E1D-F0C70B6CFB2C}"/>
              </a:ext>
            </a:extLst>
          </p:cNvPr>
          <p:cNvSpPr>
            <a:spLocks noGrp="1" noChangeArrowheads="1"/>
          </p:cNvSpPr>
          <p:nvPr>
            <p:ph type="body" idx="1"/>
          </p:nvPr>
        </p:nvSpPr>
        <p:spPr/>
        <p:txBody>
          <a:bodyPr/>
          <a:lstStyle/>
          <a:p>
            <a:pPr marL="0" indent="0">
              <a:buNone/>
            </a:pPr>
            <a:r>
              <a:rPr lang="en-US" altLang="en-US" sz="2400" dirty="0">
                <a:solidFill>
                  <a:schemeClr val="tx1"/>
                </a:solidFill>
              </a:rPr>
              <a:t>Law 16 - </a:t>
            </a:r>
            <a:r>
              <a:rPr lang="en-US" altLang="en-US" sz="2400" dirty="0">
                <a:solidFill>
                  <a:srgbClr val="4A7245"/>
                </a:solidFill>
              </a:rPr>
              <a:t>The Law of Growth</a:t>
            </a:r>
          </a:p>
          <a:p>
            <a:pPr marL="0" indent="0">
              <a:spcBef>
                <a:spcPts val="0"/>
              </a:spcBef>
              <a:buNone/>
            </a:pPr>
            <a:r>
              <a:rPr lang="en-US" altLang="en-US" sz="2400" b="0" dirty="0">
                <a:solidFill>
                  <a:schemeClr val="tx1"/>
                </a:solidFill>
              </a:rPr>
              <a:t>Growth towards Christlikeness requires </a:t>
            </a:r>
            <a:br>
              <a:rPr lang="en-US" altLang="en-US" sz="2400" b="0" dirty="0">
                <a:solidFill>
                  <a:schemeClr val="tx1"/>
                </a:solidFill>
              </a:rPr>
            </a:br>
            <a:r>
              <a:rPr lang="en-US" altLang="en-US" sz="2400" b="0" dirty="0">
                <a:solidFill>
                  <a:schemeClr val="tx1"/>
                </a:solidFill>
              </a:rPr>
              <a:t>Accountability, Process, &amp; Perseverance.</a:t>
            </a:r>
            <a:r>
              <a:rPr lang="en-US" altLang="en-US" sz="2400" dirty="0">
                <a:solidFill>
                  <a:schemeClr val="tx1"/>
                </a:solidFill>
              </a:rPr>
              <a:t>   </a:t>
            </a:r>
          </a:p>
          <a:p>
            <a:pPr marL="0" indent="0"/>
            <a:endParaRPr lang="en-US" altLang="en-US" dirty="0"/>
          </a:p>
        </p:txBody>
      </p:sp>
      <p:grpSp>
        <p:nvGrpSpPr>
          <p:cNvPr id="125956" name="Group 76">
            <a:extLst>
              <a:ext uri="{FF2B5EF4-FFF2-40B4-BE49-F238E27FC236}">
                <a16:creationId xmlns:a16="http://schemas.microsoft.com/office/drawing/2014/main" id="{1777BE50-CC72-8DAA-E0C5-C627356295F9}"/>
              </a:ext>
            </a:extLst>
          </p:cNvPr>
          <p:cNvGrpSpPr>
            <a:grpSpLocks/>
          </p:cNvGrpSpPr>
          <p:nvPr/>
        </p:nvGrpSpPr>
        <p:grpSpPr bwMode="auto">
          <a:xfrm>
            <a:off x="2667000" y="2766201"/>
            <a:ext cx="3409212" cy="2161499"/>
            <a:chOff x="1088" y="2259"/>
            <a:chExt cx="2976" cy="1895"/>
          </a:xfrm>
        </p:grpSpPr>
        <p:sp>
          <p:nvSpPr>
            <p:cNvPr id="125959" name="Rectangle 14">
              <a:extLst>
                <a:ext uri="{FF2B5EF4-FFF2-40B4-BE49-F238E27FC236}">
                  <a16:creationId xmlns:a16="http://schemas.microsoft.com/office/drawing/2014/main" id="{D2B77679-CA1A-F5CF-E477-DADE92FFFE37}"/>
                </a:ext>
              </a:extLst>
            </p:cNvPr>
            <p:cNvSpPr>
              <a:spLocks noChangeArrowheads="1"/>
            </p:cNvSpPr>
            <p:nvPr/>
          </p:nvSpPr>
          <p:spPr bwMode="auto">
            <a:xfrm>
              <a:off x="1088" y="2259"/>
              <a:ext cx="2971" cy="1895"/>
            </a:xfrm>
            <a:prstGeom prst="rect">
              <a:avLst/>
            </a:prstGeom>
            <a:gradFill rotWithShape="0">
              <a:gsLst>
                <a:gs pos="0">
                  <a:srgbClr val="A0004C"/>
                </a:gs>
                <a:gs pos="100000">
                  <a:srgbClr val="D2D2D2"/>
                </a:gs>
              </a:gsLst>
              <a:lin ang="0" scaled="1"/>
            </a:gradFill>
            <a:ln w="12700">
              <a:solidFill>
                <a:srgbClr val="005050"/>
              </a:solidFill>
              <a:miter lim="800000"/>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125960" name="Rectangle 15">
              <a:extLst>
                <a:ext uri="{FF2B5EF4-FFF2-40B4-BE49-F238E27FC236}">
                  <a16:creationId xmlns:a16="http://schemas.microsoft.com/office/drawing/2014/main" id="{55AD2B95-153D-3220-4C64-70A6166F538F}"/>
                </a:ext>
              </a:extLst>
            </p:cNvPr>
            <p:cNvSpPr>
              <a:spLocks noChangeArrowheads="1"/>
            </p:cNvSpPr>
            <p:nvPr/>
          </p:nvSpPr>
          <p:spPr bwMode="auto">
            <a:xfrm>
              <a:off x="1088" y="2259"/>
              <a:ext cx="2971" cy="334"/>
            </a:xfrm>
            <a:prstGeom prst="rect">
              <a:avLst/>
            </a:prstGeom>
            <a:gradFill rotWithShape="0">
              <a:gsLst>
                <a:gs pos="0">
                  <a:srgbClr val="A0004C"/>
                </a:gs>
                <a:gs pos="100000">
                  <a:srgbClr val="FFFFFF"/>
                </a:gs>
              </a:gsLst>
              <a:lin ang="5400000" scaled="1"/>
            </a:gradFill>
            <a:ln w="12700">
              <a:solidFill>
                <a:srgbClr val="005050"/>
              </a:solidFill>
              <a:miter lim="800000"/>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125961" name="Rectangle 16">
              <a:extLst>
                <a:ext uri="{FF2B5EF4-FFF2-40B4-BE49-F238E27FC236}">
                  <a16:creationId xmlns:a16="http://schemas.microsoft.com/office/drawing/2014/main" id="{A1AEC7D3-6D30-87F2-76FE-C29B9B9611BC}"/>
                </a:ext>
              </a:extLst>
            </p:cNvPr>
            <p:cNvSpPr>
              <a:spLocks noChangeArrowheads="1"/>
            </p:cNvSpPr>
            <p:nvPr/>
          </p:nvSpPr>
          <p:spPr bwMode="auto">
            <a:xfrm>
              <a:off x="1088" y="2593"/>
              <a:ext cx="2971" cy="1561"/>
            </a:xfrm>
            <a:prstGeom prst="rect">
              <a:avLst/>
            </a:prstGeom>
            <a:gradFill rotWithShape="0">
              <a:gsLst>
                <a:gs pos="0">
                  <a:srgbClr val="A0004C"/>
                </a:gs>
                <a:gs pos="100000">
                  <a:srgbClr val="000000"/>
                </a:gs>
              </a:gsLst>
              <a:lin ang="5400000" scaled="1"/>
            </a:gradFill>
            <a:ln w="12700">
              <a:solidFill>
                <a:srgbClr val="005050"/>
              </a:solidFill>
              <a:miter lim="800000"/>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125962" name="Line 17">
              <a:extLst>
                <a:ext uri="{FF2B5EF4-FFF2-40B4-BE49-F238E27FC236}">
                  <a16:creationId xmlns:a16="http://schemas.microsoft.com/office/drawing/2014/main" id="{BD311517-6884-B376-BF68-C94AAB7D8293}"/>
                </a:ext>
              </a:extLst>
            </p:cNvPr>
            <p:cNvSpPr>
              <a:spLocks noChangeShapeType="1"/>
            </p:cNvSpPr>
            <p:nvPr/>
          </p:nvSpPr>
          <p:spPr bwMode="auto">
            <a:xfrm>
              <a:off x="1088" y="2593"/>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63" name="Line 18">
              <a:extLst>
                <a:ext uri="{FF2B5EF4-FFF2-40B4-BE49-F238E27FC236}">
                  <a16:creationId xmlns:a16="http://schemas.microsoft.com/office/drawing/2014/main" id="{394B021E-9B00-FD0F-7B2B-ED81F6FF9A5E}"/>
                </a:ext>
              </a:extLst>
            </p:cNvPr>
            <p:cNvSpPr>
              <a:spLocks noChangeShapeType="1"/>
            </p:cNvSpPr>
            <p:nvPr/>
          </p:nvSpPr>
          <p:spPr bwMode="auto">
            <a:xfrm flipH="1">
              <a:off x="1088" y="2593"/>
              <a:ext cx="161" cy="38"/>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64" name="Line 19">
              <a:extLst>
                <a:ext uri="{FF2B5EF4-FFF2-40B4-BE49-F238E27FC236}">
                  <a16:creationId xmlns:a16="http://schemas.microsoft.com/office/drawing/2014/main" id="{487AE869-E847-88D5-3C24-626543DE5D5F}"/>
                </a:ext>
              </a:extLst>
            </p:cNvPr>
            <p:cNvSpPr>
              <a:spLocks noChangeShapeType="1"/>
            </p:cNvSpPr>
            <p:nvPr/>
          </p:nvSpPr>
          <p:spPr bwMode="auto">
            <a:xfrm flipV="1">
              <a:off x="1480" y="2593"/>
              <a:ext cx="904" cy="1561"/>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65" name="Line 20">
              <a:extLst>
                <a:ext uri="{FF2B5EF4-FFF2-40B4-BE49-F238E27FC236}">
                  <a16:creationId xmlns:a16="http://schemas.microsoft.com/office/drawing/2014/main" id="{093A64E7-9961-73D1-8075-1CB1E3D23FC6}"/>
                </a:ext>
              </a:extLst>
            </p:cNvPr>
            <p:cNvSpPr>
              <a:spLocks noChangeShapeType="1"/>
            </p:cNvSpPr>
            <p:nvPr/>
          </p:nvSpPr>
          <p:spPr bwMode="auto">
            <a:xfrm flipV="1">
              <a:off x="1193" y="2593"/>
              <a:ext cx="1126" cy="1561"/>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66" name="Line 21">
              <a:extLst>
                <a:ext uri="{FF2B5EF4-FFF2-40B4-BE49-F238E27FC236}">
                  <a16:creationId xmlns:a16="http://schemas.microsoft.com/office/drawing/2014/main" id="{32CCE42A-05E6-A615-23A0-6E221CB44D81}"/>
                </a:ext>
              </a:extLst>
            </p:cNvPr>
            <p:cNvSpPr>
              <a:spLocks noChangeShapeType="1"/>
            </p:cNvSpPr>
            <p:nvPr/>
          </p:nvSpPr>
          <p:spPr bwMode="auto">
            <a:xfrm flipV="1">
              <a:off x="1088" y="2593"/>
              <a:ext cx="1186" cy="134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67" name="Line 22">
              <a:extLst>
                <a:ext uri="{FF2B5EF4-FFF2-40B4-BE49-F238E27FC236}">
                  <a16:creationId xmlns:a16="http://schemas.microsoft.com/office/drawing/2014/main" id="{9CB00794-5B0B-0D7C-8725-554F37E20AA5}"/>
                </a:ext>
              </a:extLst>
            </p:cNvPr>
            <p:cNvSpPr>
              <a:spLocks noChangeShapeType="1"/>
            </p:cNvSpPr>
            <p:nvPr/>
          </p:nvSpPr>
          <p:spPr bwMode="auto">
            <a:xfrm flipV="1">
              <a:off x="1088" y="2593"/>
              <a:ext cx="1129" cy="1079"/>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68" name="Line 23">
              <a:extLst>
                <a:ext uri="{FF2B5EF4-FFF2-40B4-BE49-F238E27FC236}">
                  <a16:creationId xmlns:a16="http://schemas.microsoft.com/office/drawing/2014/main" id="{7C19A4EB-A828-62F1-5DE5-D5660F7AF46A}"/>
                </a:ext>
              </a:extLst>
            </p:cNvPr>
            <p:cNvSpPr>
              <a:spLocks noChangeShapeType="1"/>
            </p:cNvSpPr>
            <p:nvPr/>
          </p:nvSpPr>
          <p:spPr bwMode="auto">
            <a:xfrm flipV="1">
              <a:off x="1088" y="2593"/>
              <a:ext cx="1083" cy="87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69" name="Line 24">
              <a:extLst>
                <a:ext uri="{FF2B5EF4-FFF2-40B4-BE49-F238E27FC236}">
                  <a16:creationId xmlns:a16="http://schemas.microsoft.com/office/drawing/2014/main" id="{9D0B9673-5C9C-B618-7563-BFC9E600BC7C}"/>
                </a:ext>
              </a:extLst>
            </p:cNvPr>
            <p:cNvSpPr>
              <a:spLocks noChangeShapeType="1"/>
            </p:cNvSpPr>
            <p:nvPr/>
          </p:nvSpPr>
          <p:spPr bwMode="auto">
            <a:xfrm flipV="1">
              <a:off x="1088" y="2593"/>
              <a:ext cx="1022" cy="731"/>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70" name="Line 25">
              <a:extLst>
                <a:ext uri="{FF2B5EF4-FFF2-40B4-BE49-F238E27FC236}">
                  <a16:creationId xmlns:a16="http://schemas.microsoft.com/office/drawing/2014/main" id="{2B14DE7D-BB02-A18D-F9C5-D53C0580542B}"/>
                </a:ext>
              </a:extLst>
            </p:cNvPr>
            <p:cNvSpPr>
              <a:spLocks noChangeShapeType="1"/>
            </p:cNvSpPr>
            <p:nvPr/>
          </p:nvSpPr>
          <p:spPr bwMode="auto">
            <a:xfrm flipH="1">
              <a:off x="1088" y="2593"/>
              <a:ext cx="965" cy="611"/>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71" name="Line 26">
              <a:extLst>
                <a:ext uri="{FF2B5EF4-FFF2-40B4-BE49-F238E27FC236}">
                  <a16:creationId xmlns:a16="http://schemas.microsoft.com/office/drawing/2014/main" id="{70B3EC22-5DA3-0615-B231-0118946D576D}"/>
                </a:ext>
              </a:extLst>
            </p:cNvPr>
            <p:cNvSpPr>
              <a:spLocks noChangeShapeType="1"/>
            </p:cNvSpPr>
            <p:nvPr/>
          </p:nvSpPr>
          <p:spPr bwMode="auto">
            <a:xfrm flipV="1">
              <a:off x="1088" y="2593"/>
              <a:ext cx="914" cy="525"/>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72" name="Line 27">
              <a:extLst>
                <a:ext uri="{FF2B5EF4-FFF2-40B4-BE49-F238E27FC236}">
                  <a16:creationId xmlns:a16="http://schemas.microsoft.com/office/drawing/2014/main" id="{30DDD2F4-68E9-98D9-BCEF-3DC9A6EC715D}"/>
                </a:ext>
              </a:extLst>
            </p:cNvPr>
            <p:cNvSpPr>
              <a:spLocks noChangeShapeType="1"/>
            </p:cNvSpPr>
            <p:nvPr/>
          </p:nvSpPr>
          <p:spPr bwMode="auto">
            <a:xfrm flipV="1">
              <a:off x="1088" y="2593"/>
              <a:ext cx="866" cy="471"/>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73" name="Line 28">
              <a:extLst>
                <a:ext uri="{FF2B5EF4-FFF2-40B4-BE49-F238E27FC236}">
                  <a16:creationId xmlns:a16="http://schemas.microsoft.com/office/drawing/2014/main" id="{C9E65FC4-1E50-2CAB-0801-F5020029F900}"/>
                </a:ext>
              </a:extLst>
            </p:cNvPr>
            <p:cNvSpPr>
              <a:spLocks noChangeShapeType="1"/>
            </p:cNvSpPr>
            <p:nvPr/>
          </p:nvSpPr>
          <p:spPr bwMode="auto">
            <a:xfrm flipV="1">
              <a:off x="1088" y="2593"/>
              <a:ext cx="817" cy="40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74" name="Line 29">
              <a:extLst>
                <a:ext uri="{FF2B5EF4-FFF2-40B4-BE49-F238E27FC236}">
                  <a16:creationId xmlns:a16="http://schemas.microsoft.com/office/drawing/2014/main" id="{6AD8A71C-C200-0379-B167-A54FADCA9AD5}"/>
                </a:ext>
              </a:extLst>
            </p:cNvPr>
            <p:cNvSpPr>
              <a:spLocks noChangeShapeType="1"/>
            </p:cNvSpPr>
            <p:nvPr/>
          </p:nvSpPr>
          <p:spPr bwMode="auto">
            <a:xfrm flipV="1">
              <a:off x="1088" y="2593"/>
              <a:ext cx="755" cy="34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75" name="Line 30">
              <a:extLst>
                <a:ext uri="{FF2B5EF4-FFF2-40B4-BE49-F238E27FC236}">
                  <a16:creationId xmlns:a16="http://schemas.microsoft.com/office/drawing/2014/main" id="{14B17319-7781-3F1C-2755-C24A3042AE33}"/>
                </a:ext>
              </a:extLst>
            </p:cNvPr>
            <p:cNvSpPr>
              <a:spLocks noChangeShapeType="1"/>
            </p:cNvSpPr>
            <p:nvPr/>
          </p:nvSpPr>
          <p:spPr bwMode="auto">
            <a:xfrm flipV="1">
              <a:off x="1088" y="2593"/>
              <a:ext cx="696" cy="289"/>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76" name="Line 31">
              <a:extLst>
                <a:ext uri="{FF2B5EF4-FFF2-40B4-BE49-F238E27FC236}">
                  <a16:creationId xmlns:a16="http://schemas.microsoft.com/office/drawing/2014/main" id="{A0EC5FA6-567F-B495-F09D-A826CE6832BF}"/>
                </a:ext>
              </a:extLst>
            </p:cNvPr>
            <p:cNvSpPr>
              <a:spLocks noChangeShapeType="1"/>
            </p:cNvSpPr>
            <p:nvPr/>
          </p:nvSpPr>
          <p:spPr bwMode="auto">
            <a:xfrm flipH="1">
              <a:off x="1088" y="2593"/>
              <a:ext cx="626" cy="241"/>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77" name="Line 32">
              <a:extLst>
                <a:ext uri="{FF2B5EF4-FFF2-40B4-BE49-F238E27FC236}">
                  <a16:creationId xmlns:a16="http://schemas.microsoft.com/office/drawing/2014/main" id="{61336E9C-068E-6D84-E7B8-C3B419CC1370}"/>
                </a:ext>
              </a:extLst>
            </p:cNvPr>
            <p:cNvSpPr>
              <a:spLocks noChangeShapeType="1"/>
            </p:cNvSpPr>
            <p:nvPr/>
          </p:nvSpPr>
          <p:spPr bwMode="auto">
            <a:xfrm flipH="1">
              <a:off x="1088" y="2593"/>
              <a:ext cx="562" cy="196"/>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78" name="Line 33">
              <a:extLst>
                <a:ext uri="{FF2B5EF4-FFF2-40B4-BE49-F238E27FC236}">
                  <a16:creationId xmlns:a16="http://schemas.microsoft.com/office/drawing/2014/main" id="{4EF8FDED-B473-AE08-2F1D-05F2AFB16555}"/>
                </a:ext>
              </a:extLst>
            </p:cNvPr>
            <p:cNvSpPr>
              <a:spLocks noChangeShapeType="1"/>
            </p:cNvSpPr>
            <p:nvPr/>
          </p:nvSpPr>
          <p:spPr bwMode="auto">
            <a:xfrm flipH="1">
              <a:off x="1088" y="2593"/>
              <a:ext cx="508" cy="161"/>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79" name="Line 34">
              <a:extLst>
                <a:ext uri="{FF2B5EF4-FFF2-40B4-BE49-F238E27FC236}">
                  <a16:creationId xmlns:a16="http://schemas.microsoft.com/office/drawing/2014/main" id="{1B7EA035-4051-D5FD-383C-5BC4489D1F90}"/>
                </a:ext>
              </a:extLst>
            </p:cNvPr>
            <p:cNvSpPr>
              <a:spLocks noChangeShapeType="1"/>
            </p:cNvSpPr>
            <p:nvPr/>
          </p:nvSpPr>
          <p:spPr bwMode="auto">
            <a:xfrm flipH="1">
              <a:off x="1088" y="2593"/>
              <a:ext cx="452" cy="126"/>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80" name="Line 35">
              <a:extLst>
                <a:ext uri="{FF2B5EF4-FFF2-40B4-BE49-F238E27FC236}">
                  <a16:creationId xmlns:a16="http://schemas.microsoft.com/office/drawing/2014/main" id="{11B69BA6-873D-F064-83A7-B86A2788C865}"/>
                </a:ext>
              </a:extLst>
            </p:cNvPr>
            <p:cNvSpPr>
              <a:spLocks noChangeShapeType="1"/>
            </p:cNvSpPr>
            <p:nvPr/>
          </p:nvSpPr>
          <p:spPr bwMode="auto">
            <a:xfrm flipH="1">
              <a:off x="1088" y="2593"/>
              <a:ext cx="379" cy="91"/>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81" name="Line 36">
              <a:extLst>
                <a:ext uri="{FF2B5EF4-FFF2-40B4-BE49-F238E27FC236}">
                  <a16:creationId xmlns:a16="http://schemas.microsoft.com/office/drawing/2014/main" id="{8A3A91CC-6B93-B187-2F86-8BAAFB9E3A2F}"/>
                </a:ext>
              </a:extLst>
            </p:cNvPr>
            <p:cNvSpPr>
              <a:spLocks noChangeShapeType="1"/>
            </p:cNvSpPr>
            <p:nvPr/>
          </p:nvSpPr>
          <p:spPr bwMode="auto">
            <a:xfrm flipH="1">
              <a:off x="1088" y="2593"/>
              <a:ext cx="304" cy="62"/>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82" name="Line 37">
              <a:extLst>
                <a:ext uri="{FF2B5EF4-FFF2-40B4-BE49-F238E27FC236}">
                  <a16:creationId xmlns:a16="http://schemas.microsoft.com/office/drawing/2014/main" id="{64757DBC-0906-AEE4-1181-E1727CA01079}"/>
                </a:ext>
              </a:extLst>
            </p:cNvPr>
            <p:cNvSpPr>
              <a:spLocks noChangeShapeType="1"/>
            </p:cNvSpPr>
            <p:nvPr/>
          </p:nvSpPr>
          <p:spPr bwMode="auto">
            <a:xfrm>
              <a:off x="3897" y="2593"/>
              <a:ext cx="162" cy="38"/>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83" name="Line 38">
              <a:extLst>
                <a:ext uri="{FF2B5EF4-FFF2-40B4-BE49-F238E27FC236}">
                  <a16:creationId xmlns:a16="http://schemas.microsoft.com/office/drawing/2014/main" id="{7D0B65EC-2642-F544-7BDA-E4E4D27CFE7F}"/>
                </a:ext>
              </a:extLst>
            </p:cNvPr>
            <p:cNvSpPr>
              <a:spLocks noChangeShapeType="1"/>
            </p:cNvSpPr>
            <p:nvPr/>
          </p:nvSpPr>
          <p:spPr bwMode="auto">
            <a:xfrm flipH="1" flipV="1">
              <a:off x="2830" y="2593"/>
              <a:ext cx="1129" cy="1561"/>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84" name="Line 39">
              <a:extLst>
                <a:ext uri="{FF2B5EF4-FFF2-40B4-BE49-F238E27FC236}">
                  <a16:creationId xmlns:a16="http://schemas.microsoft.com/office/drawing/2014/main" id="{251887C0-889A-6BC4-0AFE-BBFAFBCE8FB7}"/>
                </a:ext>
              </a:extLst>
            </p:cNvPr>
            <p:cNvSpPr>
              <a:spLocks noChangeShapeType="1"/>
            </p:cNvSpPr>
            <p:nvPr/>
          </p:nvSpPr>
          <p:spPr bwMode="auto">
            <a:xfrm flipH="1" flipV="1">
              <a:off x="2873" y="2593"/>
              <a:ext cx="1186" cy="134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85" name="Line 40">
              <a:extLst>
                <a:ext uri="{FF2B5EF4-FFF2-40B4-BE49-F238E27FC236}">
                  <a16:creationId xmlns:a16="http://schemas.microsoft.com/office/drawing/2014/main" id="{CF3D5210-68D4-32D3-AFB1-4F81963B74B3}"/>
                </a:ext>
              </a:extLst>
            </p:cNvPr>
            <p:cNvSpPr>
              <a:spLocks noChangeShapeType="1"/>
            </p:cNvSpPr>
            <p:nvPr/>
          </p:nvSpPr>
          <p:spPr bwMode="auto">
            <a:xfrm flipH="1" flipV="1">
              <a:off x="2932" y="2593"/>
              <a:ext cx="1127" cy="1079"/>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86" name="Line 41">
              <a:extLst>
                <a:ext uri="{FF2B5EF4-FFF2-40B4-BE49-F238E27FC236}">
                  <a16:creationId xmlns:a16="http://schemas.microsoft.com/office/drawing/2014/main" id="{8C33E4E6-8588-6A9C-F948-EA7C1FE451AE}"/>
                </a:ext>
              </a:extLst>
            </p:cNvPr>
            <p:cNvSpPr>
              <a:spLocks noChangeShapeType="1"/>
            </p:cNvSpPr>
            <p:nvPr/>
          </p:nvSpPr>
          <p:spPr bwMode="auto">
            <a:xfrm flipH="1" flipV="1">
              <a:off x="2975" y="2593"/>
              <a:ext cx="1084" cy="87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87" name="Line 42">
              <a:extLst>
                <a:ext uri="{FF2B5EF4-FFF2-40B4-BE49-F238E27FC236}">
                  <a16:creationId xmlns:a16="http://schemas.microsoft.com/office/drawing/2014/main" id="{96B67273-27DC-7E60-94F6-E0DDC6BAE71B}"/>
                </a:ext>
              </a:extLst>
            </p:cNvPr>
            <p:cNvSpPr>
              <a:spLocks noChangeShapeType="1"/>
            </p:cNvSpPr>
            <p:nvPr/>
          </p:nvSpPr>
          <p:spPr bwMode="auto">
            <a:xfrm flipH="1" flipV="1">
              <a:off x="3032" y="2593"/>
              <a:ext cx="1027" cy="731"/>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88" name="Line 43">
              <a:extLst>
                <a:ext uri="{FF2B5EF4-FFF2-40B4-BE49-F238E27FC236}">
                  <a16:creationId xmlns:a16="http://schemas.microsoft.com/office/drawing/2014/main" id="{03F96F20-92C2-FAAC-E30C-EE0BE371128B}"/>
                </a:ext>
              </a:extLst>
            </p:cNvPr>
            <p:cNvSpPr>
              <a:spLocks noChangeShapeType="1"/>
            </p:cNvSpPr>
            <p:nvPr/>
          </p:nvSpPr>
          <p:spPr bwMode="auto">
            <a:xfrm>
              <a:off x="3091" y="2593"/>
              <a:ext cx="968" cy="611"/>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89" name="Line 44">
              <a:extLst>
                <a:ext uri="{FF2B5EF4-FFF2-40B4-BE49-F238E27FC236}">
                  <a16:creationId xmlns:a16="http://schemas.microsoft.com/office/drawing/2014/main" id="{5ADC8784-8638-B860-98C5-AF7AECD2AACB}"/>
                </a:ext>
              </a:extLst>
            </p:cNvPr>
            <p:cNvSpPr>
              <a:spLocks noChangeShapeType="1"/>
            </p:cNvSpPr>
            <p:nvPr/>
          </p:nvSpPr>
          <p:spPr bwMode="auto">
            <a:xfrm flipH="1" flipV="1">
              <a:off x="3142" y="2593"/>
              <a:ext cx="917" cy="525"/>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90" name="Line 45">
              <a:extLst>
                <a:ext uri="{FF2B5EF4-FFF2-40B4-BE49-F238E27FC236}">
                  <a16:creationId xmlns:a16="http://schemas.microsoft.com/office/drawing/2014/main" id="{878C2B73-4B11-0955-0E0F-F6A526DED39E}"/>
                </a:ext>
              </a:extLst>
            </p:cNvPr>
            <p:cNvSpPr>
              <a:spLocks noChangeShapeType="1"/>
            </p:cNvSpPr>
            <p:nvPr/>
          </p:nvSpPr>
          <p:spPr bwMode="auto">
            <a:xfrm flipH="1" flipV="1">
              <a:off x="3188" y="2593"/>
              <a:ext cx="871" cy="471"/>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91" name="Line 46">
              <a:extLst>
                <a:ext uri="{FF2B5EF4-FFF2-40B4-BE49-F238E27FC236}">
                  <a16:creationId xmlns:a16="http://schemas.microsoft.com/office/drawing/2014/main" id="{0B48A90F-FA79-89E5-1492-97A8011E7B7F}"/>
                </a:ext>
              </a:extLst>
            </p:cNvPr>
            <p:cNvSpPr>
              <a:spLocks noChangeShapeType="1"/>
            </p:cNvSpPr>
            <p:nvPr/>
          </p:nvSpPr>
          <p:spPr bwMode="auto">
            <a:xfrm flipH="1" flipV="1">
              <a:off x="3239" y="2593"/>
              <a:ext cx="820" cy="40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92" name="Line 47">
              <a:extLst>
                <a:ext uri="{FF2B5EF4-FFF2-40B4-BE49-F238E27FC236}">
                  <a16:creationId xmlns:a16="http://schemas.microsoft.com/office/drawing/2014/main" id="{FCFD908B-696C-A0D5-3F63-FCC864B2A2F2}"/>
                </a:ext>
              </a:extLst>
            </p:cNvPr>
            <p:cNvSpPr>
              <a:spLocks noChangeShapeType="1"/>
            </p:cNvSpPr>
            <p:nvPr/>
          </p:nvSpPr>
          <p:spPr bwMode="auto">
            <a:xfrm flipH="1" flipV="1">
              <a:off x="3303" y="2593"/>
              <a:ext cx="756" cy="34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93" name="Line 48">
              <a:extLst>
                <a:ext uri="{FF2B5EF4-FFF2-40B4-BE49-F238E27FC236}">
                  <a16:creationId xmlns:a16="http://schemas.microsoft.com/office/drawing/2014/main" id="{647FCB24-4728-040D-07A9-887E2936C145}"/>
                </a:ext>
              </a:extLst>
            </p:cNvPr>
            <p:cNvSpPr>
              <a:spLocks noChangeShapeType="1"/>
            </p:cNvSpPr>
            <p:nvPr/>
          </p:nvSpPr>
          <p:spPr bwMode="auto">
            <a:xfrm flipH="1" flipV="1">
              <a:off x="3360" y="2593"/>
              <a:ext cx="699" cy="289"/>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94" name="Line 49">
              <a:extLst>
                <a:ext uri="{FF2B5EF4-FFF2-40B4-BE49-F238E27FC236}">
                  <a16:creationId xmlns:a16="http://schemas.microsoft.com/office/drawing/2014/main" id="{31522FAC-20E9-06C5-E331-C16076445FCD}"/>
                </a:ext>
              </a:extLst>
            </p:cNvPr>
            <p:cNvSpPr>
              <a:spLocks noChangeShapeType="1"/>
            </p:cNvSpPr>
            <p:nvPr/>
          </p:nvSpPr>
          <p:spPr bwMode="auto">
            <a:xfrm>
              <a:off x="3438" y="2593"/>
              <a:ext cx="621" cy="241"/>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95" name="Line 50">
              <a:extLst>
                <a:ext uri="{FF2B5EF4-FFF2-40B4-BE49-F238E27FC236}">
                  <a16:creationId xmlns:a16="http://schemas.microsoft.com/office/drawing/2014/main" id="{AC605C29-0B2D-C8ED-56ED-08ABAA9D20A1}"/>
                </a:ext>
              </a:extLst>
            </p:cNvPr>
            <p:cNvSpPr>
              <a:spLocks noChangeShapeType="1"/>
            </p:cNvSpPr>
            <p:nvPr/>
          </p:nvSpPr>
          <p:spPr bwMode="auto">
            <a:xfrm>
              <a:off x="3499" y="2593"/>
              <a:ext cx="560" cy="196"/>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96" name="Line 51">
              <a:extLst>
                <a:ext uri="{FF2B5EF4-FFF2-40B4-BE49-F238E27FC236}">
                  <a16:creationId xmlns:a16="http://schemas.microsoft.com/office/drawing/2014/main" id="{ECDBE9B4-AE08-F363-4531-7E3DD272073F}"/>
                </a:ext>
              </a:extLst>
            </p:cNvPr>
            <p:cNvSpPr>
              <a:spLocks noChangeShapeType="1"/>
            </p:cNvSpPr>
            <p:nvPr/>
          </p:nvSpPr>
          <p:spPr bwMode="auto">
            <a:xfrm>
              <a:off x="3551" y="2593"/>
              <a:ext cx="508" cy="161"/>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97" name="Line 52">
              <a:extLst>
                <a:ext uri="{FF2B5EF4-FFF2-40B4-BE49-F238E27FC236}">
                  <a16:creationId xmlns:a16="http://schemas.microsoft.com/office/drawing/2014/main" id="{ED66A2B8-5BD6-900A-8DEF-7BE313242C35}"/>
                </a:ext>
              </a:extLst>
            </p:cNvPr>
            <p:cNvSpPr>
              <a:spLocks noChangeShapeType="1"/>
            </p:cNvSpPr>
            <p:nvPr/>
          </p:nvSpPr>
          <p:spPr bwMode="auto">
            <a:xfrm>
              <a:off x="3604" y="2593"/>
              <a:ext cx="455" cy="126"/>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98" name="Line 53">
              <a:extLst>
                <a:ext uri="{FF2B5EF4-FFF2-40B4-BE49-F238E27FC236}">
                  <a16:creationId xmlns:a16="http://schemas.microsoft.com/office/drawing/2014/main" id="{82A0E8C6-1BAB-307F-5BF3-07723863627C}"/>
                </a:ext>
              </a:extLst>
            </p:cNvPr>
            <p:cNvSpPr>
              <a:spLocks noChangeShapeType="1"/>
            </p:cNvSpPr>
            <p:nvPr/>
          </p:nvSpPr>
          <p:spPr bwMode="auto">
            <a:xfrm>
              <a:off x="3682" y="2593"/>
              <a:ext cx="377" cy="91"/>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5999" name="Line 54">
              <a:extLst>
                <a:ext uri="{FF2B5EF4-FFF2-40B4-BE49-F238E27FC236}">
                  <a16:creationId xmlns:a16="http://schemas.microsoft.com/office/drawing/2014/main" id="{AAB5C0E3-73A9-3197-4143-9C7E23DF7335}"/>
                </a:ext>
              </a:extLst>
            </p:cNvPr>
            <p:cNvSpPr>
              <a:spLocks noChangeShapeType="1"/>
            </p:cNvSpPr>
            <p:nvPr/>
          </p:nvSpPr>
          <p:spPr bwMode="auto">
            <a:xfrm>
              <a:off x="3755" y="2593"/>
              <a:ext cx="304" cy="62"/>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000" name="Line 55">
              <a:extLst>
                <a:ext uri="{FF2B5EF4-FFF2-40B4-BE49-F238E27FC236}">
                  <a16:creationId xmlns:a16="http://schemas.microsoft.com/office/drawing/2014/main" id="{87F5757E-86FF-28F4-DED1-D6034CD673E5}"/>
                </a:ext>
              </a:extLst>
            </p:cNvPr>
            <p:cNvSpPr>
              <a:spLocks noChangeShapeType="1"/>
            </p:cNvSpPr>
            <p:nvPr/>
          </p:nvSpPr>
          <p:spPr bwMode="auto">
            <a:xfrm>
              <a:off x="1088" y="2617"/>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001" name="Line 56">
              <a:extLst>
                <a:ext uri="{FF2B5EF4-FFF2-40B4-BE49-F238E27FC236}">
                  <a16:creationId xmlns:a16="http://schemas.microsoft.com/office/drawing/2014/main" id="{9A127D9B-4482-9F1C-4AB9-E884666FB8EA}"/>
                </a:ext>
              </a:extLst>
            </p:cNvPr>
            <p:cNvSpPr>
              <a:spLocks noChangeShapeType="1"/>
            </p:cNvSpPr>
            <p:nvPr/>
          </p:nvSpPr>
          <p:spPr bwMode="auto">
            <a:xfrm>
              <a:off x="1088" y="2647"/>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002" name="Line 57">
              <a:extLst>
                <a:ext uri="{FF2B5EF4-FFF2-40B4-BE49-F238E27FC236}">
                  <a16:creationId xmlns:a16="http://schemas.microsoft.com/office/drawing/2014/main" id="{0199BF1D-0873-CA6C-5E73-B9C9E07B39DD}"/>
                </a:ext>
              </a:extLst>
            </p:cNvPr>
            <p:cNvSpPr>
              <a:spLocks noChangeShapeType="1"/>
            </p:cNvSpPr>
            <p:nvPr/>
          </p:nvSpPr>
          <p:spPr bwMode="auto">
            <a:xfrm>
              <a:off x="1088" y="2676"/>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003" name="Line 58">
              <a:extLst>
                <a:ext uri="{FF2B5EF4-FFF2-40B4-BE49-F238E27FC236}">
                  <a16:creationId xmlns:a16="http://schemas.microsoft.com/office/drawing/2014/main" id="{A6D358D7-E9FA-3119-0739-D04B5CCCE10D}"/>
                </a:ext>
              </a:extLst>
            </p:cNvPr>
            <p:cNvSpPr>
              <a:spLocks noChangeShapeType="1"/>
            </p:cNvSpPr>
            <p:nvPr/>
          </p:nvSpPr>
          <p:spPr bwMode="auto">
            <a:xfrm>
              <a:off x="1088" y="2741"/>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004" name="Line 59">
              <a:extLst>
                <a:ext uri="{FF2B5EF4-FFF2-40B4-BE49-F238E27FC236}">
                  <a16:creationId xmlns:a16="http://schemas.microsoft.com/office/drawing/2014/main" id="{85B618A7-97EC-C48C-32D9-F5F1AF4432D1}"/>
                </a:ext>
              </a:extLst>
            </p:cNvPr>
            <p:cNvSpPr>
              <a:spLocks noChangeShapeType="1"/>
            </p:cNvSpPr>
            <p:nvPr/>
          </p:nvSpPr>
          <p:spPr bwMode="auto">
            <a:xfrm>
              <a:off x="1088" y="2708"/>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005" name="Line 60">
              <a:extLst>
                <a:ext uri="{FF2B5EF4-FFF2-40B4-BE49-F238E27FC236}">
                  <a16:creationId xmlns:a16="http://schemas.microsoft.com/office/drawing/2014/main" id="{E8856585-E3A0-9292-6F8A-BF994E83F4CC}"/>
                </a:ext>
              </a:extLst>
            </p:cNvPr>
            <p:cNvSpPr>
              <a:spLocks noChangeShapeType="1"/>
            </p:cNvSpPr>
            <p:nvPr/>
          </p:nvSpPr>
          <p:spPr bwMode="auto">
            <a:xfrm>
              <a:off x="1088" y="2799"/>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006" name="Line 61">
              <a:extLst>
                <a:ext uri="{FF2B5EF4-FFF2-40B4-BE49-F238E27FC236}">
                  <a16:creationId xmlns:a16="http://schemas.microsoft.com/office/drawing/2014/main" id="{B25951D7-6EA7-0B55-033E-6ADA0C8EBFAA}"/>
                </a:ext>
              </a:extLst>
            </p:cNvPr>
            <p:cNvSpPr>
              <a:spLocks noChangeShapeType="1"/>
            </p:cNvSpPr>
            <p:nvPr/>
          </p:nvSpPr>
          <p:spPr bwMode="auto">
            <a:xfrm>
              <a:off x="1088" y="2866"/>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007" name="Line 62">
              <a:extLst>
                <a:ext uri="{FF2B5EF4-FFF2-40B4-BE49-F238E27FC236}">
                  <a16:creationId xmlns:a16="http://schemas.microsoft.com/office/drawing/2014/main" id="{EDCE624A-59AD-ECDB-3E9A-62F1CE04E9D6}"/>
                </a:ext>
              </a:extLst>
            </p:cNvPr>
            <p:cNvSpPr>
              <a:spLocks noChangeShapeType="1"/>
            </p:cNvSpPr>
            <p:nvPr/>
          </p:nvSpPr>
          <p:spPr bwMode="auto">
            <a:xfrm>
              <a:off x="1088" y="2933"/>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008" name="Line 63">
              <a:extLst>
                <a:ext uri="{FF2B5EF4-FFF2-40B4-BE49-F238E27FC236}">
                  <a16:creationId xmlns:a16="http://schemas.microsoft.com/office/drawing/2014/main" id="{EA2DF541-BFDE-CBF2-0BCB-DDAF77BD390A}"/>
                </a:ext>
              </a:extLst>
            </p:cNvPr>
            <p:cNvSpPr>
              <a:spLocks noChangeShapeType="1"/>
            </p:cNvSpPr>
            <p:nvPr/>
          </p:nvSpPr>
          <p:spPr bwMode="auto">
            <a:xfrm>
              <a:off x="1088" y="3019"/>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009" name="Line 64">
              <a:extLst>
                <a:ext uri="{FF2B5EF4-FFF2-40B4-BE49-F238E27FC236}">
                  <a16:creationId xmlns:a16="http://schemas.microsoft.com/office/drawing/2014/main" id="{52A595C7-A68A-9456-ABF2-56535C1E3A31}"/>
                </a:ext>
              </a:extLst>
            </p:cNvPr>
            <p:cNvSpPr>
              <a:spLocks noChangeShapeType="1"/>
            </p:cNvSpPr>
            <p:nvPr/>
          </p:nvSpPr>
          <p:spPr bwMode="auto">
            <a:xfrm>
              <a:off x="1088" y="3123"/>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010" name="Line 65">
              <a:extLst>
                <a:ext uri="{FF2B5EF4-FFF2-40B4-BE49-F238E27FC236}">
                  <a16:creationId xmlns:a16="http://schemas.microsoft.com/office/drawing/2014/main" id="{69961A70-9125-6D63-2A40-850878DAC30A}"/>
                </a:ext>
              </a:extLst>
            </p:cNvPr>
            <p:cNvSpPr>
              <a:spLocks noChangeShapeType="1"/>
            </p:cNvSpPr>
            <p:nvPr/>
          </p:nvSpPr>
          <p:spPr bwMode="auto">
            <a:xfrm>
              <a:off x="1088" y="3284"/>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011" name="Line 66">
              <a:extLst>
                <a:ext uri="{FF2B5EF4-FFF2-40B4-BE49-F238E27FC236}">
                  <a16:creationId xmlns:a16="http://schemas.microsoft.com/office/drawing/2014/main" id="{980B1B8E-49E9-1519-1110-8C39968716A1}"/>
                </a:ext>
              </a:extLst>
            </p:cNvPr>
            <p:cNvSpPr>
              <a:spLocks noChangeShapeType="1"/>
            </p:cNvSpPr>
            <p:nvPr/>
          </p:nvSpPr>
          <p:spPr bwMode="auto">
            <a:xfrm>
              <a:off x="1093" y="3503"/>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012" name="Line 67">
              <a:extLst>
                <a:ext uri="{FF2B5EF4-FFF2-40B4-BE49-F238E27FC236}">
                  <a16:creationId xmlns:a16="http://schemas.microsoft.com/office/drawing/2014/main" id="{E8DB26F0-44AD-2388-EE32-2A3175DA04D3}"/>
                </a:ext>
              </a:extLst>
            </p:cNvPr>
            <p:cNvSpPr>
              <a:spLocks noChangeShapeType="1"/>
            </p:cNvSpPr>
            <p:nvPr/>
          </p:nvSpPr>
          <p:spPr bwMode="auto">
            <a:xfrm>
              <a:off x="1088" y="3619"/>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013" name="Line 69">
              <a:extLst>
                <a:ext uri="{FF2B5EF4-FFF2-40B4-BE49-F238E27FC236}">
                  <a16:creationId xmlns:a16="http://schemas.microsoft.com/office/drawing/2014/main" id="{BEB2AF95-E1EC-7DD3-6990-5C8E27702EAF}"/>
                </a:ext>
              </a:extLst>
            </p:cNvPr>
            <p:cNvSpPr>
              <a:spLocks noChangeShapeType="1"/>
            </p:cNvSpPr>
            <p:nvPr/>
          </p:nvSpPr>
          <p:spPr bwMode="auto">
            <a:xfrm>
              <a:off x="1088" y="4004"/>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014" name="Line 68">
              <a:extLst>
                <a:ext uri="{FF2B5EF4-FFF2-40B4-BE49-F238E27FC236}">
                  <a16:creationId xmlns:a16="http://schemas.microsoft.com/office/drawing/2014/main" id="{118A6B56-39B4-8AA4-9DAD-B69E4FCB0259}"/>
                </a:ext>
              </a:extLst>
            </p:cNvPr>
            <p:cNvSpPr>
              <a:spLocks noChangeShapeType="1"/>
            </p:cNvSpPr>
            <p:nvPr/>
          </p:nvSpPr>
          <p:spPr bwMode="auto">
            <a:xfrm>
              <a:off x="1088" y="3811"/>
              <a:ext cx="2971"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grpSp>
      <p:pic>
        <p:nvPicPr>
          <p:cNvPr id="125957" name="Picture 62" descr="LAWSx18.jpg                                                    006ABFB9Macintosh HD                   BC2D11C2:">
            <a:extLst>
              <a:ext uri="{FF2B5EF4-FFF2-40B4-BE49-F238E27FC236}">
                <a16:creationId xmlns:a16="http://schemas.microsoft.com/office/drawing/2014/main" id="{EE7EAE15-57D7-504B-E4EC-72C73FB760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280190"/>
            <a:ext cx="1545594" cy="142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63" descr="roles diagram_cmyk">
            <a:extLst>
              <a:ext uri="{FF2B5EF4-FFF2-40B4-BE49-F238E27FC236}">
                <a16:creationId xmlns:a16="http://schemas.microsoft.com/office/drawing/2014/main" id="{C143CABC-0C5A-2E0F-8D44-7B263506BC85}"/>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5442" y="3000479"/>
            <a:ext cx="1831815" cy="169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48228513-F24B-35C7-8EC2-245FA47E2A82}"/>
              </a:ext>
            </a:extLst>
          </p:cNvPr>
          <p:cNvSpPr>
            <a:spLocks noGrp="1" noChangeArrowheads="1"/>
          </p:cNvSpPr>
          <p:nvPr>
            <p:ph type="title"/>
          </p:nvPr>
        </p:nvSpPr>
        <p:spPr>
          <a:xfrm>
            <a:off x="914401" y="234553"/>
            <a:ext cx="7827963" cy="736997"/>
          </a:xfrm>
        </p:spPr>
        <p:txBody>
          <a:bodyPr/>
          <a:lstStyle/>
          <a:p>
            <a:r>
              <a:rPr lang="en-US" altLang="en-US" b="1" dirty="0"/>
              <a:t>Using planning pages</a:t>
            </a:r>
          </a:p>
        </p:txBody>
      </p:sp>
      <p:sp>
        <p:nvSpPr>
          <p:cNvPr id="35843" name="Rectangle 3">
            <a:extLst>
              <a:ext uri="{FF2B5EF4-FFF2-40B4-BE49-F238E27FC236}">
                <a16:creationId xmlns:a16="http://schemas.microsoft.com/office/drawing/2014/main" id="{97CA80AB-4A74-2FF5-172A-77B3A2252813}"/>
              </a:ext>
            </a:extLst>
          </p:cNvPr>
          <p:cNvSpPr>
            <a:spLocks noGrp="1" noChangeArrowheads="1"/>
          </p:cNvSpPr>
          <p:nvPr>
            <p:ph type="body" idx="1"/>
          </p:nvPr>
        </p:nvSpPr>
        <p:spPr>
          <a:xfrm>
            <a:off x="914401" y="1200150"/>
            <a:ext cx="6116981" cy="3510979"/>
          </a:xfrm>
        </p:spPr>
        <p:txBody>
          <a:bodyPr/>
          <a:lstStyle/>
          <a:p>
            <a:pPr>
              <a:spcBef>
                <a:spcPct val="100000"/>
              </a:spcBef>
            </a:pPr>
            <a:r>
              <a:rPr lang="en-US" altLang="en-US" sz="2400" dirty="0">
                <a:solidFill>
                  <a:schemeClr val="tx1"/>
                </a:solidFill>
              </a:rPr>
              <a:t>Use the planning pages to record your goals and remind you of your focus.</a:t>
            </a:r>
          </a:p>
          <a:p>
            <a:pPr>
              <a:spcBef>
                <a:spcPct val="100000"/>
              </a:spcBef>
            </a:pPr>
            <a:r>
              <a:rPr lang="en-US" altLang="en-US" sz="2400" dirty="0">
                <a:solidFill>
                  <a:schemeClr val="tx1"/>
                </a:solidFill>
              </a:rPr>
              <a:t>Share your planning pages with a mentor, and use them as the basis for your discussion about how you are doing and the kinds of adjustments you might want to make. </a:t>
            </a:r>
          </a:p>
          <a:p>
            <a:pPr>
              <a:spcBef>
                <a:spcPct val="100000"/>
              </a:spcBef>
            </a:pPr>
            <a:endParaRPr lang="en-US" altLang="en-US" dirty="0"/>
          </a:p>
        </p:txBody>
      </p:sp>
      <p:grpSp>
        <p:nvGrpSpPr>
          <p:cNvPr id="126980" name="Group 4">
            <a:extLst>
              <a:ext uri="{FF2B5EF4-FFF2-40B4-BE49-F238E27FC236}">
                <a16:creationId xmlns:a16="http://schemas.microsoft.com/office/drawing/2014/main" id="{1EBCA317-C132-2D79-501C-A0FA9E594A02}"/>
              </a:ext>
            </a:extLst>
          </p:cNvPr>
          <p:cNvGrpSpPr>
            <a:grpSpLocks/>
          </p:cNvGrpSpPr>
          <p:nvPr/>
        </p:nvGrpSpPr>
        <p:grpSpPr bwMode="auto">
          <a:xfrm>
            <a:off x="6629400" y="271710"/>
            <a:ext cx="2289769" cy="1628280"/>
            <a:chOff x="2076" y="2716"/>
            <a:chExt cx="3105" cy="1990"/>
          </a:xfrm>
        </p:grpSpPr>
        <p:sp>
          <p:nvSpPr>
            <p:cNvPr id="126982" name="Rectangle 5">
              <a:extLst>
                <a:ext uri="{FF2B5EF4-FFF2-40B4-BE49-F238E27FC236}">
                  <a16:creationId xmlns:a16="http://schemas.microsoft.com/office/drawing/2014/main" id="{185152CD-D4ED-02E8-12A9-8BF8966A7160}"/>
                </a:ext>
              </a:extLst>
            </p:cNvPr>
            <p:cNvSpPr>
              <a:spLocks noChangeArrowheads="1"/>
            </p:cNvSpPr>
            <p:nvPr/>
          </p:nvSpPr>
          <p:spPr bwMode="auto">
            <a:xfrm>
              <a:off x="2076" y="2716"/>
              <a:ext cx="3105" cy="1990"/>
            </a:xfrm>
            <a:prstGeom prst="rect">
              <a:avLst/>
            </a:prstGeom>
            <a:gradFill rotWithShape="0">
              <a:gsLst>
                <a:gs pos="0">
                  <a:srgbClr val="A0004C"/>
                </a:gs>
                <a:gs pos="100000">
                  <a:srgbClr val="D2D2D2"/>
                </a:gs>
              </a:gsLst>
              <a:lin ang="0" scaled="1"/>
            </a:gradFill>
            <a:ln w="12700">
              <a:solidFill>
                <a:srgbClr val="005050"/>
              </a:solidFill>
              <a:miter lim="800000"/>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126983" name="Rectangle 6">
              <a:extLst>
                <a:ext uri="{FF2B5EF4-FFF2-40B4-BE49-F238E27FC236}">
                  <a16:creationId xmlns:a16="http://schemas.microsoft.com/office/drawing/2014/main" id="{4DF82E1B-61A6-0CD8-3628-D9D675537032}"/>
                </a:ext>
              </a:extLst>
            </p:cNvPr>
            <p:cNvSpPr>
              <a:spLocks noChangeArrowheads="1"/>
            </p:cNvSpPr>
            <p:nvPr/>
          </p:nvSpPr>
          <p:spPr bwMode="auto">
            <a:xfrm>
              <a:off x="2076" y="2716"/>
              <a:ext cx="3105" cy="356"/>
            </a:xfrm>
            <a:prstGeom prst="rect">
              <a:avLst/>
            </a:prstGeom>
            <a:gradFill rotWithShape="0">
              <a:gsLst>
                <a:gs pos="0">
                  <a:srgbClr val="A0004C"/>
                </a:gs>
                <a:gs pos="100000">
                  <a:srgbClr val="FFFFFF"/>
                </a:gs>
              </a:gsLst>
              <a:lin ang="5400000" scaled="1"/>
            </a:gradFill>
            <a:ln w="12700">
              <a:solidFill>
                <a:srgbClr val="005050"/>
              </a:solidFill>
              <a:miter lim="800000"/>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126984" name="Rectangle 7">
              <a:extLst>
                <a:ext uri="{FF2B5EF4-FFF2-40B4-BE49-F238E27FC236}">
                  <a16:creationId xmlns:a16="http://schemas.microsoft.com/office/drawing/2014/main" id="{D21FDA4A-605B-1D8C-E38E-BF4D6493F071}"/>
                </a:ext>
              </a:extLst>
            </p:cNvPr>
            <p:cNvSpPr>
              <a:spLocks noChangeArrowheads="1"/>
            </p:cNvSpPr>
            <p:nvPr/>
          </p:nvSpPr>
          <p:spPr bwMode="auto">
            <a:xfrm>
              <a:off x="2076" y="3072"/>
              <a:ext cx="3105" cy="1634"/>
            </a:xfrm>
            <a:prstGeom prst="rect">
              <a:avLst/>
            </a:prstGeom>
            <a:gradFill rotWithShape="0">
              <a:gsLst>
                <a:gs pos="0">
                  <a:srgbClr val="A0004C"/>
                </a:gs>
                <a:gs pos="100000">
                  <a:srgbClr val="000000"/>
                </a:gs>
              </a:gsLst>
              <a:lin ang="5400000" scaled="1"/>
            </a:gradFill>
            <a:ln w="12700">
              <a:solidFill>
                <a:srgbClr val="005050"/>
              </a:solidFill>
              <a:miter lim="800000"/>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126985" name="Line 8">
              <a:extLst>
                <a:ext uri="{FF2B5EF4-FFF2-40B4-BE49-F238E27FC236}">
                  <a16:creationId xmlns:a16="http://schemas.microsoft.com/office/drawing/2014/main" id="{8A1CEDB6-DD86-B6F1-43DD-BA06A35A098D}"/>
                </a:ext>
              </a:extLst>
            </p:cNvPr>
            <p:cNvSpPr>
              <a:spLocks noChangeShapeType="1"/>
            </p:cNvSpPr>
            <p:nvPr/>
          </p:nvSpPr>
          <p:spPr bwMode="auto">
            <a:xfrm>
              <a:off x="2076" y="3072"/>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986" name="Line 9">
              <a:extLst>
                <a:ext uri="{FF2B5EF4-FFF2-40B4-BE49-F238E27FC236}">
                  <a16:creationId xmlns:a16="http://schemas.microsoft.com/office/drawing/2014/main" id="{69760E3D-B56D-0B8C-4584-8A28E2D6485C}"/>
                </a:ext>
              </a:extLst>
            </p:cNvPr>
            <p:cNvSpPr>
              <a:spLocks noChangeShapeType="1"/>
            </p:cNvSpPr>
            <p:nvPr/>
          </p:nvSpPr>
          <p:spPr bwMode="auto">
            <a:xfrm flipH="1">
              <a:off x="2076" y="3072"/>
              <a:ext cx="167" cy="34"/>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987" name="Line 10">
              <a:extLst>
                <a:ext uri="{FF2B5EF4-FFF2-40B4-BE49-F238E27FC236}">
                  <a16:creationId xmlns:a16="http://schemas.microsoft.com/office/drawing/2014/main" id="{29114DC5-9006-C360-1A2B-FA747BC88667}"/>
                </a:ext>
              </a:extLst>
            </p:cNvPr>
            <p:cNvSpPr>
              <a:spLocks noChangeShapeType="1"/>
            </p:cNvSpPr>
            <p:nvPr/>
          </p:nvSpPr>
          <p:spPr bwMode="auto">
            <a:xfrm flipV="1">
              <a:off x="2183" y="3072"/>
              <a:ext cx="1180" cy="1634"/>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988" name="Line 11">
              <a:extLst>
                <a:ext uri="{FF2B5EF4-FFF2-40B4-BE49-F238E27FC236}">
                  <a16:creationId xmlns:a16="http://schemas.microsoft.com/office/drawing/2014/main" id="{D684B8DF-D34D-0EDD-16A0-93FCFAA3DCA5}"/>
                </a:ext>
              </a:extLst>
            </p:cNvPr>
            <p:cNvSpPr>
              <a:spLocks noChangeShapeType="1"/>
            </p:cNvSpPr>
            <p:nvPr/>
          </p:nvSpPr>
          <p:spPr bwMode="auto">
            <a:xfrm flipV="1">
              <a:off x="2076" y="3072"/>
              <a:ext cx="1238" cy="140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989" name="Line 12">
              <a:extLst>
                <a:ext uri="{FF2B5EF4-FFF2-40B4-BE49-F238E27FC236}">
                  <a16:creationId xmlns:a16="http://schemas.microsoft.com/office/drawing/2014/main" id="{F77EF0C7-154C-C477-1945-65E42E40B167}"/>
                </a:ext>
              </a:extLst>
            </p:cNvPr>
            <p:cNvSpPr>
              <a:spLocks noChangeShapeType="1"/>
            </p:cNvSpPr>
            <p:nvPr/>
          </p:nvSpPr>
          <p:spPr bwMode="auto">
            <a:xfrm flipV="1">
              <a:off x="2076" y="3072"/>
              <a:ext cx="1178" cy="1125"/>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990" name="Line 13">
              <a:extLst>
                <a:ext uri="{FF2B5EF4-FFF2-40B4-BE49-F238E27FC236}">
                  <a16:creationId xmlns:a16="http://schemas.microsoft.com/office/drawing/2014/main" id="{C1D853A6-792B-5AE7-9229-EA87FAFBF815}"/>
                </a:ext>
              </a:extLst>
            </p:cNvPr>
            <p:cNvSpPr>
              <a:spLocks noChangeShapeType="1"/>
            </p:cNvSpPr>
            <p:nvPr/>
          </p:nvSpPr>
          <p:spPr bwMode="auto">
            <a:xfrm flipV="1">
              <a:off x="2076" y="3072"/>
              <a:ext cx="1130" cy="912"/>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991" name="Line 14">
              <a:extLst>
                <a:ext uri="{FF2B5EF4-FFF2-40B4-BE49-F238E27FC236}">
                  <a16:creationId xmlns:a16="http://schemas.microsoft.com/office/drawing/2014/main" id="{F12406A0-7399-8745-2BFB-2899C40509E5}"/>
                </a:ext>
              </a:extLst>
            </p:cNvPr>
            <p:cNvSpPr>
              <a:spLocks noChangeShapeType="1"/>
            </p:cNvSpPr>
            <p:nvPr/>
          </p:nvSpPr>
          <p:spPr bwMode="auto">
            <a:xfrm flipV="1">
              <a:off x="2076" y="3072"/>
              <a:ext cx="1071" cy="764"/>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992" name="Line 15">
              <a:extLst>
                <a:ext uri="{FF2B5EF4-FFF2-40B4-BE49-F238E27FC236}">
                  <a16:creationId xmlns:a16="http://schemas.microsoft.com/office/drawing/2014/main" id="{9D63763E-EBA4-0E3D-DBB7-487429B152AC}"/>
                </a:ext>
              </a:extLst>
            </p:cNvPr>
            <p:cNvSpPr>
              <a:spLocks noChangeShapeType="1"/>
            </p:cNvSpPr>
            <p:nvPr/>
          </p:nvSpPr>
          <p:spPr bwMode="auto">
            <a:xfrm flipH="1">
              <a:off x="2076" y="3072"/>
              <a:ext cx="1007" cy="63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993" name="Line 16">
              <a:extLst>
                <a:ext uri="{FF2B5EF4-FFF2-40B4-BE49-F238E27FC236}">
                  <a16:creationId xmlns:a16="http://schemas.microsoft.com/office/drawing/2014/main" id="{6D2B2A32-B597-4073-BD0F-82A746808B61}"/>
                </a:ext>
              </a:extLst>
            </p:cNvPr>
            <p:cNvSpPr>
              <a:spLocks noChangeShapeType="1"/>
            </p:cNvSpPr>
            <p:nvPr/>
          </p:nvSpPr>
          <p:spPr bwMode="auto">
            <a:xfrm flipV="1">
              <a:off x="2076" y="3072"/>
              <a:ext cx="955" cy="54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994" name="Line 17">
              <a:extLst>
                <a:ext uri="{FF2B5EF4-FFF2-40B4-BE49-F238E27FC236}">
                  <a16:creationId xmlns:a16="http://schemas.microsoft.com/office/drawing/2014/main" id="{39B8624A-0755-1000-94B9-40F87B803156}"/>
                </a:ext>
              </a:extLst>
            </p:cNvPr>
            <p:cNvSpPr>
              <a:spLocks noChangeShapeType="1"/>
            </p:cNvSpPr>
            <p:nvPr/>
          </p:nvSpPr>
          <p:spPr bwMode="auto">
            <a:xfrm flipV="1">
              <a:off x="2076" y="3072"/>
              <a:ext cx="906" cy="49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995" name="Line 18">
              <a:extLst>
                <a:ext uri="{FF2B5EF4-FFF2-40B4-BE49-F238E27FC236}">
                  <a16:creationId xmlns:a16="http://schemas.microsoft.com/office/drawing/2014/main" id="{E6850965-AD2E-C087-B7A4-AA6A51D5BDAA}"/>
                </a:ext>
              </a:extLst>
            </p:cNvPr>
            <p:cNvSpPr>
              <a:spLocks noChangeShapeType="1"/>
            </p:cNvSpPr>
            <p:nvPr/>
          </p:nvSpPr>
          <p:spPr bwMode="auto">
            <a:xfrm flipV="1">
              <a:off x="2076" y="3072"/>
              <a:ext cx="853" cy="42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996" name="Line 19">
              <a:extLst>
                <a:ext uri="{FF2B5EF4-FFF2-40B4-BE49-F238E27FC236}">
                  <a16:creationId xmlns:a16="http://schemas.microsoft.com/office/drawing/2014/main" id="{47AD4226-0CA5-AAB7-3ADA-39D36FEC3AE1}"/>
                </a:ext>
              </a:extLst>
            </p:cNvPr>
            <p:cNvSpPr>
              <a:spLocks noChangeShapeType="1"/>
            </p:cNvSpPr>
            <p:nvPr/>
          </p:nvSpPr>
          <p:spPr bwMode="auto">
            <a:xfrm flipV="1">
              <a:off x="2076" y="3072"/>
              <a:ext cx="789" cy="358"/>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997" name="Line 20">
              <a:extLst>
                <a:ext uri="{FF2B5EF4-FFF2-40B4-BE49-F238E27FC236}">
                  <a16:creationId xmlns:a16="http://schemas.microsoft.com/office/drawing/2014/main" id="{085B4463-17EE-ADCD-CFC2-EDCDFB9702FD}"/>
                </a:ext>
              </a:extLst>
            </p:cNvPr>
            <p:cNvSpPr>
              <a:spLocks noChangeShapeType="1"/>
            </p:cNvSpPr>
            <p:nvPr/>
          </p:nvSpPr>
          <p:spPr bwMode="auto">
            <a:xfrm flipV="1">
              <a:off x="2076" y="3072"/>
              <a:ext cx="727" cy="299"/>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998" name="Line 21">
              <a:extLst>
                <a:ext uri="{FF2B5EF4-FFF2-40B4-BE49-F238E27FC236}">
                  <a16:creationId xmlns:a16="http://schemas.microsoft.com/office/drawing/2014/main" id="{0007A102-62C3-722C-3DF5-032E3555FDDB}"/>
                </a:ext>
              </a:extLst>
            </p:cNvPr>
            <p:cNvSpPr>
              <a:spLocks noChangeShapeType="1"/>
            </p:cNvSpPr>
            <p:nvPr/>
          </p:nvSpPr>
          <p:spPr bwMode="auto">
            <a:xfrm flipH="1">
              <a:off x="2076" y="3072"/>
              <a:ext cx="651" cy="24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6999" name="Line 22">
              <a:extLst>
                <a:ext uri="{FF2B5EF4-FFF2-40B4-BE49-F238E27FC236}">
                  <a16:creationId xmlns:a16="http://schemas.microsoft.com/office/drawing/2014/main" id="{3C798BE0-D2E5-411A-4472-FEB0F23C3E89}"/>
                </a:ext>
              </a:extLst>
            </p:cNvPr>
            <p:cNvSpPr>
              <a:spLocks noChangeShapeType="1"/>
            </p:cNvSpPr>
            <p:nvPr/>
          </p:nvSpPr>
          <p:spPr bwMode="auto">
            <a:xfrm flipH="1">
              <a:off x="2076" y="3072"/>
              <a:ext cx="585" cy="20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00" name="Line 23">
              <a:extLst>
                <a:ext uri="{FF2B5EF4-FFF2-40B4-BE49-F238E27FC236}">
                  <a16:creationId xmlns:a16="http://schemas.microsoft.com/office/drawing/2014/main" id="{902657F3-72D3-E0C5-614F-D65DF009F562}"/>
                </a:ext>
              </a:extLst>
            </p:cNvPr>
            <p:cNvSpPr>
              <a:spLocks noChangeShapeType="1"/>
            </p:cNvSpPr>
            <p:nvPr/>
          </p:nvSpPr>
          <p:spPr bwMode="auto">
            <a:xfrm flipH="1">
              <a:off x="2076" y="3072"/>
              <a:ext cx="532" cy="16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01" name="Line 24">
              <a:extLst>
                <a:ext uri="{FF2B5EF4-FFF2-40B4-BE49-F238E27FC236}">
                  <a16:creationId xmlns:a16="http://schemas.microsoft.com/office/drawing/2014/main" id="{7EF995C8-7A56-9277-1201-F042C9773147}"/>
                </a:ext>
              </a:extLst>
            </p:cNvPr>
            <p:cNvSpPr>
              <a:spLocks noChangeShapeType="1"/>
            </p:cNvSpPr>
            <p:nvPr/>
          </p:nvSpPr>
          <p:spPr bwMode="auto">
            <a:xfrm flipH="1">
              <a:off x="2076" y="3072"/>
              <a:ext cx="470" cy="122"/>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02" name="Line 25">
              <a:extLst>
                <a:ext uri="{FF2B5EF4-FFF2-40B4-BE49-F238E27FC236}">
                  <a16:creationId xmlns:a16="http://schemas.microsoft.com/office/drawing/2014/main" id="{369CA0A2-6B3D-73FE-CF10-25E8F57D3B86}"/>
                </a:ext>
              </a:extLst>
            </p:cNvPr>
            <p:cNvSpPr>
              <a:spLocks noChangeShapeType="1"/>
            </p:cNvSpPr>
            <p:nvPr/>
          </p:nvSpPr>
          <p:spPr bwMode="auto">
            <a:xfrm flipH="1">
              <a:off x="2076" y="3072"/>
              <a:ext cx="394" cy="92"/>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03" name="Line 26">
              <a:extLst>
                <a:ext uri="{FF2B5EF4-FFF2-40B4-BE49-F238E27FC236}">
                  <a16:creationId xmlns:a16="http://schemas.microsoft.com/office/drawing/2014/main" id="{360956C0-B43D-D776-652D-C15BC41CF43A}"/>
                </a:ext>
              </a:extLst>
            </p:cNvPr>
            <p:cNvSpPr>
              <a:spLocks noChangeShapeType="1"/>
            </p:cNvSpPr>
            <p:nvPr/>
          </p:nvSpPr>
          <p:spPr bwMode="auto">
            <a:xfrm flipH="1">
              <a:off x="2076" y="3072"/>
              <a:ext cx="316" cy="59"/>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04" name="Line 27">
              <a:extLst>
                <a:ext uri="{FF2B5EF4-FFF2-40B4-BE49-F238E27FC236}">
                  <a16:creationId xmlns:a16="http://schemas.microsoft.com/office/drawing/2014/main" id="{003A41CA-6E00-0858-43F7-65EC1163CD56}"/>
                </a:ext>
              </a:extLst>
            </p:cNvPr>
            <p:cNvSpPr>
              <a:spLocks noChangeShapeType="1"/>
            </p:cNvSpPr>
            <p:nvPr/>
          </p:nvSpPr>
          <p:spPr bwMode="auto">
            <a:xfrm>
              <a:off x="5014" y="3072"/>
              <a:ext cx="167" cy="34"/>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05" name="Line 28">
              <a:extLst>
                <a:ext uri="{FF2B5EF4-FFF2-40B4-BE49-F238E27FC236}">
                  <a16:creationId xmlns:a16="http://schemas.microsoft.com/office/drawing/2014/main" id="{D92B7E5C-854E-3869-FEE5-B684343D15F5}"/>
                </a:ext>
              </a:extLst>
            </p:cNvPr>
            <p:cNvSpPr>
              <a:spLocks noChangeShapeType="1"/>
            </p:cNvSpPr>
            <p:nvPr/>
          </p:nvSpPr>
          <p:spPr bwMode="auto">
            <a:xfrm flipH="1" flipV="1">
              <a:off x="3893" y="3072"/>
              <a:ext cx="1183" cy="1634"/>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06" name="Line 29">
              <a:extLst>
                <a:ext uri="{FF2B5EF4-FFF2-40B4-BE49-F238E27FC236}">
                  <a16:creationId xmlns:a16="http://schemas.microsoft.com/office/drawing/2014/main" id="{1CA65A98-E348-31CA-634B-FBCD3C537288}"/>
                </a:ext>
              </a:extLst>
            </p:cNvPr>
            <p:cNvSpPr>
              <a:spLocks noChangeShapeType="1"/>
            </p:cNvSpPr>
            <p:nvPr/>
          </p:nvSpPr>
          <p:spPr bwMode="auto">
            <a:xfrm flipH="1" flipV="1">
              <a:off x="3942" y="3072"/>
              <a:ext cx="1239" cy="140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07" name="Line 30">
              <a:extLst>
                <a:ext uri="{FF2B5EF4-FFF2-40B4-BE49-F238E27FC236}">
                  <a16:creationId xmlns:a16="http://schemas.microsoft.com/office/drawing/2014/main" id="{07D6342B-924E-E2C5-CB1D-B62194A832B8}"/>
                </a:ext>
              </a:extLst>
            </p:cNvPr>
            <p:cNvSpPr>
              <a:spLocks noChangeShapeType="1"/>
            </p:cNvSpPr>
            <p:nvPr/>
          </p:nvSpPr>
          <p:spPr bwMode="auto">
            <a:xfrm flipH="1" flipV="1">
              <a:off x="4003" y="3072"/>
              <a:ext cx="1178" cy="1125"/>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08" name="Line 31">
              <a:extLst>
                <a:ext uri="{FF2B5EF4-FFF2-40B4-BE49-F238E27FC236}">
                  <a16:creationId xmlns:a16="http://schemas.microsoft.com/office/drawing/2014/main" id="{9953A022-4E64-4F51-DA7B-8802DCB4EF1D}"/>
                </a:ext>
              </a:extLst>
            </p:cNvPr>
            <p:cNvSpPr>
              <a:spLocks noChangeShapeType="1"/>
            </p:cNvSpPr>
            <p:nvPr/>
          </p:nvSpPr>
          <p:spPr bwMode="auto">
            <a:xfrm flipH="1" flipV="1">
              <a:off x="4048" y="3072"/>
              <a:ext cx="1133" cy="912"/>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09" name="Line 32">
              <a:extLst>
                <a:ext uri="{FF2B5EF4-FFF2-40B4-BE49-F238E27FC236}">
                  <a16:creationId xmlns:a16="http://schemas.microsoft.com/office/drawing/2014/main" id="{955D7065-5D41-F3C0-607D-F0470C9F3246}"/>
                </a:ext>
              </a:extLst>
            </p:cNvPr>
            <p:cNvSpPr>
              <a:spLocks noChangeShapeType="1"/>
            </p:cNvSpPr>
            <p:nvPr/>
          </p:nvSpPr>
          <p:spPr bwMode="auto">
            <a:xfrm flipH="1" flipV="1">
              <a:off x="4109" y="3072"/>
              <a:ext cx="1072" cy="764"/>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10" name="Line 33">
              <a:extLst>
                <a:ext uri="{FF2B5EF4-FFF2-40B4-BE49-F238E27FC236}">
                  <a16:creationId xmlns:a16="http://schemas.microsoft.com/office/drawing/2014/main" id="{612E8A54-302A-17DB-A7CA-70940540E737}"/>
                </a:ext>
              </a:extLst>
            </p:cNvPr>
            <p:cNvSpPr>
              <a:spLocks noChangeShapeType="1"/>
            </p:cNvSpPr>
            <p:nvPr/>
          </p:nvSpPr>
          <p:spPr bwMode="auto">
            <a:xfrm>
              <a:off x="4170" y="3072"/>
              <a:ext cx="1011" cy="63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11" name="Line 34">
              <a:extLst>
                <a:ext uri="{FF2B5EF4-FFF2-40B4-BE49-F238E27FC236}">
                  <a16:creationId xmlns:a16="http://schemas.microsoft.com/office/drawing/2014/main" id="{B06C5A69-C9E7-ECF0-1E83-0C958D109D8B}"/>
                </a:ext>
              </a:extLst>
            </p:cNvPr>
            <p:cNvSpPr>
              <a:spLocks noChangeShapeType="1"/>
            </p:cNvSpPr>
            <p:nvPr/>
          </p:nvSpPr>
          <p:spPr bwMode="auto">
            <a:xfrm flipH="1" flipV="1">
              <a:off x="4223" y="3072"/>
              <a:ext cx="958" cy="54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12" name="Line 35">
              <a:extLst>
                <a:ext uri="{FF2B5EF4-FFF2-40B4-BE49-F238E27FC236}">
                  <a16:creationId xmlns:a16="http://schemas.microsoft.com/office/drawing/2014/main" id="{06A50C2B-59E4-7F60-8A66-0B2D4D8D532A}"/>
                </a:ext>
              </a:extLst>
            </p:cNvPr>
            <p:cNvSpPr>
              <a:spLocks noChangeShapeType="1"/>
            </p:cNvSpPr>
            <p:nvPr/>
          </p:nvSpPr>
          <p:spPr bwMode="auto">
            <a:xfrm flipH="1" flipV="1">
              <a:off x="4271" y="3072"/>
              <a:ext cx="910" cy="49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13" name="Line 36">
              <a:extLst>
                <a:ext uri="{FF2B5EF4-FFF2-40B4-BE49-F238E27FC236}">
                  <a16:creationId xmlns:a16="http://schemas.microsoft.com/office/drawing/2014/main" id="{2509BE03-F4AF-2529-ECC8-3E5C91248E34}"/>
                </a:ext>
              </a:extLst>
            </p:cNvPr>
            <p:cNvSpPr>
              <a:spLocks noChangeShapeType="1"/>
            </p:cNvSpPr>
            <p:nvPr/>
          </p:nvSpPr>
          <p:spPr bwMode="auto">
            <a:xfrm flipH="1" flipV="1">
              <a:off x="4323" y="3072"/>
              <a:ext cx="858" cy="42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14" name="Line 37">
              <a:extLst>
                <a:ext uri="{FF2B5EF4-FFF2-40B4-BE49-F238E27FC236}">
                  <a16:creationId xmlns:a16="http://schemas.microsoft.com/office/drawing/2014/main" id="{01249F7B-0553-FBCF-21DD-893D4030760D}"/>
                </a:ext>
              </a:extLst>
            </p:cNvPr>
            <p:cNvSpPr>
              <a:spLocks noChangeShapeType="1"/>
            </p:cNvSpPr>
            <p:nvPr/>
          </p:nvSpPr>
          <p:spPr bwMode="auto">
            <a:xfrm flipH="1" flipV="1">
              <a:off x="4389" y="3072"/>
              <a:ext cx="792" cy="358"/>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15" name="Line 38">
              <a:extLst>
                <a:ext uri="{FF2B5EF4-FFF2-40B4-BE49-F238E27FC236}">
                  <a16:creationId xmlns:a16="http://schemas.microsoft.com/office/drawing/2014/main" id="{3CE9F66C-6E1E-4DC4-6407-3F4CCDE8E667}"/>
                </a:ext>
              </a:extLst>
            </p:cNvPr>
            <p:cNvSpPr>
              <a:spLocks noChangeShapeType="1"/>
            </p:cNvSpPr>
            <p:nvPr/>
          </p:nvSpPr>
          <p:spPr bwMode="auto">
            <a:xfrm flipH="1" flipV="1">
              <a:off x="4452" y="3072"/>
              <a:ext cx="729" cy="299"/>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16" name="Line 39">
              <a:extLst>
                <a:ext uri="{FF2B5EF4-FFF2-40B4-BE49-F238E27FC236}">
                  <a16:creationId xmlns:a16="http://schemas.microsoft.com/office/drawing/2014/main" id="{F25CDF7D-830F-1EE0-E6DF-FF66FA75CC64}"/>
                </a:ext>
              </a:extLst>
            </p:cNvPr>
            <p:cNvSpPr>
              <a:spLocks noChangeShapeType="1"/>
            </p:cNvSpPr>
            <p:nvPr/>
          </p:nvSpPr>
          <p:spPr bwMode="auto">
            <a:xfrm>
              <a:off x="4530" y="3072"/>
              <a:ext cx="651" cy="24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17" name="Line 40">
              <a:extLst>
                <a:ext uri="{FF2B5EF4-FFF2-40B4-BE49-F238E27FC236}">
                  <a16:creationId xmlns:a16="http://schemas.microsoft.com/office/drawing/2014/main" id="{7D005C0C-B377-462E-4787-55C22FDEB348}"/>
                </a:ext>
              </a:extLst>
            </p:cNvPr>
            <p:cNvSpPr>
              <a:spLocks noChangeShapeType="1"/>
            </p:cNvSpPr>
            <p:nvPr/>
          </p:nvSpPr>
          <p:spPr bwMode="auto">
            <a:xfrm>
              <a:off x="4596" y="3072"/>
              <a:ext cx="585" cy="20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18" name="Line 41">
              <a:extLst>
                <a:ext uri="{FF2B5EF4-FFF2-40B4-BE49-F238E27FC236}">
                  <a16:creationId xmlns:a16="http://schemas.microsoft.com/office/drawing/2014/main" id="{C54F5B4D-4015-AED8-CD38-312A2A7E6608}"/>
                </a:ext>
              </a:extLst>
            </p:cNvPr>
            <p:cNvSpPr>
              <a:spLocks noChangeShapeType="1"/>
            </p:cNvSpPr>
            <p:nvPr/>
          </p:nvSpPr>
          <p:spPr bwMode="auto">
            <a:xfrm>
              <a:off x="4649" y="3072"/>
              <a:ext cx="532" cy="16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19" name="Line 42">
              <a:extLst>
                <a:ext uri="{FF2B5EF4-FFF2-40B4-BE49-F238E27FC236}">
                  <a16:creationId xmlns:a16="http://schemas.microsoft.com/office/drawing/2014/main" id="{A9B86F79-E22F-219A-8158-4D63EAD44DA4}"/>
                </a:ext>
              </a:extLst>
            </p:cNvPr>
            <p:cNvSpPr>
              <a:spLocks noChangeShapeType="1"/>
            </p:cNvSpPr>
            <p:nvPr/>
          </p:nvSpPr>
          <p:spPr bwMode="auto">
            <a:xfrm>
              <a:off x="4710" y="3072"/>
              <a:ext cx="471" cy="122"/>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20" name="Line 43">
              <a:extLst>
                <a:ext uri="{FF2B5EF4-FFF2-40B4-BE49-F238E27FC236}">
                  <a16:creationId xmlns:a16="http://schemas.microsoft.com/office/drawing/2014/main" id="{F55D58F0-F216-AEDC-1EC2-5B7D774CFFC1}"/>
                </a:ext>
              </a:extLst>
            </p:cNvPr>
            <p:cNvSpPr>
              <a:spLocks noChangeShapeType="1"/>
            </p:cNvSpPr>
            <p:nvPr/>
          </p:nvSpPr>
          <p:spPr bwMode="auto">
            <a:xfrm>
              <a:off x="4788" y="3072"/>
              <a:ext cx="393" cy="92"/>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21" name="Line 44">
              <a:extLst>
                <a:ext uri="{FF2B5EF4-FFF2-40B4-BE49-F238E27FC236}">
                  <a16:creationId xmlns:a16="http://schemas.microsoft.com/office/drawing/2014/main" id="{C64244E9-0E09-F28D-CCE6-08D888F77537}"/>
                </a:ext>
              </a:extLst>
            </p:cNvPr>
            <p:cNvSpPr>
              <a:spLocks noChangeShapeType="1"/>
            </p:cNvSpPr>
            <p:nvPr/>
          </p:nvSpPr>
          <p:spPr bwMode="auto">
            <a:xfrm>
              <a:off x="4863" y="3072"/>
              <a:ext cx="318" cy="59"/>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22" name="Line 45">
              <a:extLst>
                <a:ext uri="{FF2B5EF4-FFF2-40B4-BE49-F238E27FC236}">
                  <a16:creationId xmlns:a16="http://schemas.microsoft.com/office/drawing/2014/main" id="{EE6ECBFF-98F7-96C9-C6AD-3F471FBC943E}"/>
                </a:ext>
              </a:extLst>
            </p:cNvPr>
            <p:cNvSpPr>
              <a:spLocks noChangeShapeType="1"/>
            </p:cNvSpPr>
            <p:nvPr/>
          </p:nvSpPr>
          <p:spPr bwMode="auto">
            <a:xfrm>
              <a:off x="2076" y="3097"/>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23" name="Line 46">
              <a:extLst>
                <a:ext uri="{FF2B5EF4-FFF2-40B4-BE49-F238E27FC236}">
                  <a16:creationId xmlns:a16="http://schemas.microsoft.com/office/drawing/2014/main" id="{04265ECA-F2B6-DA1B-E200-31259194B6A7}"/>
                </a:ext>
              </a:extLst>
            </p:cNvPr>
            <p:cNvSpPr>
              <a:spLocks noChangeShapeType="1"/>
            </p:cNvSpPr>
            <p:nvPr/>
          </p:nvSpPr>
          <p:spPr bwMode="auto">
            <a:xfrm>
              <a:off x="2076" y="3123"/>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24" name="Line 47">
              <a:extLst>
                <a:ext uri="{FF2B5EF4-FFF2-40B4-BE49-F238E27FC236}">
                  <a16:creationId xmlns:a16="http://schemas.microsoft.com/office/drawing/2014/main" id="{FFD01E7D-DF92-05DB-2F1E-7F2D0ACB68DD}"/>
                </a:ext>
              </a:extLst>
            </p:cNvPr>
            <p:cNvSpPr>
              <a:spLocks noChangeShapeType="1"/>
            </p:cNvSpPr>
            <p:nvPr/>
          </p:nvSpPr>
          <p:spPr bwMode="auto">
            <a:xfrm>
              <a:off x="2076" y="3155"/>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25" name="Line 48">
              <a:extLst>
                <a:ext uri="{FF2B5EF4-FFF2-40B4-BE49-F238E27FC236}">
                  <a16:creationId xmlns:a16="http://schemas.microsoft.com/office/drawing/2014/main" id="{06E8952C-0638-D75B-E9A9-7E32C9F3C8C2}"/>
                </a:ext>
              </a:extLst>
            </p:cNvPr>
            <p:cNvSpPr>
              <a:spLocks noChangeShapeType="1"/>
            </p:cNvSpPr>
            <p:nvPr/>
          </p:nvSpPr>
          <p:spPr bwMode="auto">
            <a:xfrm>
              <a:off x="2076" y="3220"/>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26" name="Line 49">
              <a:extLst>
                <a:ext uri="{FF2B5EF4-FFF2-40B4-BE49-F238E27FC236}">
                  <a16:creationId xmlns:a16="http://schemas.microsoft.com/office/drawing/2014/main" id="{20ECDE59-D09E-EF9E-26A2-F4EB3D634C86}"/>
                </a:ext>
              </a:extLst>
            </p:cNvPr>
            <p:cNvSpPr>
              <a:spLocks noChangeShapeType="1"/>
            </p:cNvSpPr>
            <p:nvPr/>
          </p:nvSpPr>
          <p:spPr bwMode="auto">
            <a:xfrm>
              <a:off x="2076" y="3187"/>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27" name="Line 50">
              <a:extLst>
                <a:ext uri="{FF2B5EF4-FFF2-40B4-BE49-F238E27FC236}">
                  <a16:creationId xmlns:a16="http://schemas.microsoft.com/office/drawing/2014/main" id="{AC6422A5-9915-EDB1-0F2E-BFDAF4F646DD}"/>
                </a:ext>
              </a:extLst>
            </p:cNvPr>
            <p:cNvSpPr>
              <a:spLocks noChangeShapeType="1"/>
            </p:cNvSpPr>
            <p:nvPr/>
          </p:nvSpPr>
          <p:spPr bwMode="auto">
            <a:xfrm>
              <a:off x="2076" y="3284"/>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28" name="Line 51">
              <a:extLst>
                <a:ext uri="{FF2B5EF4-FFF2-40B4-BE49-F238E27FC236}">
                  <a16:creationId xmlns:a16="http://schemas.microsoft.com/office/drawing/2014/main" id="{84F2181A-C005-0ABC-7E22-0A4375CCF782}"/>
                </a:ext>
              </a:extLst>
            </p:cNvPr>
            <p:cNvSpPr>
              <a:spLocks noChangeShapeType="1"/>
            </p:cNvSpPr>
            <p:nvPr/>
          </p:nvSpPr>
          <p:spPr bwMode="auto">
            <a:xfrm>
              <a:off x="2076" y="3350"/>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29" name="Line 52">
              <a:extLst>
                <a:ext uri="{FF2B5EF4-FFF2-40B4-BE49-F238E27FC236}">
                  <a16:creationId xmlns:a16="http://schemas.microsoft.com/office/drawing/2014/main" id="{E9E99CD7-4FC0-4B2B-E21B-BBE171A6579B}"/>
                </a:ext>
              </a:extLst>
            </p:cNvPr>
            <p:cNvSpPr>
              <a:spLocks noChangeShapeType="1"/>
            </p:cNvSpPr>
            <p:nvPr/>
          </p:nvSpPr>
          <p:spPr bwMode="auto">
            <a:xfrm>
              <a:off x="2076" y="3424"/>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30" name="Line 53">
              <a:extLst>
                <a:ext uri="{FF2B5EF4-FFF2-40B4-BE49-F238E27FC236}">
                  <a16:creationId xmlns:a16="http://schemas.microsoft.com/office/drawing/2014/main" id="{F04D3530-EBAD-EC3B-A596-96EFB7A3FC39}"/>
                </a:ext>
              </a:extLst>
            </p:cNvPr>
            <p:cNvSpPr>
              <a:spLocks noChangeShapeType="1"/>
            </p:cNvSpPr>
            <p:nvPr/>
          </p:nvSpPr>
          <p:spPr bwMode="auto">
            <a:xfrm>
              <a:off x="2076" y="3514"/>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31" name="Line 54">
              <a:extLst>
                <a:ext uri="{FF2B5EF4-FFF2-40B4-BE49-F238E27FC236}">
                  <a16:creationId xmlns:a16="http://schemas.microsoft.com/office/drawing/2014/main" id="{E846A800-E22B-BA85-504E-7231DE03D6D5}"/>
                </a:ext>
              </a:extLst>
            </p:cNvPr>
            <p:cNvSpPr>
              <a:spLocks noChangeShapeType="1"/>
            </p:cNvSpPr>
            <p:nvPr/>
          </p:nvSpPr>
          <p:spPr bwMode="auto">
            <a:xfrm>
              <a:off x="2076" y="3626"/>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32" name="Line 55">
              <a:extLst>
                <a:ext uri="{FF2B5EF4-FFF2-40B4-BE49-F238E27FC236}">
                  <a16:creationId xmlns:a16="http://schemas.microsoft.com/office/drawing/2014/main" id="{32E70D9C-12D2-CD9A-5608-DD4841BF10BF}"/>
                </a:ext>
              </a:extLst>
            </p:cNvPr>
            <p:cNvSpPr>
              <a:spLocks noChangeShapeType="1"/>
            </p:cNvSpPr>
            <p:nvPr/>
          </p:nvSpPr>
          <p:spPr bwMode="auto">
            <a:xfrm>
              <a:off x="2076" y="3793"/>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33" name="Line 56">
              <a:extLst>
                <a:ext uri="{FF2B5EF4-FFF2-40B4-BE49-F238E27FC236}">
                  <a16:creationId xmlns:a16="http://schemas.microsoft.com/office/drawing/2014/main" id="{819B21A2-20D2-65C5-67A2-B38E4B9E483F}"/>
                </a:ext>
              </a:extLst>
            </p:cNvPr>
            <p:cNvSpPr>
              <a:spLocks noChangeShapeType="1"/>
            </p:cNvSpPr>
            <p:nvPr/>
          </p:nvSpPr>
          <p:spPr bwMode="auto">
            <a:xfrm>
              <a:off x="2076" y="3956"/>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34" name="Line 57">
              <a:extLst>
                <a:ext uri="{FF2B5EF4-FFF2-40B4-BE49-F238E27FC236}">
                  <a16:creationId xmlns:a16="http://schemas.microsoft.com/office/drawing/2014/main" id="{E4185F44-5894-FD1C-F659-78AE845BD308}"/>
                </a:ext>
              </a:extLst>
            </p:cNvPr>
            <p:cNvSpPr>
              <a:spLocks noChangeShapeType="1"/>
            </p:cNvSpPr>
            <p:nvPr/>
          </p:nvSpPr>
          <p:spPr bwMode="auto">
            <a:xfrm>
              <a:off x="2076" y="4146"/>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35" name="Line 58">
              <a:extLst>
                <a:ext uri="{FF2B5EF4-FFF2-40B4-BE49-F238E27FC236}">
                  <a16:creationId xmlns:a16="http://schemas.microsoft.com/office/drawing/2014/main" id="{22012AAD-2F36-88F5-F2B8-92E5B9C0106A}"/>
                </a:ext>
              </a:extLst>
            </p:cNvPr>
            <p:cNvSpPr>
              <a:spLocks noChangeShapeType="1"/>
            </p:cNvSpPr>
            <p:nvPr/>
          </p:nvSpPr>
          <p:spPr bwMode="auto">
            <a:xfrm>
              <a:off x="2076" y="4347"/>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27036" name="Line 59">
              <a:extLst>
                <a:ext uri="{FF2B5EF4-FFF2-40B4-BE49-F238E27FC236}">
                  <a16:creationId xmlns:a16="http://schemas.microsoft.com/office/drawing/2014/main" id="{F3761410-102D-2507-B9AE-C05988A81223}"/>
                </a:ext>
              </a:extLst>
            </p:cNvPr>
            <p:cNvSpPr>
              <a:spLocks noChangeShapeType="1"/>
            </p:cNvSpPr>
            <p:nvPr/>
          </p:nvSpPr>
          <p:spPr bwMode="auto">
            <a:xfrm>
              <a:off x="2076" y="4548"/>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grpSp>
      <p:pic>
        <p:nvPicPr>
          <p:cNvPr id="126981" name="Picture 61" descr="roles diagram_cmyk">
            <a:extLst>
              <a:ext uri="{FF2B5EF4-FFF2-40B4-BE49-F238E27FC236}">
                <a16:creationId xmlns:a16="http://schemas.microsoft.com/office/drawing/2014/main" id="{5C564DD4-7B5B-ACAF-8392-37AA9CE2508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3432" y="447683"/>
            <a:ext cx="1351600" cy="124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C481F3A-9E3B-7DD1-057C-58B810F2AFC5}"/>
              </a:ext>
            </a:extLst>
          </p:cNvPr>
          <p:cNvSpPr>
            <a:spLocks noGrp="1" noChangeArrowheads="1"/>
          </p:cNvSpPr>
          <p:nvPr>
            <p:ph type="title"/>
          </p:nvPr>
        </p:nvSpPr>
        <p:spPr/>
        <p:txBody>
          <a:bodyPr/>
          <a:lstStyle/>
          <a:p>
            <a:r>
              <a:rPr lang="en-US" altLang="en-US" b="1" dirty="0"/>
              <a:t>S.M.A.R.T. Goals</a:t>
            </a:r>
          </a:p>
        </p:txBody>
      </p:sp>
      <p:pic>
        <p:nvPicPr>
          <p:cNvPr id="34819" name="Picture 15" descr="Smart Goals">
            <a:extLst>
              <a:ext uri="{FF2B5EF4-FFF2-40B4-BE49-F238E27FC236}">
                <a16:creationId xmlns:a16="http://schemas.microsoft.com/office/drawing/2014/main" id="{7BE455B4-6446-0A9C-A2A9-8372C4975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74829"/>
            <a:ext cx="5143500" cy="376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2307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1" name="Picture 3" descr="chart the course">
            <a:extLst>
              <a:ext uri="{FF2B5EF4-FFF2-40B4-BE49-F238E27FC236}">
                <a16:creationId xmlns:a16="http://schemas.microsoft.com/office/drawing/2014/main" id="{31788D42-E263-37FC-7F05-F2FC819B2D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898" b="18886"/>
          <a:stretch/>
        </p:blipFill>
        <p:spPr bwMode="auto">
          <a:xfrm>
            <a:off x="2438399" y="1123950"/>
            <a:ext cx="4499811"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BAE20C31-4D9F-0608-B534-9E7ACFB32982}"/>
              </a:ext>
            </a:extLst>
          </p:cNvPr>
          <p:cNvSpPr txBox="1">
            <a:spLocks noChangeArrowheads="1"/>
          </p:cNvSpPr>
          <p:nvPr/>
        </p:nvSpPr>
        <p:spPr>
          <a:xfrm>
            <a:off x="914400" y="386953"/>
            <a:ext cx="7751763" cy="584597"/>
          </a:xfrm>
          <a:prstGeom prst="rect">
            <a:avLst/>
          </a:prstGeom>
        </p:spPr>
        <p:txBody>
          <a:bodyPr/>
          <a:lstStyle>
            <a:lvl1pPr algn="l" defTabSz="642938" rtl="0" eaLnBrk="0" fontAlgn="base" hangingPunct="0">
              <a:spcBef>
                <a:spcPct val="0"/>
              </a:spcBef>
              <a:spcAft>
                <a:spcPct val="0"/>
              </a:spcAft>
              <a:defRPr sz="3000">
                <a:solidFill>
                  <a:schemeClr val="tx1"/>
                </a:solidFill>
                <a:latin typeface="+mj-lt"/>
                <a:ea typeface="+mj-ea"/>
                <a:cs typeface="ヒラギノ角ゴ Pro W3"/>
                <a:sym typeface="Helvetica Neue Light" charset="0"/>
              </a:defRPr>
            </a:lvl1pPr>
            <a:lvl2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2pPr>
            <a:lvl3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3pPr>
            <a:lvl4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4pPr>
            <a:lvl5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5pPr>
            <a:lvl6pPr marL="4572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6pPr>
            <a:lvl7pPr marL="9144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7pPr>
            <a:lvl8pPr marL="13716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8pPr>
            <a:lvl9pPr marL="18288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9pPr>
          </a:lstStyle>
          <a:p>
            <a:r>
              <a:rPr lang="en-US" altLang="en-US" b="1" kern="0" dirty="0"/>
              <a:t>Charting the Course -  Goal Setting</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026FA365-3E7C-D5EC-8B11-AEFCD1D17A5E}"/>
              </a:ext>
            </a:extLst>
          </p:cNvPr>
          <p:cNvSpPr>
            <a:spLocks noGrp="1" noChangeArrowheads="1"/>
          </p:cNvSpPr>
          <p:nvPr>
            <p:ph type="title" idx="4294967295"/>
          </p:nvPr>
        </p:nvSpPr>
        <p:spPr>
          <a:xfrm>
            <a:off x="914401" y="234553"/>
            <a:ext cx="7827963" cy="736997"/>
          </a:xfrm>
        </p:spPr>
        <p:txBody>
          <a:bodyPr/>
          <a:lstStyle/>
          <a:p>
            <a:pPr eaLnBrk="1" hangingPunct="1"/>
            <a:r>
              <a:rPr lang="en-US" altLang="en-US" b="1" dirty="0"/>
              <a:t>Using planning pages</a:t>
            </a:r>
          </a:p>
        </p:txBody>
      </p:sp>
      <p:graphicFrame>
        <p:nvGraphicFramePr>
          <p:cNvPr id="32829" name="Group 61">
            <a:extLst>
              <a:ext uri="{FF2B5EF4-FFF2-40B4-BE49-F238E27FC236}">
                <a16:creationId xmlns:a16="http://schemas.microsoft.com/office/drawing/2014/main" id="{F4312628-518A-B064-28C8-90112988E276}"/>
              </a:ext>
            </a:extLst>
          </p:cNvPr>
          <p:cNvGraphicFramePr>
            <a:graphicFrameLocks noGrp="1"/>
          </p:cNvGraphicFramePr>
          <p:nvPr>
            <p:ph idx="4294967295"/>
            <p:extLst>
              <p:ext uri="{D42A27DB-BD31-4B8C-83A1-F6EECF244321}">
                <p14:modId xmlns:p14="http://schemas.microsoft.com/office/powerpoint/2010/main" val="2582522973"/>
              </p:ext>
            </p:extLst>
          </p:nvPr>
        </p:nvGraphicFramePr>
        <p:xfrm>
          <a:off x="1824277" y="1096121"/>
          <a:ext cx="5698980" cy="3739486"/>
        </p:xfrm>
        <a:graphic>
          <a:graphicData uri="http://schemas.openxmlformats.org/drawingml/2006/table">
            <a:tbl>
              <a:tblPr/>
              <a:tblGrid>
                <a:gridCol w="857604">
                  <a:extLst>
                    <a:ext uri="{9D8B030D-6E8A-4147-A177-3AD203B41FA5}">
                      <a16:colId xmlns:a16="http://schemas.microsoft.com/office/drawing/2014/main" val="20000"/>
                    </a:ext>
                  </a:extLst>
                </a:gridCol>
                <a:gridCol w="655128">
                  <a:extLst>
                    <a:ext uri="{9D8B030D-6E8A-4147-A177-3AD203B41FA5}">
                      <a16:colId xmlns:a16="http://schemas.microsoft.com/office/drawing/2014/main" val="20001"/>
                    </a:ext>
                  </a:extLst>
                </a:gridCol>
                <a:gridCol w="537459">
                  <a:extLst>
                    <a:ext uri="{9D8B030D-6E8A-4147-A177-3AD203B41FA5}">
                      <a16:colId xmlns:a16="http://schemas.microsoft.com/office/drawing/2014/main" val="20002"/>
                    </a:ext>
                  </a:extLst>
                </a:gridCol>
                <a:gridCol w="724034">
                  <a:extLst>
                    <a:ext uri="{9D8B030D-6E8A-4147-A177-3AD203B41FA5}">
                      <a16:colId xmlns:a16="http://schemas.microsoft.com/office/drawing/2014/main" val="20003"/>
                    </a:ext>
                  </a:extLst>
                </a:gridCol>
                <a:gridCol w="735498">
                  <a:extLst>
                    <a:ext uri="{9D8B030D-6E8A-4147-A177-3AD203B41FA5}">
                      <a16:colId xmlns:a16="http://schemas.microsoft.com/office/drawing/2014/main" val="20004"/>
                    </a:ext>
                  </a:extLst>
                </a:gridCol>
                <a:gridCol w="625642">
                  <a:extLst>
                    <a:ext uri="{9D8B030D-6E8A-4147-A177-3AD203B41FA5}">
                      <a16:colId xmlns:a16="http://schemas.microsoft.com/office/drawing/2014/main" val="20005"/>
                    </a:ext>
                  </a:extLst>
                </a:gridCol>
                <a:gridCol w="806719">
                  <a:extLst>
                    <a:ext uri="{9D8B030D-6E8A-4147-A177-3AD203B41FA5}">
                      <a16:colId xmlns:a16="http://schemas.microsoft.com/office/drawing/2014/main" val="20006"/>
                    </a:ext>
                  </a:extLst>
                </a:gridCol>
                <a:gridCol w="756896">
                  <a:extLst>
                    <a:ext uri="{9D8B030D-6E8A-4147-A177-3AD203B41FA5}">
                      <a16:colId xmlns:a16="http://schemas.microsoft.com/office/drawing/2014/main" val="20007"/>
                    </a:ext>
                  </a:extLst>
                </a:gridCol>
              </a:tblGrid>
              <a:tr h="20863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Role/Identity</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Milestones</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Ideas</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Roadblocks</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Resources</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1 Year Goals</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2 Year Goals</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5 Year Goals</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006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1. </a:t>
                      </a:r>
                      <a:r>
                        <a:rPr kumimoji="0" lang="en-US" altLang="zh-CN" sz="8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Christ Follower:</a:t>
                      </a:r>
                      <a:r>
                        <a:rPr kumimoji="0" lang="en-US" altLang="zh-CN" sz="8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 </a:t>
                      </a:r>
                      <a:endParaRPr kumimoji="0" lang="en-US" altLang="zh-CN" sz="700" b="1"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Need:  To live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Heart</a:t>
                      </a:r>
                      <a:r>
                        <a:rPr kumimoji="0" lang="en-US" altLang="zh-CN" sz="8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Devotion</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Spiritual </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Lover/Prayer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Warrior</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848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Soul –</a:t>
                      </a: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 Priorities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Emotional</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Sinner/Saint</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Balance,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Reflection &amp; Life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Management</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88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Mind </a:t>
                      </a:r>
                      <a:r>
                        <a:rPr kumimoji="0" lang="en-US" altLang="zh-CN" sz="8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 Plans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Intellectual</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Learner/Planner</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670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Strength</a:t>
                      </a:r>
                      <a:r>
                        <a:rPr kumimoji="0" lang="en-US" altLang="zh-CN" sz="8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Actions - </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Physical </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Temple/</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Recreator </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a:txBody>
                  <a:tcPr marL="61061" marR="61061" marT="30526" marB="305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6120CE50-BBF7-4D31-7FD9-2CF8333765F2}"/>
              </a:ext>
            </a:extLst>
          </p:cNvPr>
          <p:cNvSpPr>
            <a:spLocks noGrp="1" noChangeArrowheads="1"/>
          </p:cNvSpPr>
          <p:nvPr>
            <p:ph type="title" idx="4294967295"/>
          </p:nvPr>
        </p:nvSpPr>
        <p:spPr>
          <a:xfrm>
            <a:off x="914401" y="234553"/>
            <a:ext cx="7827963" cy="736997"/>
          </a:xfrm>
        </p:spPr>
        <p:txBody>
          <a:bodyPr/>
          <a:lstStyle/>
          <a:p>
            <a:pPr eaLnBrk="1" hangingPunct="1"/>
            <a:r>
              <a:rPr lang="en-US" altLang="en-US" dirty="0"/>
              <a:t>Using planning pages</a:t>
            </a:r>
          </a:p>
        </p:txBody>
      </p:sp>
      <p:graphicFrame>
        <p:nvGraphicFramePr>
          <p:cNvPr id="1367442" name="Group 402">
            <a:extLst>
              <a:ext uri="{FF2B5EF4-FFF2-40B4-BE49-F238E27FC236}">
                <a16:creationId xmlns:a16="http://schemas.microsoft.com/office/drawing/2014/main" id="{49DB839D-F6E4-6234-A514-2201C616DBA5}"/>
              </a:ext>
            </a:extLst>
          </p:cNvPr>
          <p:cNvGraphicFramePr>
            <a:graphicFrameLocks noGrp="1"/>
          </p:cNvGraphicFramePr>
          <p:nvPr>
            <p:extLst>
              <p:ext uri="{D42A27DB-BD31-4B8C-83A1-F6EECF244321}">
                <p14:modId xmlns:p14="http://schemas.microsoft.com/office/powerpoint/2010/main" val="2515254553"/>
              </p:ext>
            </p:extLst>
          </p:nvPr>
        </p:nvGraphicFramePr>
        <p:xfrm>
          <a:off x="1953450" y="1200150"/>
          <a:ext cx="5749864" cy="3499555"/>
        </p:xfrm>
        <a:graphic>
          <a:graphicData uri="http://schemas.openxmlformats.org/drawingml/2006/table">
            <a:tbl>
              <a:tblPr/>
              <a:tblGrid>
                <a:gridCol w="865024">
                  <a:extLst>
                    <a:ext uri="{9D8B030D-6E8A-4147-A177-3AD203B41FA5}">
                      <a16:colId xmlns:a16="http://schemas.microsoft.com/office/drawing/2014/main" val="20000"/>
                    </a:ext>
                  </a:extLst>
                </a:gridCol>
                <a:gridCol w="661489">
                  <a:extLst>
                    <a:ext uri="{9D8B030D-6E8A-4147-A177-3AD203B41FA5}">
                      <a16:colId xmlns:a16="http://schemas.microsoft.com/office/drawing/2014/main" val="20001"/>
                    </a:ext>
                  </a:extLst>
                </a:gridCol>
                <a:gridCol w="540640">
                  <a:extLst>
                    <a:ext uri="{9D8B030D-6E8A-4147-A177-3AD203B41FA5}">
                      <a16:colId xmlns:a16="http://schemas.microsoft.com/office/drawing/2014/main" val="20002"/>
                    </a:ext>
                  </a:extLst>
                </a:gridCol>
                <a:gridCol w="703797">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7858">
                  <a:extLst>
                    <a:ext uri="{9D8B030D-6E8A-4147-A177-3AD203B41FA5}">
                      <a16:colId xmlns:a16="http://schemas.microsoft.com/office/drawing/2014/main" val="20006"/>
                    </a:ext>
                  </a:extLst>
                </a:gridCol>
                <a:gridCol w="763256">
                  <a:extLst>
                    <a:ext uri="{9D8B030D-6E8A-4147-A177-3AD203B41FA5}">
                      <a16:colId xmlns:a16="http://schemas.microsoft.com/office/drawing/2014/main" val="20007"/>
                    </a:ext>
                  </a:extLst>
                </a:gridCol>
              </a:tblGrid>
              <a:tr h="19337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Role/Identity</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Milestones</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Ideas</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Roadblocks</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dirty="0">
                          <a:ln>
                            <a:noFill/>
                          </a:ln>
                          <a:solidFill>
                            <a:schemeClr val="tx1"/>
                          </a:solidFill>
                          <a:effectLst/>
                          <a:latin typeface="Times New Roman" pitchFamily="18" charset="0"/>
                          <a:ea typeface="SimSun" pitchFamily="2" charset="-122"/>
                          <a:cs typeface="Times New Roman" pitchFamily="18" charset="0"/>
                        </a:rPr>
                        <a:t>Resources</a:t>
                      </a:r>
                      <a:endParaRPr kumimoji="0" lang="en-US" altLang="zh-CN" sz="16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1 Year Goals</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2 Year Goals</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5 Year Goals</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34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1" i="0" u="sng" strike="noStrike" cap="none" normalizeH="0" baseline="0">
                          <a:ln>
                            <a:noFill/>
                          </a:ln>
                          <a:solidFill>
                            <a:schemeClr val="tx1"/>
                          </a:solidFill>
                          <a:effectLst/>
                          <a:latin typeface="Times New Roman" pitchFamily="18" charset="0"/>
                          <a:ea typeface="SimSun" pitchFamily="2" charset="-122"/>
                          <a:cs typeface="Times New Roman" pitchFamily="18" charset="0"/>
                        </a:rPr>
                        <a:t>2.  Community</a:t>
                      </a:r>
                      <a:r>
                        <a:rPr kumimoji="0" lang="en-US" altLang="zh-CN" sz="8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 </a:t>
                      </a:r>
                      <a:r>
                        <a:rPr kumimoji="0" lang="en-US" altLang="zh-CN" sz="7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Need: to love &amp; experience variety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Inner Circle</a:t>
                      </a:r>
                      <a:r>
                        <a:rPr kumimoji="0" lang="en-US" altLang="zh-CN" sz="8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 - </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Spouse and Soul Mates</a:t>
                      </a:r>
                      <a:endParaRPr kumimoji="0" lang="en-US"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06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Relative &amp; Parent</a:t>
                      </a:r>
                      <a:r>
                        <a:rPr kumimoji="0" lang="en-US" altLang="zh-CN" sz="8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 -</a:t>
                      </a: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  Extended Family</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Children,</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06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Member of God’s Family</a:t>
                      </a:r>
                      <a:r>
                        <a:rPr kumimoji="0" lang="en-US" altLang="zh-CN" sz="8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Small Group &amp; Church Member</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06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Mentee/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Mentor</a:t>
                      </a:r>
                      <a:r>
                        <a:rPr kumimoji="0" lang="en-US" altLang="zh-CN" sz="8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 -</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Learner</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20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Ambassador</a:t>
                      </a:r>
                      <a:r>
                        <a:rPr kumimoji="0" lang="en-US" altLang="zh-CN" sz="8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 </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Friend/</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Connector</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Civic and Community</a:t>
                      </a:r>
                      <a:endParaRPr kumimoji="0" lang="en-US" altLang="zh-CN" sz="7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a:txBody>
                  <a:tcPr marL="61061" marR="61061" marT="30532" marB="305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3914E69A-8B37-866D-3508-9565C749417E}"/>
              </a:ext>
            </a:extLst>
          </p:cNvPr>
          <p:cNvSpPr>
            <a:spLocks noGrp="1" noChangeArrowheads="1"/>
          </p:cNvSpPr>
          <p:nvPr>
            <p:ph type="title" idx="4294967295"/>
          </p:nvPr>
        </p:nvSpPr>
        <p:spPr>
          <a:xfrm>
            <a:off x="914401" y="234553"/>
            <a:ext cx="7827963" cy="736997"/>
          </a:xfrm>
        </p:spPr>
        <p:txBody>
          <a:bodyPr/>
          <a:lstStyle/>
          <a:p>
            <a:pPr eaLnBrk="1" hangingPunct="1"/>
            <a:r>
              <a:rPr lang="en-US" altLang="en-US" dirty="0"/>
              <a:t>Using planning pages</a:t>
            </a:r>
          </a:p>
        </p:txBody>
      </p:sp>
      <p:graphicFrame>
        <p:nvGraphicFramePr>
          <p:cNvPr id="40025" name="Group 89">
            <a:extLst>
              <a:ext uri="{FF2B5EF4-FFF2-40B4-BE49-F238E27FC236}">
                <a16:creationId xmlns:a16="http://schemas.microsoft.com/office/drawing/2014/main" id="{DB7168AC-5665-827E-369C-8606CA20F0CA}"/>
              </a:ext>
            </a:extLst>
          </p:cNvPr>
          <p:cNvGraphicFramePr>
            <a:graphicFrameLocks noGrp="1"/>
          </p:cNvGraphicFramePr>
          <p:nvPr>
            <p:extLst>
              <p:ext uri="{D42A27DB-BD31-4B8C-83A1-F6EECF244321}">
                <p14:modId xmlns:p14="http://schemas.microsoft.com/office/powerpoint/2010/main" val="71201747"/>
              </p:ext>
            </p:extLst>
          </p:nvPr>
        </p:nvGraphicFramePr>
        <p:xfrm>
          <a:off x="1752600" y="1168886"/>
          <a:ext cx="6172200" cy="4603264"/>
        </p:xfrm>
        <a:graphic>
          <a:graphicData uri="http://schemas.openxmlformats.org/drawingml/2006/table">
            <a:tbl>
              <a:tblPr/>
              <a:tblGrid>
                <a:gridCol w="1217148">
                  <a:extLst>
                    <a:ext uri="{9D8B030D-6E8A-4147-A177-3AD203B41FA5}">
                      <a16:colId xmlns:a16="http://schemas.microsoft.com/office/drawing/2014/main" val="20000"/>
                    </a:ext>
                  </a:extLst>
                </a:gridCol>
                <a:gridCol w="804780">
                  <a:extLst>
                    <a:ext uri="{9D8B030D-6E8A-4147-A177-3AD203B41FA5}">
                      <a16:colId xmlns:a16="http://schemas.microsoft.com/office/drawing/2014/main" val="20001"/>
                    </a:ext>
                  </a:extLst>
                </a:gridCol>
                <a:gridCol w="638503">
                  <a:extLst>
                    <a:ext uri="{9D8B030D-6E8A-4147-A177-3AD203B41FA5}">
                      <a16:colId xmlns:a16="http://schemas.microsoft.com/office/drawing/2014/main" val="20002"/>
                    </a:ext>
                  </a:extLst>
                </a:gridCol>
                <a:gridCol w="744920">
                  <a:extLst>
                    <a:ext uri="{9D8B030D-6E8A-4147-A177-3AD203B41FA5}">
                      <a16:colId xmlns:a16="http://schemas.microsoft.com/office/drawing/2014/main" val="20003"/>
                    </a:ext>
                  </a:extLst>
                </a:gridCol>
                <a:gridCol w="731619">
                  <a:extLst>
                    <a:ext uri="{9D8B030D-6E8A-4147-A177-3AD203B41FA5}">
                      <a16:colId xmlns:a16="http://schemas.microsoft.com/office/drawing/2014/main" val="20004"/>
                    </a:ext>
                  </a:extLst>
                </a:gridCol>
                <a:gridCol w="492180">
                  <a:extLst>
                    <a:ext uri="{9D8B030D-6E8A-4147-A177-3AD203B41FA5}">
                      <a16:colId xmlns:a16="http://schemas.microsoft.com/office/drawing/2014/main" val="20005"/>
                    </a:ext>
                  </a:extLst>
                </a:gridCol>
                <a:gridCol w="638503">
                  <a:extLst>
                    <a:ext uri="{9D8B030D-6E8A-4147-A177-3AD203B41FA5}">
                      <a16:colId xmlns:a16="http://schemas.microsoft.com/office/drawing/2014/main" val="20006"/>
                    </a:ext>
                  </a:extLst>
                </a:gridCol>
                <a:gridCol w="904547">
                  <a:extLst>
                    <a:ext uri="{9D8B030D-6E8A-4147-A177-3AD203B41FA5}">
                      <a16:colId xmlns:a16="http://schemas.microsoft.com/office/drawing/2014/main" val="20007"/>
                    </a:ext>
                  </a:extLst>
                </a:gridCol>
              </a:tblGrid>
              <a:tr h="3023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rPr>
                        <a:t>Role/Identity</a:t>
                      </a:r>
                      <a:endParaRPr kumimoji="0" lang="en-US" altLang="zh-CN" sz="1600" b="0" i="0" u="none" strike="noStrike" cap="none" normalizeH="0" baseline="0">
                        <a:ln>
                          <a:noFill/>
                        </a:ln>
                        <a:solidFill>
                          <a:schemeClr val="tx1"/>
                        </a:solidFill>
                        <a:effectLst/>
                        <a:latin typeface="Times New Roman" pitchFamily="18" charset="0"/>
                        <a:ea typeface="SimSun" pitchFamily="2" charset="-122"/>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rPr>
                        <a:t>Milestones</a:t>
                      </a:r>
                      <a:endParaRPr kumimoji="0" lang="en-US" altLang="zh-CN" sz="1600" b="0" i="0" u="none" strike="noStrike" cap="none" normalizeH="0" baseline="0">
                        <a:ln>
                          <a:noFill/>
                        </a:ln>
                        <a:solidFill>
                          <a:schemeClr val="tx1"/>
                        </a:solidFill>
                        <a:effectLst/>
                        <a:latin typeface="Times New Roman" pitchFamily="18" charset="0"/>
                        <a:ea typeface="SimSun" pitchFamily="2" charset="-122"/>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rPr>
                        <a:t>Ideas</a:t>
                      </a:r>
                      <a:endParaRPr kumimoji="0" lang="en-US" altLang="zh-CN" sz="1600" b="0" i="0" u="none" strike="noStrike" cap="none" normalizeH="0" baseline="0">
                        <a:ln>
                          <a:noFill/>
                        </a:ln>
                        <a:solidFill>
                          <a:schemeClr val="tx1"/>
                        </a:solidFill>
                        <a:effectLst/>
                        <a:latin typeface="Times New Roman" pitchFamily="18" charset="0"/>
                        <a:ea typeface="SimSun" pitchFamily="2" charset="-122"/>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rPr>
                        <a:t>Roadblocks</a:t>
                      </a:r>
                      <a:endParaRPr kumimoji="0" lang="en-US" altLang="zh-CN" sz="1600" b="0" i="0" u="none" strike="noStrike" cap="none" normalizeH="0" baseline="0">
                        <a:ln>
                          <a:noFill/>
                        </a:ln>
                        <a:solidFill>
                          <a:schemeClr val="tx1"/>
                        </a:solidFill>
                        <a:effectLst/>
                        <a:latin typeface="Times New Roman" pitchFamily="18" charset="0"/>
                        <a:ea typeface="SimSun" pitchFamily="2" charset="-122"/>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rPr>
                        <a:t>Resources</a:t>
                      </a:r>
                      <a:endParaRPr kumimoji="0" lang="en-US" altLang="zh-CN" sz="1600" b="0" i="0" u="none" strike="noStrike" cap="none" normalizeH="0" baseline="0">
                        <a:ln>
                          <a:noFill/>
                        </a:ln>
                        <a:solidFill>
                          <a:schemeClr val="tx1"/>
                        </a:solidFill>
                        <a:effectLst/>
                        <a:latin typeface="Times New Roman" pitchFamily="18" charset="0"/>
                        <a:ea typeface="SimSun" pitchFamily="2" charset="-122"/>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rPr>
                        <a:t>1 Year Goals</a:t>
                      </a:r>
                      <a:endParaRPr kumimoji="0" lang="en-US" altLang="zh-CN" sz="1600" b="0" i="0" u="none" strike="noStrike" cap="none" normalizeH="0" baseline="0">
                        <a:ln>
                          <a:noFill/>
                        </a:ln>
                        <a:solidFill>
                          <a:schemeClr val="tx1"/>
                        </a:solidFill>
                        <a:effectLst/>
                        <a:latin typeface="Times New Roman" pitchFamily="18" charset="0"/>
                        <a:ea typeface="SimSun" pitchFamily="2" charset="-122"/>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rPr>
                        <a:t>2 Year Goals</a:t>
                      </a:r>
                      <a:endParaRPr kumimoji="0" lang="en-US" altLang="zh-CN" sz="1600" b="0" i="0" u="none" strike="noStrike" cap="none" normalizeH="0" baseline="0">
                        <a:ln>
                          <a:noFill/>
                        </a:ln>
                        <a:solidFill>
                          <a:schemeClr val="tx1"/>
                        </a:solidFill>
                        <a:effectLst/>
                        <a:latin typeface="Times New Roman" pitchFamily="18" charset="0"/>
                        <a:ea typeface="SimSun" pitchFamily="2" charset="-122"/>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900" b="1" i="0" u="sng" strike="noStrike" cap="none" normalizeH="0" baseline="0">
                          <a:ln>
                            <a:noFill/>
                          </a:ln>
                          <a:solidFill>
                            <a:schemeClr val="tx1"/>
                          </a:solidFill>
                          <a:effectLst/>
                          <a:latin typeface="Times New Roman" pitchFamily="18" charset="0"/>
                          <a:ea typeface="SimSun" pitchFamily="2" charset="-122"/>
                        </a:rPr>
                        <a:t>5 Year Goals</a:t>
                      </a:r>
                      <a:endParaRPr kumimoji="0" lang="en-US" altLang="zh-CN" sz="1600" b="0" i="0" u="none" strike="noStrike" cap="none" normalizeH="0" baseline="0">
                        <a:ln>
                          <a:noFill/>
                        </a:ln>
                        <a:solidFill>
                          <a:schemeClr val="tx1"/>
                        </a:solidFill>
                        <a:effectLst/>
                        <a:latin typeface="Times New Roman" pitchFamily="18" charset="0"/>
                        <a:ea typeface="SimSun" pitchFamily="2" charset="-122"/>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958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1" i="0" u="sng" strike="noStrike" cap="none" normalizeH="0" baseline="0" dirty="0">
                          <a:ln>
                            <a:noFill/>
                          </a:ln>
                          <a:solidFill>
                            <a:schemeClr val="tx1"/>
                          </a:solidFill>
                          <a:effectLst/>
                          <a:latin typeface="Times New Roman" pitchFamily="18" charset="0"/>
                          <a:ea typeface="SimSun" pitchFamily="2" charset="-122"/>
                        </a:rPr>
                        <a:t>3. Calling</a:t>
                      </a:r>
                      <a:r>
                        <a:rPr kumimoji="0" lang="en-US" altLang="zh-CN" sz="800" b="1" i="0" u="none" strike="noStrike" cap="none" normalizeH="0" baseline="0" dirty="0">
                          <a:ln>
                            <a:noFill/>
                          </a:ln>
                          <a:solidFill>
                            <a:schemeClr val="tx1"/>
                          </a:solidFill>
                          <a:effectLst/>
                          <a:latin typeface="Times New Roman" pitchFamily="18" charset="0"/>
                          <a:ea typeface="SimSun" pitchFamily="2" charset="-122"/>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a:ln>
                            <a:noFill/>
                          </a:ln>
                          <a:solidFill>
                            <a:schemeClr val="tx1"/>
                          </a:solidFill>
                          <a:effectLst/>
                          <a:latin typeface="Times New Roman" pitchFamily="18" charset="0"/>
                          <a:ea typeface="SimSun" pitchFamily="2" charset="-122"/>
                        </a:rPr>
                        <a:t>Minister of Compassion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dirty="0">
                          <a:ln>
                            <a:noFill/>
                          </a:ln>
                          <a:solidFill>
                            <a:schemeClr val="tx1"/>
                          </a:solidFill>
                          <a:effectLst/>
                          <a:latin typeface="Times New Roman" pitchFamily="18" charset="0"/>
                          <a:ea typeface="SimSun" pitchFamily="2" charset="-122"/>
                        </a:rPr>
                        <a:t> </a:t>
                      </a:r>
                      <a:endParaRPr kumimoji="0" lang="en-US" altLang="zh-CN" sz="700" b="1" i="0" u="none" strike="noStrike" cap="none" normalizeH="0" baseline="0" dirty="0">
                        <a:ln>
                          <a:noFill/>
                        </a:ln>
                        <a:solidFill>
                          <a:schemeClr val="tx1"/>
                        </a:solidFill>
                        <a:effectLst/>
                        <a:latin typeface="Times New Roman" pitchFamily="18" charset="0"/>
                        <a:ea typeface="SimSun" pitchFamily="2" charset="-122"/>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58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a:ln>
                            <a:noFill/>
                          </a:ln>
                          <a:solidFill>
                            <a:schemeClr val="tx1"/>
                          </a:solidFill>
                          <a:effectLst/>
                          <a:latin typeface="Times New Roman" pitchFamily="18" charset="0"/>
                          <a:ea typeface="SimSun" pitchFamily="2" charset="-122"/>
                        </a:rPr>
                        <a:t>Empowered Servant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none" strike="noStrike" cap="none" normalizeH="0" baseline="0" dirty="0">
                          <a:ln>
                            <a:noFill/>
                          </a:ln>
                          <a:solidFill>
                            <a:schemeClr val="tx1"/>
                          </a:solidFill>
                          <a:effectLst/>
                          <a:latin typeface="Times New Roman" pitchFamily="18" charset="0"/>
                          <a:ea typeface="SimSun" pitchFamily="2" charset="-122"/>
                        </a:rPr>
                        <a:t>General &amp; Specific.</a:t>
                      </a: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9581">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a:ln>
                            <a:noFill/>
                          </a:ln>
                          <a:solidFill>
                            <a:schemeClr val="tx1"/>
                          </a:solidFill>
                          <a:effectLst/>
                          <a:latin typeface="Times New Roman" pitchFamily="18" charset="0"/>
                          <a:ea typeface="SimSun" pitchFamily="2" charset="-122"/>
                        </a:rPr>
                        <a:t>Steward of Resources</a:t>
                      </a:r>
                      <a:endParaRPr kumimoji="0" lang="en-US" altLang="zh-CN" sz="1600" b="0" i="0" u="none" strike="noStrike" cap="none" normalizeH="0" baseline="0" dirty="0">
                        <a:ln>
                          <a:noFill/>
                        </a:ln>
                        <a:solidFill>
                          <a:schemeClr val="tx1"/>
                        </a:solidFill>
                        <a:effectLst/>
                        <a:latin typeface="Times New Roman" pitchFamily="18" charset="0"/>
                        <a:ea typeface="SimSun"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a:ln>
                          <a:noFill/>
                        </a:ln>
                        <a:solidFill>
                          <a:schemeClr val="tx1"/>
                        </a:solidFill>
                        <a:effectLst/>
                        <a:latin typeface="Times New Roman" pitchFamily="18" charset="0"/>
                        <a:ea typeface="SimSun" pitchFamily="2" charset="-122"/>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958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a:ln>
                            <a:noFill/>
                          </a:ln>
                          <a:solidFill>
                            <a:schemeClr val="tx1"/>
                          </a:solidFill>
                          <a:effectLst/>
                          <a:latin typeface="Times New Roman" pitchFamily="18" charset="0"/>
                          <a:ea typeface="SimSun" pitchFamily="2" charset="-122"/>
                        </a:rPr>
                        <a:t>Professional Mentee/Mentor</a:t>
                      </a: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958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dirty="0">
                          <a:ln>
                            <a:noFill/>
                          </a:ln>
                          <a:solidFill>
                            <a:schemeClr val="tx1"/>
                          </a:solidFill>
                          <a:effectLst/>
                          <a:latin typeface="Times New Roman" pitchFamily="18" charset="0"/>
                          <a:ea typeface="SimSun" pitchFamily="2" charset="-122"/>
                        </a:rPr>
                        <a:t>Profession</a:t>
                      </a: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958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958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a:txBody>
                  <a:tcPr marL="61061" marR="61061" marT="30529" marB="305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1824B59-E6B4-9FCF-BFD6-8F169A55D6F2}"/>
              </a:ext>
            </a:extLst>
          </p:cNvPr>
          <p:cNvSpPr>
            <a:spLocks noGrp="1" noChangeArrowheads="1"/>
          </p:cNvSpPr>
          <p:nvPr>
            <p:ph type="title" idx="4294967295"/>
          </p:nvPr>
        </p:nvSpPr>
        <p:spPr>
          <a:xfrm>
            <a:off x="914401" y="234553"/>
            <a:ext cx="7827963" cy="736997"/>
          </a:xfrm>
        </p:spPr>
        <p:txBody>
          <a:bodyPr/>
          <a:lstStyle/>
          <a:p>
            <a:pPr eaLnBrk="1" hangingPunct="1"/>
            <a:r>
              <a:rPr lang="en-US" altLang="en-US" b="1" dirty="0"/>
              <a:t>Using planning pages</a:t>
            </a:r>
          </a:p>
        </p:txBody>
      </p:sp>
      <p:graphicFrame>
        <p:nvGraphicFramePr>
          <p:cNvPr id="40036" name="Group 100">
            <a:extLst>
              <a:ext uri="{FF2B5EF4-FFF2-40B4-BE49-F238E27FC236}">
                <a16:creationId xmlns:a16="http://schemas.microsoft.com/office/drawing/2014/main" id="{FB7978C2-7FC4-279C-6AEE-9A31857DB3DB}"/>
              </a:ext>
            </a:extLst>
          </p:cNvPr>
          <p:cNvGraphicFramePr>
            <a:graphicFrameLocks noGrp="1"/>
          </p:cNvGraphicFramePr>
          <p:nvPr>
            <p:extLst>
              <p:ext uri="{D42A27DB-BD31-4B8C-83A1-F6EECF244321}">
                <p14:modId xmlns:p14="http://schemas.microsoft.com/office/powerpoint/2010/main" val="296423602"/>
              </p:ext>
            </p:extLst>
          </p:nvPr>
        </p:nvGraphicFramePr>
        <p:xfrm>
          <a:off x="1447800" y="1148110"/>
          <a:ext cx="6477000" cy="4325098"/>
        </p:xfrm>
        <a:graphic>
          <a:graphicData uri="http://schemas.openxmlformats.org/drawingml/2006/table">
            <a:tbl>
              <a:tblPr/>
              <a:tblGrid>
                <a:gridCol w="1188441">
                  <a:extLst>
                    <a:ext uri="{9D8B030D-6E8A-4147-A177-3AD203B41FA5}">
                      <a16:colId xmlns:a16="http://schemas.microsoft.com/office/drawing/2014/main" val="20000"/>
                    </a:ext>
                  </a:extLst>
                </a:gridCol>
                <a:gridCol w="1663816">
                  <a:extLst>
                    <a:ext uri="{9D8B030D-6E8A-4147-A177-3AD203B41FA5}">
                      <a16:colId xmlns:a16="http://schemas.microsoft.com/office/drawing/2014/main" val="20001"/>
                    </a:ext>
                  </a:extLst>
                </a:gridCol>
                <a:gridCol w="1901504">
                  <a:extLst>
                    <a:ext uri="{9D8B030D-6E8A-4147-A177-3AD203B41FA5}">
                      <a16:colId xmlns:a16="http://schemas.microsoft.com/office/drawing/2014/main" val="20002"/>
                    </a:ext>
                  </a:extLst>
                </a:gridCol>
                <a:gridCol w="1723239">
                  <a:extLst>
                    <a:ext uri="{9D8B030D-6E8A-4147-A177-3AD203B41FA5}">
                      <a16:colId xmlns:a16="http://schemas.microsoft.com/office/drawing/2014/main" val="20003"/>
                    </a:ext>
                  </a:extLst>
                </a:gridCol>
              </a:tblGrid>
              <a:tr h="5495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 charset="0"/>
                          <a:ea typeface="SimSun" pitchFamily="2" charset="-122"/>
                        </a:rPr>
                        <a:t>Role/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 charset="0"/>
                          <a:ea typeface="SimSun" pitchFamily="2" charset="-122"/>
                        </a:rPr>
                        <a:t>Identity</a:t>
                      </a: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600" b="1" i="0" u="sng" strike="noStrike" cap="none" normalizeH="0" baseline="0">
                          <a:ln>
                            <a:noFill/>
                          </a:ln>
                          <a:solidFill>
                            <a:schemeClr val="tx1"/>
                          </a:solidFill>
                          <a:effectLst/>
                          <a:latin typeface="Times New Roman" pitchFamily="1" charset="0"/>
                          <a:ea typeface="SimSun" pitchFamily="2" charset="-122"/>
                        </a:rPr>
                        <a:t>Weekly/Daily</a:t>
                      </a:r>
                      <a:endParaRPr kumimoji="0" lang="en-US" altLang="zh-CN" sz="1600" b="1" i="0" u="none" strike="noStrike" cap="none" normalizeH="0" baseline="0">
                        <a:ln>
                          <a:noFill/>
                        </a:ln>
                        <a:solidFill>
                          <a:schemeClr val="tx1"/>
                        </a:solidFill>
                        <a:effectLst/>
                        <a:latin typeface="Times New Roman" pitchFamily="1" charset="0"/>
                        <a:ea typeface="SimSun"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 charset="0"/>
                          <a:ea typeface="SimSun" pitchFamily="2" charset="-122"/>
                        </a:rPr>
                        <a:t>Disciplines</a:t>
                      </a: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600" b="1" i="0" u="sng" strike="noStrike" cap="none" normalizeH="0" baseline="0">
                          <a:ln>
                            <a:noFill/>
                          </a:ln>
                          <a:solidFill>
                            <a:schemeClr val="tx1"/>
                          </a:solidFill>
                          <a:effectLst/>
                          <a:latin typeface="Times New Roman" pitchFamily="1" charset="0"/>
                          <a:ea typeface="SimSun" pitchFamily="2" charset="-122"/>
                        </a:rPr>
                        <a:t>3 Month</a:t>
                      </a:r>
                      <a:endParaRPr kumimoji="0" lang="en-US" altLang="zh-CN" sz="1600" b="1" i="0" u="none" strike="noStrike" cap="none" normalizeH="0" baseline="0">
                        <a:ln>
                          <a:noFill/>
                        </a:ln>
                        <a:solidFill>
                          <a:schemeClr val="tx1"/>
                        </a:solidFill>
                        <a:effectLst/>
                        <a:latin typeface="Times New Roman" pitchFamily="1" charset="0"/>
                        <a:ea typeface="SimSun"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600" b="1" i="0" u="sng" strike="noStrike" cap="none" normalizeH="0" baseline="0">
                          <a:ln>
                            <a:noFill/>
                          </a:ln>
                          <a:solidFill>
                            <a:schemeClr val="tx1"/>
                          </a:solidFill>
                          <a:effectLst/>
                          <a:latin typeface="Times New Roman" pitchFamily="1" charset="0"/>
                          <a:ea typeface="SimSun" pitchFamily="2" charset="-122"/>
                        </a:rPr>
                        <a:t>Goals</a:t>
                      </a:r>
                      <a:endParaRPr kumimoji="0" lang="en-US" altLang="zh-CN" sz="1600" b="1" i="0" u="none" strike="noStrike" cap="none" normalizeH="0" baseline="0">
                        <a:ln>
                          <a:noFill/>
                        </a:ln>
                        <a:solidFill>
                          <a:schemeClr val="tx1"/>
                        </a:solidFill>
                        <a:effectLst/>
                        <a:latin typeface="Times New Roman" pitchFamily="1" charset="0"/>
                        <a:ea typeface="SimSun" pitchFamily="2" charset="-122"/>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600" b="1" i="0" u="sng" strike="noStrike" cap="none" normalizeH="0" baseline="0">
                          <a:ln>
                            <a:noFill/>
                          </a:ln>
                          <a:solidFill>
                            <a:schemeClr val="tx1"/>
                          </a:solidFill>
                          <a:effectLst/>
                          <a:latin typeface="Times New Roman" pitchFamily="1" charset="0"/>
                          <a:ea typeface="SimSun" pitchFamily="2" charset="-122"/>
                        </a:rPr>
                        <a:t>1 Year Mega </a:t>
                      </a:r>
                      <a:endParaRPr kumimoji="0" lang="en-US" altLang="zh-CN" sz="1600" b="1" i="0" u="none" strike="noStrike" cap="none" normalizeH="0" baseline="0">
                        <a:ln>
                          <a:noFill/>
                        </a:ln>
                        <a:solidFill>
                          <a:schemeClr val="tx1"/>
                        </a:solidFill>
                        <a:effectLst/>
                        <a:latin typeface="Times New Roman" pitchFamily="1" charset="0"/>
                        <a:ea typeface="SimSun"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600" b="1" i="0" u="sng" strike="noStrike" cap="none" normalizeH="0" baseline="0">
                          <a:ln>
                            <a:noFill/>
                          </a:ln>
                          <a:solidFill>
                            <a:schemeClr val="tx1"/>
                          </a:solidFill>
                          <a:effectLst/>
                          <a:latin typeface="Times New Roman" pitchFamily="1" charset="0"/>
                          <a:ea typeface="SimSun" pitchFamily="2" charset="-122"/>
                        </a:rPr>
                        <a:t>Goals</a:t>
                      </a:r>
                      <a:endParaRPr kumimoji="0" lang="en-US" altLang="zh-CN" sz="1600" b="1" i="0" u="none" strike="noStrike" cap="none" normalizeH="0" baseline="0">
                        <a:ln>
                          <a:noFill/>
                        </a:ln>
                        <a:solidFill>
                          <a:schemeClr val="tx1"/>
                        </a:solidFill>
                        <a:effectLst/>
                        <a:latin typeface="Times New Roman" pitchFamily="1" charset="0"/>
                        <a:ea typeface="SimSun" pitchFamily="2" charset="-122"/>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504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sng" strike="noStrike" cap="none" normalizeH="0" baseline="0">
                          <a:ln>
                            <a:noFill/>
                          </a:ln>
                          <a:solidFill>
                            <a:schemeClr val="tx1"/>
                          </a:solidFill>
                          <a:effectLst/>
                          <a:latin typeface="Times New Roman" pitchFamily="1" charset="0"/>
                          <a:ea typeface="SimSun" pitchFamily="2" charset="-122"/>
                        </a:rPr>
                        <a:t>Christ Follower:</a:t>
                      </a:r>
                      <a:r>
                        <a:rPr kumimoji="0" lang="en-US" altLang="zh-CN" sz="700" b="1" i="0" u="none" strike="noStrike" cap="none" normalizeH="0" baseline="0">
                          <a:ln>
                            <a:noFill/>
                          </a:ln>
                          <a:solidFill>
                            <a:schemeClr val="tx1"/>
                          </a:solidFill>
                          <a:effectLst/>
                          <a:latin typeface="Times New Roman" pitchFamily="1" charset="0"/>
                          <a:ea typeface="SimSun" pitchFamily="2" charset="-122"/>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none" strike="noStrike" cap="none" normalizeH="0" baseline="0">
                          <a:ln>
                            <a:noFill/>
                          </a:ln>
                          <a:solidFill>
                            <a:schemeClr val="tx1"/>
                          </a:solidFill>
                          <a:effectLst/>
                          <a:latin typeface="Times New Roman" pitchFamily="1" charset="0"/>
                          <a:ea typeface="SimSun" pitchFamily="2" charset="-122"/>
                        </a:rPr>
                        <a:t>Heart – </a:t>
                      </a: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504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none" strike="noStrike" cap="none" normalizeH="0" baseline="0">
                          <a:ln>
                            <a:noFill/>
                          </a:ln>
                          <a:solidFill>
                            <a:schemeClr val="tx1"/>
                          </a:solidFill>
                          <a:effectLst/>
                          <a:latin typeface="Times New Roman" pitchFamily="1" charset="0"/>
                          <a:ea typeface="SimSun" pitchFamily="2" charset="-122"/>
                        </a:rPr>
                        <a:t>Soul -</a:t>
                      </a:r>
                      <a:endParaRPr kumimoji="0" lang="en-US" altLang="zh-CN" sz="700" b="0" i="0" u="none" strike="noStrike" cap="none" normalizeH="0" baseline="0">
                        <a:ln>
                          <a:noFill/>
                        </a:ln>
                        <a:solidFill>
                          <a:schemeClr val="tx1"/>
                        </a:solidFill>
                        <a:effectLst/>
                        <a:latin typeface="Times New Roman" pitchFamily="1" charset="0"/>
                        <a:ea typeface="SimSun" pitchFamily="2" charset="-122"/>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0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none" strike="noStrike" cap="none" normalizeH="0" baseline="0">
                          <a:ln>
                            <a:noFill/>
                          </a:ln>
                          <a:solidFill>
                            <a:schemeClr val="tx1"/>
                          </a:solidFill>
                          <a:effectLst/>
                          <a:latin typeface="Times New Roman" pitchFamily="1" charset="0"/>
                          <a:ea typeface="SimSun" pitchFamily="2" charset="-122"/>
                        </a:rPr>
                        <a:t>Mind - </a:t>
                      </a:r>
                      <a:endParaRPr kumimoji="0" lang="en-US" altLang="zh-CN" sz="700" b="0" i="0" u="none" strike="noStrike" cap="none" normalizeH="0" baseline="0">
                        <a:ln>
                          <a:noFill/>
                        </a:ln>
                        <a:solidFill>
                          <a:schemeClr val="tx1"/>
                        </a:solidFill>
                        <a:effectLst/>
                        <a:latin typeface="Times New Roman" pitchFamily="1" charset="0"/>
                        <a:ea typeface="SimSun" pitchFamily="2" charset="-122"/>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75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none" strike="noStrike" cap="none" normalizeH="0" baseline="0">
                          <a:ln>
                            <a:noFill/>
                          </a:ln>
                          <a:solidFill>
                            <a:schemeClr val="tx1"/>
                          </a:solidFill>
                          <a:effectLst/>
                          <a:latin typeface="Times New Roman" pitchFamily="1" charset="0"/>
                          <a:ea typeface="SimSun" pitchFamily="2" charset="-122"/>
                        </a:rPr>
                        <a:t>Strength - </a:t>
                      </a: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504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sng" strike="noStrike" cap="none" normalizeH="0" baseline="0">
                          <a:ln>
                            <a:noFill/>
                          </a:ln>
                          <a:solidFill>
                            <a:schemeClr val="tx1"/>
                          </a:solidFill>
                          <a:effectLst/>
                          <a:latin typeface="Times New Roman" pitchFamily="1" charset="0"/>
                          <a:ea typeface="SimSun" pitchFamily="2" charset="-122"/>
                        </a:rPr>
                        <a:t>Community</a:t>
                      </a:r>
                      <a:r>
                        <a:rPr kumimoji="0" lang="en-US" altLang="zh-CN" sz="700" b="1" i="0" u="none" strike="noStrike" cap="none" normalizeH="0" baseline="0">
                          <a:ln>
                            <a:noFill/>
                          </a:ln>
                          <a:solidFill>
                            <a:schemeClr val="tx1"/>
                          </a:solidFill>
                          <a:effectLst/>
                          <a:latin typeface="Times New Roman" pitchFamily="1" charset="0"/>
                          <a:ea typeface="SimSun" pitchFamily="2" charset="-122"/>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none" strike="noStrike" cap="none" normalizeH="0" baseline="0">
                          <a:ln>
                            <a:noFill/>
                          </a:ln>
                          <a:solidFill>
                            <a:schemeClr val="tx1"/>
                          </a:solidFill>
                          <a:effectLst/>
                          <a:latin typeface="Times New Roman" pitchFamily="1" charset="0"/>
                          <a:ea typeface="SimSun" pitchFamily="2" charset="-122"/>
                        </a:rPr>
                        <a:t>Spouse Inner Circle of 3</a:t>
                      </a:r>
                      <a:endParaRPr kumimoji="0" lang="en-US" altLang="zh-CN" sz="700" b="0" i="0" u="none" strike="noStrike" cap="none" normalizeH="0" baseline="0">
                        <a:ln>
                          <a:noFill/>
                        </a:ln>
                        <a:solidFill>
                          <a:schemeClr val="tx1"/>
                        </a:solidFill>
                        <a:effectLst/>
                        <a:latin typeface="Times New Roman" pitchFamily="1" charset="0"/>
                        <a:ea typeface="SimSun" pitchFamily="2" charset="-122"/>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6284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none" strike="noStrike" cap="none" normalizeH="0" baseline="0">
                          <a:ln>
                            <a:noFill/>
                          </a:ln>
                          <a:solidFill>
                            <a:schemeClr val="tx1"/>
                          </a:solidFill>
                          <a:effectLst/>
                          <a:latin typeface="Times New Roman" pitchFamily="1" charset="0"/>
                          <a:ea typeface="SimSun" pitchFamily="2" charset="-122"/>
                        </a:rPr>
                        <a:t>Relative/Parent</a:t>
                      </a:r>
                      <a:endParaRPr kumimoji="0" lang="en-US" altLang="zh-CN" sz="700" b="0" i="0" u="none" strike="noStrike" cap="none" normalizeH="0" baseline="0">
                        <a:ln>
                          <a:noFill/>
                        </a:ln>
                        <a:solidFill>
                          <a:schemeClr val="tx1"/>
                        </a:solidFill>
                        <a:effectLst/>
                        <a:latin typeface="Times New Roman" pitchFamily="1" charset="0"/>
                        <a:ea typeface="SimSun" pitchFamily="2" charset="-122"/>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504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none" strike="noStrike" cap="none" normalizeH="0" baseline="0">
                          <a:ln>
                            <a:noFill/>
                          </a:ln>
                          <a:solidFill>
                            <a:schemeClr val="tx1"/>
                          </a:solidFill>
                          <a:effectLst/>
                          <a:latin typeface="Times New Roman" pitchFamily="1" charset="0"/>
                          <a:ea typeface="SimSun" pitchFamily="2" charset="-122"/>
                        </a:rPr>
                        <a:t>Member of God’s Family -</a:t>
                      </a: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dirty="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462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none" strike="noStrike" cap="none" normalizeH="0" baseline="0">
                          <a:ln>
                            <a:noFill/>
                          </a:ln>
                          <a:solidFill>
                            <a:schemeClr val="tx1"/>
                          </a:solidFill>
                          <a:effectLst/>
                          <a:latin typeface="Times New Roman" pitchFamily="1" charset="0"/>
                          <a:ea typeface="SimSun" pitchFamily="2" charset="-122"/>
                        </a:rPr>
                        <a:t>Mentee/Mentor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0" i="0" u="none" strike="noStrike" cap="none" normalizeH="0" baseline="0">
                          <a:ln>
                            <a:noFill/>
                          </a:ln>
                          <a:solidFill>
                            <a:schemeClr val="tx1"/>
                          </a:solidFill>
                          <a:effectLst/>
                          <a:latin typeface="Times New Roman" pitchFamily="1" charset="0"/>
                          <a:ea typeface="SimSun" pitchFamily="2" charset="-122"/>
                        </a:rPr>
                        <a:t>Relational learner</a:t>
                      </a: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504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none" strike="noStrike" cap="none" normalizeH="0" baseline="0">
                          <a:ln>
                            <a:noFill/>
                          </a:ln>
                          <a:solidFill>
                            <a:schemeClr val="tx1"/>
                          </a:solidFill>
                          <a:effectLst/>
                          <a:latin typeface="Times New Roman" pitchFamily="1" charset="0"/>
                          <a:ea typeface="SimSun" pitchFamily="2" charset="-122"/>
                        </a:rPr>
                        <a:t>Ambassador -  Friend/</a:t>
                      </a:r>
                      <a:endParaRPr kumimoji="0" lang="en-US" altLang="zh-CN" sz="700" b="0" i="0" u="none" strike="noStrike" cap="none" normalizeH="0" baseline="0">
                        <a:ln>
                          <a:noFill/>
                        </a:ln>
                        <a:solidFill>
                          <a:schemeClr val="tx1"/>
                        </a:solidFill>
                        <a:effectLst/>
                        <a:latin typeface="Times New Roman" pitchFamily="1" charset="0"/>
                        <a:ea typeface="SimSun"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0" i="0" u="none" strike="noStrike" cap="none" normalizeH="0" baseline="0">
                          <a:ln>
                            <a:noFill/>
                          </a:ln>
                          <a:solidFill>
                            <a:schemeClr val="tx1"/>
                          </a:solidFill>
                          <a:effectLst/>
                          <a:latin typeface="Times New Roman" pitchFamily="1" charset="0"/>
                          <a:ea typeface="SimSun" pitchFamily="2" charset="-122"/>
                        </a:rPr>
                        <a:t>Connector</a:t>
                      </a: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504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sng" strike="noStrike" cap="none" normalizeH="0" baseline="0">
                          <a:ln>
                            <a:noFill/>
                          </a:ln>
                          <a:solidFill>
                            <a:schemeClr val="tx1"/>
                          </a:solidFill>
                          <a:effectLst/>
                          <a:latin typeface="Times New Roman" pitchFamily="1" charset="0"/>
                          <a:ea typeface="SimSun" pitchFamily="2" charset="-122"/>
                        </a:rPr>
                        <a:t>Calling of Servanthood:</a:t>
                      </a:r>
                      <a:r>
                        <a:rPr kumimoji="0" lang="en-US" altLang="zh-CN" sz="700" b="1" i="0" u="none" strike="noStrike" cap="none" normalizeH="0" baseline="0">
                          <a:ln>
                            <a:noFill/>
                          </a:ln>
                          <a:solidFill>
                            <a:schemeClr val="tx1"/>
                          </a:solidFill>
                          <a:effectLst/>
                          <a:latin typeface="Times New Roman" pitchFamily="1" charset="0"/>
                          <a:ea typeface="SimSun" pitchFamily="2" charset="-122"/>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none" strike="noStrike" cap="none" normalizeH="0" baseline="0">
                          <a:ln>
                            <a:noFill/>
                          </a:ln>
                          <a:solidFill>
                            <a:schemeClr val="tx1"/>
                          </a:solidFill>
                          <a:effectLst/>
                          <a:latin typeface="Times New Roman" pitchFamily="1" charset="0"/>
                          <a:ea typeface="SimSun" pitchFamily="2" charset="-122"/>
                        </a:rPr>
                        <a:t>Steward of Resources -</a:t>
                      </a:r>
                      <a:endParaRPr kumimoji="0" lang="en-US" altLang="zh-CN" sz="700" b="0" i="0" u="none" strike="noStrike" cap="none" normalizeH="0" baseline="0">
                        <a:ln>
                          <a:noFill/>
                        </a:ln>
                        <a:solidFill>
                          <a:schemeClr val="tx1"/>
                        </a:solidFill>
                        <a:effectLst/>
                        <a:latin typeface="Times New Roman" pitchFamily="1" charset="0"/>
                        <a:ea typeface="SimSun" pitchFamily="2" charset="-122"/>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99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none" strike="noStrike" cap="none" normalizeH="0" baseline="0">
                          <a:ln>
                            <a:noFill/>
                          </a:ln>
                          <a:solidFill>
                            <a:schemeClr val="tx1"/>
                          </a:solidFill>
                          <a:effectLst/>
                          <a:latin typeface="Times New Roman" pitchFamily="1" charset="0"/>
                          <a:ea typeface="SimSun" pitchFamily="2" charset="-122"/>
                        </a:rPr>
                        <a:t>Servant In the Church</a:t>
                      </a:r>
                      <a:endParaRPr kumimoji="0" lang="en-US" altLang="zh-CN" sz="700" b="0" i="0" u="none" strike="noStrike" cap="none" normalizeH="0" baseline="0">
                        <a:ln>
                          <a:noFill/>
                        </a:ln>
                        <a:solidFill>
                          <a:schemeClr val="tx1"/>
                        </a:solidFill>
                        <a:effectLst/>
                        <a:latin typeface="Times New Roman" pitchFamily="1" charset="0"/>
                        <a:ea typeface="SimSun" pitchFamily="2" charset="-122"/>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9507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none" strike="noStrike" cap="none" normalizeH="0" baseline="0">
                          <a:ln>
                            <a:noFill/>
                          </a:ln>
                          <a:solidFill>
                            <a:schemeClr val="tx1"/>
                          </a:solidFill>
                          <a:effectLst/>
                          <a:latin typeface="Times New Roman" pitchFamily="1" charset="0"/>
                          <a:ea typeface="SimSun" pitchFamily="2" charset="-122"/>
                        </a:rPr>
                        <a:t>Calling of Compassion</a:t>
                      </a: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6284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sng" strike="noStrike" cap="none" normalizeH="0" baseline="0">
                          <a:ln>
                            <a:noFill/>
                          </a:ln>
                          <a:solidFill>
                            <a:schemeClr val="tx1"/>
                          </a:solidFill>
                          <a:effectLst/>
                          <a:latin typeface="Times New Roman" pitchFamily="1" charset="0"/>
                          <a:ea typeface="SimSun" pitchFamily="2" charset="-122"/>
                        </a:rPr>
                        <a:t>Professional:</a:t>
                      </a:r>
                      <a:r>
                        <a:rPr kumimoji="0" lang="en-US" altLang="zh-CN" sz="700" b="1" i="0" u="none" strike="noStrike" cap="none" normalizeH="0" baseline="0">
                          <a:ln>
                            <a:noFill/>
                          </a:ln>
                          <a:solidFill>
                            <a:schemeClr val="tx1"/>
                          </a:solidFill>
                          <a:effectLst/>
                          <a:latin typeface="Times New Roman" pitchFamily="1" charset="0"/>
                          <a:ea typeface="SimSun" pitchFamily="2" charset="-122"/>
                        </a:rPr>
                        <a:t> </a:t>
                      </a: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6504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700" b="1" i="0" u="none" strike="noStrike" cap="none" normalizeH="0" baseline="0">
                          <a:ln>
                            <a:noFill/>
                          </a:ln>
                          <a:solidFill>
                            <a:schemeClr val="tx1"/>
                          </a:solidFill>
                          <a:effectLst/>
                          <a:latin typeface="Times New Roman" pitchFamily="1" charset="0"/>
                          <a:ea typeface="SimSun" pitchFamily="2" charset="-122"/>
                        </a:rPr>
                        <a:t>Professional Mentee/Mentor</a:t>
                      </a: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7281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558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42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dirty="0">
                        <a:ln>
                          <a:noFill/>
                        </a:ln>
                        <a:solidFill>
                          <a:schemeClr val="tx1"/>
                        </a:solidFill>
                        <a:effectLst/>
                        <a:latin typeface="Times New Roman" pitchFamily="1" charset="0"/>
                      </a:endParaRPr>
                    </a:p>
                  </a:txBody>
                  <a:tcPr marL="61061" marR="61061" marT="30534" marB="305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87886BC2-0BFF-9744-5391-E6C8AA1B2949}"/>
              </a:ext>
            </a:extLst>
          </p:cNvPr>
          <p:cNvSpPr>
            <a:spLocks noChangeArrowheads="1"/>
          </p:cNvSpPr>
          <p:nvPr/>
        </p:nvSpPr>
        <p:spPr bwMode="auto">
          <a:xfrm>
            <a:off x="0" y="0"/>
            <a:ext cx="7913367" cy="5143500"/>
          </a:xfrm>
          <a:prstGeom prst="rect">
            <a:avLst/>
          </a:prstGeom>
          <a:solidFill>
            <a:srgbClr val="7B95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a:latin typeface="Times" panose="02020603050405020304" pitchFamily="18" charset="0"/>
            </a:endParaRPr>
          </a:p>
        </p:txBody>
      </p:sp>
      <p:pic>
        <p:nvPicPr>
          <p:cNvPr id="110595" name="Picture 3">
            <a:extLst>
              <a:ext uri="{FF2B5EF4-FFF2-40B4-BE49-F238E27FC236}">
                <a16:creationId xmlns:a16="http://schemas.microsoft.com/office/drawing/2014/main" id="{BD4F19BB-A6BB-D725-FE22-66DB10A7F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51" t="2348" r="4065" b="1096"/>
          <a:stretch>
            <a:fillRect/>
          </a:stretch>
        </p:blipFill>
        <p:spPr bwMode="auto">
          <a:xfrm>
            <a:off x="4070584" y="-2121"/>
            <a:ext cx="5073416" cy="514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a:extLst>
              <a:ext uri="{FF2B5EF4-FFF2-40B4-BE49-F238E27FC236}">
                <a16:creationId xmlns:a16="http://schemas.microsoft.com/office/drawing/2014/main" id="{0AB987AA-8F9E-BE9D-7626-D6CB773F9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0" t="34901" r="4300" b="41295"/>
          <a:stretch>
            <a:fillRect/>
          </a:stretch>
        </p:blipFill>
        <p:spPr bwMode="auto">
          <a:xfrm>
            <a:off x="4070582" y="1730048"/>
            <a:ext cx="5073417" cy="127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Rectangle 5">
            <a:extLst>
              <a:ext uri="{FF2B5EF4-FFF2-40B4-BE49-F238E27FC236}">
                <a16:creationId xmlns:a16="http://schemas.microsoft.com/office/drawing/2014/main" id="{F278166B-CED0-667B-65A8-9207934C0DE3}"/>
              </a:ext>
            </a:extLst>
          </p:cNvPr>
          <p:cNvSpPr>
            <a:spLocks noChangeArrowheads="1"/>
          </p:cNvSpPr>
          <p:nvPr/>
        </p:nvSpPr>
        <p:spPr bwMode="auto">
          <a:xfrm>
            <a:off x="0" y="1730048"/>
            <a:ext cx="4070584" cy="1272094"/>
          </a:xfrm>
          <a:prstGeom prst="rect">
            <a:avLst/>
          </a:prstGeom>
          <a:solidFill>
            <a:srgbClr val="677D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803">
                <a:solidFill>
                  <a:srgbClr val="677D57"/>
                </a:solidFill>
                <a:latin typeface="Times" panose="02020603050405020304" pitchFamily="18" charset="0"/>
              </a:rPr>
              <a:t>z</a:t>
            </a:r>
          </a:p>
        </p:txBody>
      </p:sp>
      <p:sp>
        <p:nvSpPr>
          <p:cNvPr id="110598" name="Rectangle 6">
            <a:extLst>
              <a:ext uri="{FF2B5EF4-FFF2-40B4-BE49-F238E27FC236}">
                <a16:creationId xmlns:a16="http://schemas.microsoft.com/office/drawing/2014/main" id="{BD603BBF-9046-A4A2-7D83-DA64BCA904E2}"/>
              </a:ext>
            </a:extLst>
          </p:cNvPr>
          <p:cNvSpPr>
            <a:spLocks noChangeArrowheads="1"/>
          </p:cNvSpPr>
          <p:nvPr/>
        </p:nvSpPr>
        <p:spPr bwMode="auto">
          <a:xfrm>
            <a:off x="685800" y="1933583"/>
            <a:ext cx="7924800" cy="8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lnSpc>
                <a:spcPct val="90000"/>
              </a:lnSpc>
            </a:pPr>
            <a:r>
              <a:rPr lang="en-US" altLang="en-US" sz="3740" dirty="0">
                <a:solidFill>
                  <a:schemeClr val="bg1"/>
                </a:solidFill>
                <a:latin typeface="Helvetica" panose="020B0604020202020204" pitchFamily="34" charset="0"/>
              </a:rPr>
              <a:t>Charting and Running The Course</a:t>
            </a:r>
            <a:endParaRPr lang="en-US" altLang="en-US" sz="1870" dirty="0">
              <a:solidFill>
                <a:srgbClr val="7B9569"/>
              </a:solidFill>
              <a:latin typeface="Helvetica" panose="020B060402020202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4468202B-587D-332F-D32C-41288CD2C323}"/>
              </a:ext>
            </a:extLst>
          </p:cNvPr>
          <p:cNvSpPr>
            <a:spLocks noGrp="1" noChangeArrowheads="1"/>
          </p:cNvSpPr>
          <p:nvPr>
            <p:ph type="title"/>
          </p:nvPr>
        </p:nvSpPr>
        <p:spPr>
          <a:xfrm>
            <a:off x="914401" y="234553"/>
            <a:ext cx="7827963" cy="736997"/>
          </a:xfrm>
        </p:spPr>
        <p:txBody>
          <a:bodyPr/>
          <a:lstStyle/>
          <a:p>
            <a:r>
              <a:rPr lang="en-US" altLang="en-US" b="1" dirty="0"/>
              <a:t>Honoring seasons in your life</a:t>
            </a:r>
          </a:p>
        </p:txBody>
      </p:sp>
      <p:sp>
        <p:nvSpPr>
          <p:cNvPr id="132099" name="Rectangle 3">
            <a:extLst>
              <a:ext uri="{FF2B5EF4-FFF2-40B4-BE49-F238E27FC236}">
                <a16:creationId xmlns:a16="http://schemas.microsoft.com/office/drawing/2014/main" id="{3B96AE32-BB5C-1CC5-37AF-4262D2D64651}"/>
              </a:ext>
            </a:extLst>
          </p:cNvPr>
          <p:cNvSpPr>
            <a:spLocks noGrp="1" noChangeArrowheads="1"/>
          </p:cNvSpPr>
          <p:nvPr>
            <p:ph type="body" idx="1"/>
          </p:nvPr>
        </p:nvSpPr>
        <p:spPr>
          <a:xfrm>
            <a:off x="914401" y="1322978"/>
            <a:ext cx="5700599" cy="3510979"/>
          </a:xfrm>
        </p:spPr>
        <p:txBody>
          <a:bodyPr/>
          <a:lstStyle/>
          <a:p>
            <a:pPr>
              <a:spcBef>
                <a:spcPct val="100000"/>
              </a:spcBef>
            </a:pPr>
            <a:r>
              <a:rPr lang="en-US" altLang="en-US" sz="2400" dirty="0">
                <a:solidFill>
                  <a:schemeClr val="tx1"/>
                </a:solidFill>
              </a:rPr>
              <a:t>You will have different emphases during different seasons in your life. </a:t>
            </a:r>
          </a:p>
          <a:p>
            <a:pPr>
              <a:spcBef>
                <a:spcPct val="100000"/>
              </a:spcBef>
            </a:pPr>
            <a:r>
              <a:rPr lang="en-US" altLang="en-US" sz="2400" dirty="0">
                <a:solidFill>
                  <a:schemeClr val="tx1"/>
                </a:solidFill>
              </a:rPr>
              <a:t>In Ecclesiastes 3:1-14 Solomon wrote, "To everything there is a season, and a time for every purpose under heaven.“</a:t>
            </a:r>
          </a:p>
        </p:txBody>
      </p:sp>
      <p:grpSp>
        <p:nvGrpSpPr>
          <p:cNvPr id="132100" name="Group 4">
            <a:extLst>
              <a:ext uri="{FF2B5EF4-FFF2-40B4-BE49-F238E27FC236}">
                <a16:creationId xmlns:a16="http://schemas.microsoft.com/office/drawing/2014/main" id="{F953A418-5B47-B239-2CA7-5BD7E84DEFEA}"/>
              </a:ext>
            </a:extLst>
          </p:cNvPr>
          <p:cNvGrpSpPr>
            <a:grpSpLocks/>
          </p:cNvGrpSpPr>
          <p:nvPr/>
        </p:nvGrpSpPr>
        <p:grpSpPr bwMode="auto">
          <a:xfrm>
            <a:off x="6781800" y="508838"/>
            <a:ext cx="2289769" cy="1628280"/>
            <a:chOff x="2076" y="2716"/>
            <a:chExt cx="3105" cy="1990"/>
          </a:xfrm>
        </p:grpSpPr>
        <p:sp>
          <p:nvSpPr>
            <p:cNvPr id="132102" name="Rectangle 5">
              <a:extLst>
                <a:ext uri="{FF2B5EF4-FFF2-40B4-BE49-F238E27FC236}">
                  <a16:creationId xmlns:a16="http://schemas.microsoft.com/office/drawing/2014/main" id="{147A3E18-8254-21AE-53E6-B6F4DC47FEEB}"/>
                </a:ext>
              </a:extLst>
            </p:cNvPr>
            <p:cNvSpPr>
              <a:spLocks noChangeArrowheads="1"/>
            </p:cNvSpPr>
            <p:nvPr/>
          </p:nvSpPr>
          <p:spPr bwMode="auto">
            <a:xfrm>
              <a:off x="2076" y="2716"/>
              <a:ext cx="3105" cy="1990"/>
            </a:xfrm>
            <a:prstGeom prst="rect">
              <a:avLst/>
            </a:prstGeom>
            <a:gradFill rotWithShape="0">
              <a:gsLst>
                <a:gs pos="0">
                  <a:srgbClr val="A0004C"/>
                </a:gs>
                <a:gs pos="100000">
                  <a:srgbClr val="D2D2D2"/>
                </a:gs>
              </a:gsLst>
              <a:lin ang="0" scaled="1"/>
            </a:gradFill>
            <a:ln w="12700">
              <a:solidFill>
                <a:srgbClr val="005050"/>
              </a:solidFill>
              <a:miter lim="800000"/>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132103" name="Rectangle 6">
              <a:extLst>
                <a:ext uri="{FF2B5EF4-FFF2-40B4-BE49-F238E27FC236}">
                  <a16:creationId xmlns:a16="http://schemas.microsoft.com/office/drawing/2014/main" id="{33838700-7B1F-2AF8-7B7C-0B4B55889903}"/>
                </a:ext>
              </a:extLst>
            </p:cNvPr>
            <p:cNvSpPr>
              <a:spLocks noChangeArrowheads="1"/>
            </p:cNvSpPr>
            <p:nvPr/>
          </p:nvSpPr>
          <p:spPr bwMode="auto">
            <a:xfrm>
              <a:off x="2076" y="2716"/>
              <a:ext cx="3105" cy="356"/>
            </a:xfrm>
            <a:prstGeom prst="rect">
              <a:avLst/>
            </a:prstGeom>
            <a:gradFill rotWithShape="0">
              <a:gsLst>
                <a:gs pos="0">
                  <a:srgbClr val="A0004C"/>
                </a:gs>
                <a:gs pos="100000">
                  <a:srgbClr val="FFFFFF"/>
                </a:gs>
              </a:gsLst>
              <a:lin ang="5400000" scaled="1"/>
            </a:gradFill>
            <a:ln w="12700">
              <a:solidFill>
                <a:srgbClr val="005050"/>
              </a:solidFill>
              <a:miter lim="800000"/>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132104" name="Rectangle 7">
              <a:extLst>
                <a:ext uri="{FF2B5EF4-FFF2-40B4-BE49-F238E27FC236}">
                  <a16:creationId xmlns:a16="http://schemas.microsoft.com/office/drawing/2014/main" id="{39917F46-31BB-7D9B-096F-89967AAA4C06}"/>
                </a:ext>
              </a:extLst>
            </p:cNvPr>
            <p:cNvSpPr>
              <a:spLocks noChangeArrowheads="1"/>
            </p:cNvSpPr>
            <p:nvPr/>
          </p:nvSpPr>
          <p:spPr bwMode="auto">
            <a:xfrm>
              <a:off x="2076" y="3072"/>
              <a:ext cx="3105" cy="1634"/>
            </a:xfrm>
            <a:prstGeom prst="rect">
              <a:avLst/>
            </a:prstGeom>
            <a:gradFill rotWithShape="0">
              <a:gsLst>
                <a:gs pos="0">
                  <a:srgbClr val="A0004C"/>
                </a:gs>
                <a:gs pos="100000">
                  <a:srgbClr val="000000"/>
                </a:gs>
              </a:gsLst>
              <a:lin ang="5400000" scaled="1"/>
            </a:gradFill>
            <a:ln w="12700">
              <a:solidFill>
                <a:srgbClr val="005050"/>
              </a:solidFill>
              <a:miter lim="800000"/>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132105" name="Line 8">
              <a:extLst>
                <a:ext uri="{FF2B5EF4-FFF2-40B4-BE49-F238E27FC236}">
                  <a16:creationId xmlns:a16="http://schemas.microsoft.com/office/drawing/2014/main" id="{4AC19FFE-A694-2578-DE76-6A99ADFE297D}"/>
                </a:ext>
              </a:extLst>
            </p:cNvPr>
            <p:cNvSpPr>
              <a:spLocks noChangeShapeType="1"/>
            </p:cNvSpPr>
            <p:nvPr/>
          </p:nvSpPr>
          <p:spPr bwMode="auto">
            <a:xfrm>
              <a:off x="2076" y="3072"/>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06" name="Line 9">
              <a:extLst>
                <a:ext uri="{FF2B5EF4-FFF2-40B4-BE49-F238E27FC236}">
                  <a16:creationId xmlns:a16="http://schemas.microsoft.com/office/drawing/2014/main" id="{A56DA3B9-760B-3D26-4A4A-26D9F3000DEF}"/>
                </a:ext>
              </a:extLst>
            </p:cNvPr>
            <p:cNvSpPr>
              <a:spLocks noChangeShapeType="1"/>
            </p:cNvSpPr>
            <p:nvPr/>
          </p:nvSpPr>
          <p:spPr bwMode="auto">
            <a:xfrm flipH="1">
              <a:off x="2076" y="3072"/>
              <a:ext cx="167" cy="34"/>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07" name="Line 10">
              <a:extLst>
                <a:ext uri="{FF2B5EF4-FFF2-40B4-BE49-F238E27FC236}">
                  <a16:creationId xmlns:a16="http://schemas.microsoft.com/office/drawing/2014/main" id="{6F493D2F-EF0C-BFFD-0CC2-C416EEA16FA7}"/>
                </a:ext>
              </a:extLst>
            </p:cNvPr>
            <p:cNvSpPr>
              <a:spLocks noChangeShapeType="1"/>
            </p:cNvSpPr>
            <p:nvPr/>
          </p:nvSpPr>
          <p:spPr bwMode="auto">
            <a:xfrm flipV="1">
              <a:off x="2183" y="3072"/>
              <a:ext cx="1180" cy="1634"/>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08" name="Line 11">
              <a:extLst>
                <a:ext uri="{FF2B5EF4-FFF2-40B4-BE49-F238E27FC236}">
                  <a16:creationId xmlns:a16="http://schemas.microsoft.com/office/drawing/2014/main" id="{01E5EEC3-ECC1-16EA-C020-B8FC0CE03493}"/>
                </a:ext>
              </a:extLst>
            </p:cNvPr>
            <p:cNvSpPr>
              <a:spLocks noChangeShapeType="1"/>
            </p:cNvSpPr>
            <p:nvPr/>
          </p:nvSpPr>
          <p:spPr bwMode="auto">
            <a:xfrm flipV="1">
              <a:off x="2076" y="3072"/>
              <a:ext cx="1238" cy="140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09" name="Line 12">
              <a:extLst>
                <a:ext uri="{FF2B5EF4-FFF2-40B4-BE49-F238E27FC236}">
                  <a16:creationId xmlns:a16="http://schemas.microsoft.com/office/drawing/2014/main" id="{1BA94577-8E5E-8D4A-FAB9-0A32864953A4}"/>
                </a:ext>
              </a:extLst>
            </p:cNvPr>
            <p:cNvSpPr>
              <a:spLocks noChangeShapeType="1"/>
            </p:cNvSpPr>
            <p:nvPr/>
          </p:nvSpPr>
          <p:spPr bwMode="auto">
            <a:xfrm flipV="1">
              <a:off x="2076" y="3072"/>
              <a:ext cx="1178" cy="1125"/>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10" name="Line 13">
              <a:extLst>
                <a:ext uri="{FF2B5EF4-FFF2-40B4-BE49-F238E27FC236}">
                  <a16:creationId xmlns:a16="http://schemas.microsoft.com/office/drawing/2014/main" id="{DA0F9F84-AE00-CD9B-A5B8-9E65D06FEC06}"/>
                </a:ext>
              </a:extLst>
            </p:cNvPr>
            <p:cNvSpPr>
              <a:spLocks noChangeShapeType="1"/>
            </p:cNvSpPr>
            <p:nvPr/>
          </p:nvSpPr>
          <p:spPr bwMode="auto">
            <a:xfrm flipV="1">
              <a:off x="2076" y="3072"/>
              <a:ext cx="1130" cy="912"/>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11" name="Line 14">
              <a:extLst>
                <a:ext uri="{FF2B5EF4-FFF2-40B4-BE49-F238E27FC236}">
                  <a16:creationId xmlns:a16="http://schemas.microsoft.com/office/drawing/2014/main" id="{D03CB799-6FD3-5CFA-24F4-EFB949435B2E}"/>
                </a:ext>
              </a:extLst>
            </p:cNvPr>
            <p:cNvSpPr>
              <a:spLocks noChangeShapeType="1"/>
            </p:cNvSpPr>
            <p:nvPr/>
          </p:nvSpPr>
          <p:spPr bwMode="auto">
            <a:xfrm flipV="1">
              <a:off x="2076" y="3072"/>
              <a:ext cx="1071" cy="764"/>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12" name="Line 15">
              <a:extLst>
                <a:ext uri="{FF2B5EF4-FFF2-40B4-BE49-F238E27FC236}">
                  <a16:creationId xmlns:a16="http://schemas.microsoft.com/office/drawing/2014/main" id="{75C80703-F29D-87A2-CAA3-1406CF62979C}"/>
                </a:ext>
              </a:extLst>
            </p:cNvPr>
            <p:cNvSpPr>
              <a:spLocks noChangeShapeType="1"/>
            </p:cNvSpPr>
            <p:nvPr/>
          </p:nvSpPr>
          <p:spPr bwMode="auto">
            <a:xfrm flipH="1">
              <a:off x="2076" y="3072"/>
              <a:ext cx="1007" cy="63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13" name="Line 16">
              <a:extLst>
                <a:ext uri="{FF2B5EF4-FFF2-40B4-BE49-F238E27FC236}">
                  <a16:creationId xmlns:a16="http://schemas.microsoft.com/office/drawing/2014/main" id="{C668E2F6-4C47-3D52-AF80-5A297303FD43}"/>
                </a:ext>
              </a:extLst>
            </p:cNvPr>
            <p:cNvSpPr>
              <a:spLocks noChangeShapeType="1"/>
            </p:cNvSpPr>
            <p:nvPr/>
          </p:nvSpPr>
          <p:spPr bwMode="auto">
            <a:xfrm flipV="1">
              <a:off x="2076" y="3072"/>
              <a:ext cx="955" cy="54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14" name="Line 17">
              <a:extLst>
                <a:ext uri="{FF2B5EF4-FFF2-40B4-BE49-F238E27FC236}">
                  <a16:creationId xmlns:a16="http://schemas.microsoft.com/office/drawing/2014/main" id="{5EDB7F1D-5F0A-685D-1B15-5F08339950BD}"/>
                </a:ext>
              </a:extLst>
            </p:cNvPr>
            <p:cNvSpPr>
              <a:spLocks noChangeShapeType="1"/>
            </p:cNvSpPr>
            <p:nvPr/>
          </p:nvSpPr>
          <p:spPr bwMode="auto">
            <a:xfrm flipV="1">
              <a:off x="2076" y="3072"/>
              <a:ext cx="906" cy="49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15" name="Line 18">
              <a:extLst>
                <a:ext uri="{FF2B5EF4-FFF2-40B4-BE49-F238E27FC236}">
                  <a16:creationId xmlns:a16="http://schemas.microsoft.com/office/drawing/2014/main" id="{504554D1-1153-37FF-9067-87A298DB97B1}"/>
                </a:ext>
              </a:extLst>
            </p:cNvPr>
            <p:cNvSpPr>
              <a:spLocks noChangeShapeType="1"/>
            </p:cNvSpPr>
            <p:nvPr/>
          </p:nvSpPr>
          <p:spPr bwMode="auto">
            <a:xfrm flipV="1">
              <a:off x="2076" y="3072"/>
              <a:ext cx="853" cy="42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16" name="Line 19">
              <a:extLst>
                <a:ext uri="{FF2B5EF4-FFF2-40B4-BE49-F238E27FC236}">
                  <a16:creationId xmlns:a16="http://schemas.microsoft.com/office/drawing/2014/main" id="{38AA5C2E-C99C-2536-4D95-3362AEC88F67}"/>
                </a:ext>
              </a:extLst>
            </p:cNvPr>
            <p:cNvSpPr>
              <a:spLocks noChangeShapeType="1"/>
            </p:cNvSpPr>
            <p:nvPr/>
          </p:nvSpPr>
          <p:spPr bwMode="auto">
            <a:xfrm flipV="1">
              <a:off x="2076" y="3072"/>
              <a:ext cx="789" cy="358"/>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17" name="Line 20">
              <a:extLst>
                <a:ext uri="{FF2B5EF4-FFF2-40B4-BE49-F238E27FC236}">
                  <a16:creationId xmlns:a16="http://schemas.microsoft.com/office/drawing/2014/main" id="{06C388CB-3E26-7C01-BBA6-B1974CB668EE}"/>
                </a:ext>
              </a:extLst>
            </p:cNvPr>
            <p:cNvSpPr>
              <a:spLocks noChangeShapeType="1"/>
            </p:cNvSpPr>
            <p:nvPr/>
          </p:nvSpPr>
          <p:spPr bwMode="auto">
            <a:xfrm flipV="1">
              <a:off x="2076" y="3072"/>
              <a:ext cx="727" cy="299"/>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18" name="Line 21">
              <a:extLst>
                <a:ext uri="{FF2B5EF4-FFF2-40B4-BE49-F238E27FC236}">
                  <a16:creationId xmlns:a16="http://schemas.microsoft.com/office/drawing/2014/main" id="{2CC0593E-7C2A-C555-5135-D509CC093757}"/>
                </a:ext>
              </a:extLst>
            </p:cNvPr>
            <p:cNvSpPr>
              <a:spLocks noChangeShapeType="1"/>
            </p:cNvSpPr>
            <p:nvPr/>
          </p:nvSpPr>
          <p:spPr bwMode="auto">
            <a:xfrm flipH="1">
              <a:off x="2076" y="3072"/>
              <a:ext cx="651" cy="24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19" name="Line 22">
              <a:extLst>
                <a:ext uri="{FF2B5EF4-FFF2-40B4-BE49-F238E27FC236}">
                  <a16:creationId xmlns:a16="http://schemas.microsoft.com/office/drawing/2014/main" id="{1B3928F3-E966-A84E-E583-1D1F83E8AD8A}"/>
                </a:ext>
              </a:extLst>
            </p:cNvPr>
            <p:cNvSpPr>
              <a:spLocks noChangeShapeType="1"/>
            </p:cNvSpPr>
            <p:nvPr/>
          </p:nvSpPr>
          <p:spPr bwMode="auto">
            <a:xfrm flipH="1">
              <a:off x="2076" y="3072"/>
              <a:ext cx="585" cy="20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20" name="Line 23">
              <a:extLst>
                <a:ext uri="{FF2B5EF4-FFF2-40B4-BE49-F238E27FC236}">
                  <a16:creationId xmlns:a16="http://schemas.microsoft.com/office/drawing/2014/main" id="{A53BAA83-804A-3E7E-3E1E-E3FD19036DC1}"/>
                </a:ext>
              </a:extLst>
            </p:cNvPr>
            <p:cNvSpPr>
              <a:spLocks noChangeShapeType="1"/>
            </p:cNvSpPr>
            <p:nvPr/>
          </p:nvSpPr>
          <p:spPr bwMode="auto">
            <a:xfrm flipH="1">
              <a:off x="2076" y="3072"/>
              <a:ext cx="532" cy="16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21" name="Line 24">
              <a:extLst>
                <a:ext uri="{FF2B5EF4-FFF2-40B4-BE49-F238E27FC236}">
                  <a16:creationId xmlns:a16="http://schemas.microsoft.com/office/drawing/2014/main" id="{550DA57E-8189-1A35-2742-1240C5FDA449}"/>
                </a:ext>
              </a:extLst>
            </p:cNvPr>
            <p:cNvSpPr>
              <a:spLocks noChangeShapeType="1"/>
            </p:cNvSpPr>
            <p:nvPr/>
          </p:nvSpPr>
          <p:spPr bwMode="auto">
            <a:xfrm flipH="1">
              <a:off x="2076" y="3072"/>
              <a:ext cx="470" cy="122"/>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22" name="Line 25">
              <a:extLst>
                <a:ext uri="{FF2B5EF4-FFF2-40B4-BE49-F238E27FC236}">
                  <a16:creationId xmlns:a16="http://schemas.microsoft.com/office/drawing/2014/main" id="{67CB554E-D050-6C7F-D7D1-98818B8C3E56}"/>
                </a:ext>
              </a:extLst>
            </p:cNvPr>
            <p:cNvSpPr>
              <a:spLocks noChangeShapeType="1"/>
            </p:cNvSpPr>
            <p:nvPr/>
          </p:nvSpPr>
          <p:spPr bwMode="auto">
            <a:xfrm flipH="1">
              <a:off x="2076" y="3072"/>
              <a:ext cx="394" cy="92"/>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23" name="Line 26">
              <a:extLst>
                <a:ext uri="{FF2B5EF4-FFF2-40B4-BE49-F238E27FC236}">
                  <a16:creationId xmlns:a16="http://schemas.microsoft.com/office/drawing/2014/main" id="{5068CFDA-1899-6948-C601-CFC637E970EC}"/>
                </a:ext>
              </a:extLst>
            </p:cNvPr>
            <p:cNvSpPr>
              <a:spLocks noChangeShapeType="1"/>
            </p:cNvSpPr>
            <p:nvPr/>
          </p:nvSpPr>
          <p:spPr bwMode="auto">
            <a:xfrm flipH="1">
              <a:off x="2076" y="3072"/>
              <a:ext cx="316" cy="59"/>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24" name="Line 27">
              <a:extLst>
                <a:ext uri="{FF2B5EF4-FFF2-40B4-BE49-F238E27FC236}">
                  <a16:creationId xmlns:a16="http://schemas.microsoft.com/office/drawing/2014/main" id="{D2FA1F64-35B0-1212-FF10-EAAB34ED05BD}"/>
                </a:ext>
              </a:extLst>
            </p:cNvPr>
            <p:cNvSpPr>
              <a:spLocks noChangeShapeType="1"/>
            </p:cNvSpPr>
            <p:nvPr/>
          </p:nvSpPr>
          <p:spPr bwMode="auto">
            <a:xfrm>
              <a:off x="5014" y="3072"/>
              <a:ext cx="167" cy="34"/>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25" name="Line 28">
              <a:extLst>
                <a:ext uri="{FF2B5EF4-FFF2-40B4-BE49-F238E27FC236}">
                  <a16:creationId xmlns:a16="http://schemas.microsoft.com/office/drawing/2014/main" id="{1C3E2005-5312-F3F0-DABC-84CC8AE90864}"/>
                </a:ext>
              </a:extLst>
            </p:cNvPr>
            <p:cNvSpPr>
              <a:spLocks noChangeShapeType="1"/>
            </p:cNvSpPr>
            <p:nvPr/>
          </p:nvSpPr>
          <p:spPr bwMode="auto">
            <a:xfrm flipH="1" flipV="1">
              <a:off x="3893" y="3072"/>
              <a:ext cx="1183" cy="1634"/>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26" name="Line 29">
              <a:extLst>
                <a:ext uri="{FF2B5EF4-FFF2-40B4-BE49-F238E27FC236}">
                  <a16:creationId xmlns:a16="http://schemas.microsoft.com/office/drawing/2014/main" id="{F0EAAA48-8DA1-6B58-31BF-D9C11CF1E71C}"/>
                </a:ext>
              </a:extLst>
            </p:cNvPr>
            <p:cNvSpPr>
              <a:spLocks noChangeShapeType="1"/>
            </p:cNvSpPr>
            <p:nvPr/>
          </p:nvSpPr>
          <p:spPr bwMode="auto">
            <a:xfrm flipH="1" flipV="1">
              <a:off x="3942" y="3072"/>
              <a:ext cx="1239" cy="140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27" name="Line 30">
              <a:extLst>
                <a:ext uri="{FF2B5EF4-FFF2-40B4-BE49-F238E27FC236}">
                  <a16:creationId xmlns:a16="http://schemas.microsoft.com/office/drawing/2014/main" id="{79CE828F-6D54-E8D8-B72D-2E1F8A3E5ECD}"/>
                </a:ext>
              </a:extLst>
            </p:cNvPr>
            <p:cNvSpPr>
              <a:spLocks noChangeShapeType="1"/>
            </p:cNvSpPr>
            <p:nvPr/>
          </p:nvSpPr>
          <p:spPr bwMode="auto">
            <a:xfrm flipH="1" flipV="1">
              <a:off x="4003" y="3072"/>
              <a:ext cx="1178" cy="1125"/>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28" name="Line 31">
              <a:extLst>
                <a:ext uri="{FF2B5EF4-FFF2-40B4-BE49-F238E27FC236}">
                  <a16:creationId xmlns:a16="http://schemas.microsoft.com/office/drawing/2014/main" id="{611EC82A-F43D-5771-6AA8-60CFE23B3E48}"/>
                </a:ext>
              </a:extLst>
            </p:cNvPr>
            <p:cNvSpPr>
              <a:spLocks noChangeShapeType="1"/>
            </p:cNvSpPr>
            <p:nvPr/>
          </p:nvSpPr>
          <p:spPr bwMode="auto">
            <a:xfrm flipH="1" flipV="1">
              <a:off x="4048" y="3072"/>
              <a:ext cx="1133" cy="912"/>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29" name="Line 32">
              <a:extLst>
                <a:ext uri="{FF2B5EF4-FFF2-40B4-BE49-F238E27FC236}">
                  <a16:creationId xmlns:a16="http://schemas.microsoft.com/office/drawing/2014/main" id="{0BE200AA-2F4F-B35C-8ED0-9F3228479994}"/>
                </a:ext>
              </a:extLst>
            </p:cNvPr>
            <p:cNvSpPr>
              <a:spLocks noChangeShapeType="1"/>
            </p:cNvSpPr>
            <p:nvPr/>
          </p:nvSpPr>
          <p:spPr bwMode="auto">
            <a:xfrm flipH="1" flipV="1">
              <a:off x="4109" y="3072"/>
              <a:ext cx="1072" cy="764"/>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30" name="Line 33">
              <a:extLst>
                <a:ext uri="{FF2B5EF4-FFF2-40B4-BE49-F238E27FC236}">
                  <a16:creationId xmlns:a16="http://schemas.microsoft.com/office/drawing/2014/main" id="{D3044D45-8550-27F1-021C-3A4B2B9B6788}"/>
                </a:ext>
              </a:extLst>
            </p:cNvPr>
            <p:cNvSpPr>
              <a:spLocks noChangeShapeType="1"/>
            </p:cNvSpPr>
            <p:nvPr/>
          </p:nvSpPr>
          <p:spPr bwMode="auto">
            <a:xfrm>
              <a:off x="4170" y="3072"/>
              <a:ext cx="1011" cy="63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31" name="Line 34">
              <a:extLst>
                <a:ext uri="{FF2B5EF4-FFF2-40B4-BE49-F238E27FC236}">
                  <a16:creationId xmlns:a16="http://schemas.microsoft.com/office/drawing/2014/main" id="{E9F3F0EE-5995-17AE-626D-A80EDED86E4F}"/>
                </a:ext>
              </a:extLst>
            </p:cNvPr>
            <p:cNvSpPr>
              <a:spLocks noChangeShapeType="1"/>
            </p:cNvSpPr>
            <p:nvPr/>
          </p:nvSpPr>
          <p:spPr bwMode="auto">
            <a:xfrm flipH="1" flipV="1">
              <a:off x="4223" y="3072"/>
              <a:ext cx="958" cy="54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32" name="Line 35">
              <a:extLst>
                <a:ext uri="{FF2B5EF4-FFF2-40B4-BE49-F238E27FC236}">
                  <a16:creationId xmlns:a16="http://schemas.microsoft.com/office/drawing/2014/main" id="{8FF1B12E-9E24-6535-DE41-14278EA6BB65}"/>
                </a:ext>
              </a:extLst>
            </p:cNvPr>
            <p:cNvSpPr>
              <a:spLocks noChangeShapeType="1"/>
            </p:cNvSpPr>
            <p:nvPr/>
          </p:nvSpPr>
          <p:spPr bwMode="auto">
            <a:xfrm flipH="1" flipV="1">
              <a:off x="4271" y="3072"/>
              <a:ext cx="910" cy="49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33" name="Line 36">
              <a:extLst>
                <a:ext uri="{FF2B5EF4-FFF2-40B4-BE49-F238E27FC236}">
                  <a16:creationId xmlns:a16="http://schemas.microsoft.com/office/drawing/2014/main" id="{0F19ABBD-FE67-F757-0D39-10DED5EFFAB3}"/>
                </a:ext>
              </a:extLst>
            </p:cNvPr>
            <p:cNvSpPr>
              <a:spLocks noChangeShapeType="1"/>
            </p:cNvSpPr>
            <p:nvPr/>
          </p:nvSpPr>
          <p:spPr bwMode="auto">
            <a:xfrm flipH="1" flipV="1">
              <a:off x="4323" y="3072"/>
              <a:ext cx="858" cy="42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34" name="Line 37">
              <a:extLst>
                <a:ext uri="{FF2B5EF4-FFF2-40B4-BE49-F238E27FC236}">
                  <a16:creationId xmlns:a16="http://schemas.microsoft.com/office/drawing/2014/main" id="{B069F17D-FF0C-63FF-7F1A-C039615C629C}"/>
                </a:ext>
              </a:extLst>
            </p:cNvPr>
            <p:cNvSpPr>
              <a:spLocks noChangeShapeType="1"/>
            </p:cNvSpPr>
            <p:nvPr/>
          </p:nvSpPr>
          <p:spPr bwMode="auto">
            <a:xfrm flipH="1" flipV="1">
              <a:off x="4389" y="3072"/>
              <a:ext cx="792" cy="358"/>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35" name="Line 38">
              <a:extLst>
                <a:ext uri="{FF2B5EF4-FFF2-40B4-BE49-F238E27FC236}">
                  <a16:creationId xmlns:a16="http://schemas.microsoft.com/office/drawing/2014/main" id="{901AC912-76F2-44AD-4141-88A558F47462}"/>
                </a:ext>
              </a:extLst>
            </p:cNvPr>
            <p:cNvSpPr>
              <a:spLocks noChangeShapeType="1"/>
            </p:cNvSpPr>
            <p:nvPr/>
          </p:nvSpPr>
          <p:spPr bwMode="auto">
            <a:xfrm flipH="1" flipV="1">
              <a:off x="4452" y="3072"/>
              <a:ext cx="729" cy="299"/>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36" name="Line 39">
              <a:extLst>
                <a:ext uri="{FF2B5EF4-FFF2-40B4-BE49-F238E27FC236}">
                  <a16:creationId xmlns:a16="http://schemas.microsoft.com/office/drawing/2014/main" id="{E6687E6C-A443-D73D-28A9-0D9DB6E406EA}"/>
                </a:ext>
              </a:extLst>
            </p:cNvPr>
            <p:cNvSpPr>
              <a:spLocks noChangeShapeType="1"/>
            </p:cNvSpPr>
            <p:nvPr/>
          </p:nvSpPr>
          <p:spPr bwMode="auto">
            <a:xfrm>
              <a:off x="4530" y="3072"/>
              <a:ext cx="651" cy="247"/>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37" name="Line 40">
              <a:extLst>
                <a:ext uri="{FF2B5EF4-FFF2-40B4-BE49-F238E27FC236}">
                  <a16:creationId xmlns:a16="http://schemas.microsoft.com/office/drawing/2014/main" id="{F5EFC7BE-5C5B-0D86-89AF-0E2A021A5661}"/>
                </a:ext>
              </a:extLst>
            </p:cNvPr>
            <p:cNvSpPr>
              <a:spLocks noChangeShapeType="1"/>
            </p:cNvSpPr>
            <p:nvPr/>
          </p:nvSpPr>
          <p:spPr bwMode="auto">
            <a:xfrm>
              <a:off x="4596" y="3072"/>
              <a:ext cx="585" cy="20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38" name="Line 41">
              <a:extLst>
                <a:ext uri="{FF2B5EF4-FFF2-40B4-BE49-F238E27FC236}">
                  <a16:creationId xmlns:a16="http://schemas.microsoft.com/office/drawing/2014/main" id="{E95D43A3-0A80-2669-29ED-C16DAB3459D7}"/>
                </a:ext>
              </a:extLst>
            </p:cNvPr>
            <p:cNvSpPr>
              <a:spLocks noChangeShapeType="1"/>
            </p:cNvSpPr>
            <p:nvPr/>
          </p:nvSpPr>
          <p:spPr bwMode="auto">
            <a:xfrm>
              <a:off x="4649" y="3072"/>
              <a:ext cx="532" cy="163"/>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39" name="Line 42">
              <a:extLst>
                <a:ext uri="{FF2B5EF4-FFF2-40B4-BE49-F238E27FC236}">
                  <a16:creationId xmlns:a16="http://schemas.microsoft.com/office/drawing/2014/main" id="{CA37288E-8365-7884-B874-02270EA37A2B}"/>
                </a:ext>
              </a:extLst>
            </p:cNvPr>
            <p:cNvSpPr>
              <a:spLocks noChangeShapeType="1"/>
            </p:cNvSpPr>
            <p:nvPr/>
          </p:nvSpPr>
          <p:spPr bwMode="auto">
            <a:xfrm>
              <a:off x="4710" y="3072"/>
              <a:ext cx="471" cy="122"/>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40" name="Line 43">
              <a:extLst>
                <a:ext uri="{FF2B5EF4-FFF2-40B4-BE49-F238E27FC236}">
                  <a16:creationId xmlns:a16="http://schemas.microsoft.com/office/drawing/2014/main" id="{E4C85158-D851-CFDD-BFC5-0B3AD84C1700}"/>
                </a:ext>
              </a:extLst>
            </p:cNvPr>
            <p:cNvSpPr>
              <a:spLocks noChangeShapeType="1"/>
            </p:cNvSpPr>
            <p:nvPr/>
          </p:nvSpPr>
          <p:spPr bwMode="auto">
            <a:xfrm>
              <a:off x="4788" y="3072"/>
              <a:ext cx="393" cy="92"/>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41" name="Line 44">
              <a:extLst>
                <a:ext uri="{FF2B5EF4-FFF2-40B4-BE49-F238E27FC236}">
                  <a16:creationId xmlns:a16="http://schemas.microsoft.com/office/drawing/2014/main" id="{DBB2E5A8-98D2-FBFD-B481-F978592ACAFF}"/>
                </a:ext>
              </a:extLst>
            </p:cNvPr>
            <p:cNvSpPr>
              <a:spLocks noChangeShapeType="1"/>
            </p:cNvSpPr>
            <p:nvPr/>
          </p:nvSpPr>
          <p:spPr bwMode="auto">
            <a:xfrm>
              <a:off x="4863" y="3072"/>
              <a:ext cx="318" cy="59"/>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42" name="Line 45">
              <a:extLst>
                <a:ext uri="{FF2B5EF4-FFF2-40B4-BE49-F238E27FC236}">
                  <a16:creationId xmlns:a16="http://schemas.microsoft.com/office/drawing/2014/main" id="{852471A2-C17D-C0C0-0B92-D58EFA799B8B}"/>
                </a:ext>
              </a:extLst>
            </p:cNvPr>
            <p:cNvSpPr>
              <a:spLocks noChangeShapeType="1"/>
            </p:cNvSpPr>
            <p:nvPr/>
          </p:nvSpPr>
          <p:spPr bwMode="auto">
            <a:xfrm>
              <a:off x="2076" y="3097"/>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43" name="Line 46">
              <a:extLst>
                <a:ext uri="{FF2B5EF4-FFF2-40B4-BE49-F238E27FC236}">
                  <a16:creationId xmlns:a16="http://schemas.microsoft.com/office/drawing/2014/main" id="{3A9F0509-B1D0-3B92-7C6D-64B25E285DAC}"/>
                </a:ext>
              </a:extLst>
            </p:cNvPr>
            <p:cNvSpPr>
              <a:spLocks noChangeShapeType="1"/>
            </p:cNvSpPr>
            <p:nvPr/>
          </p:nvSpPr>
          <p:spPr bwMode="auto">
            <a:xfrm>
              <a:off x="2076" y="3123"/>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44" name="Line 47">
              <a:extLst>
                <a:ext uri="{FF2B5EF4-FFF2-40B4-BE49-F238E27FC236}">
                  <a16:creationId xmlns:a16="http://schemas.microsoft.com/office/drawing/2014/main" id="{C6C19EA9-82E0-AF8E-360D-F54E58418675}"/>
                </a:ext>
              </a:extLst>
            </p:cNvPr>
            <p:cNvSpPr>
              <a:spLocks noChangeShapeType="1"/>
            </p:cNvSpPr>
            <p:nvPr/>
          </p:nvSpPr>
          <p:spPr bwMode="auto">
            <a:xfrm>
              <a:off x="2076" y="3155"/>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45" name="Line 48">
              <a:extLst>
                <a:ext uri="{FF2B5EF4-FFF2-40B4-BE49-F238E27FC236}">
                  <a16:creationId xmlns:a16="http://schemas.microsoft.com/office/drawing/2014/main" id="{CD30223A-F9CF-A71F-1951-8DE49B446912}"/>
                </a:ext>
              </a:extLst>
            </p:cNvPr>
            <p:cNvSpPr>
              <a:spLocks noChangeShapeType="1"/>
            </p:cNvSpPr>
            <p:nvPr/>
          </p:nvSpPr>
          <p:spPr bwMode="auto">
            <a:xfrm>
              <a:off x="2076" y="3220"/>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46" name="Line 49">
              <a:extLst>
                <a:ext uri="{FF2B5EF4-FFF2-40B4-BE49-F238E27FC236}">
                  <a16:creationId xmlns:a16="http://schemas.microsoft.com/office/drawing/2014/main" id="{7CA39983-06B2-EF50-A683-7FF274B88757}"/>
                </a:ext>
              </a:extLst>
            </p:cNvPr>
            <p:cNvSpPr>
              <a:spLocks noChangeShapeType="1"/>
            </p:cNvSpPr>
            <p:nvPr/>
          </p:nvSpPr>
          <p:spPr bwMode="auto">
            <a:xfrm>
              <a:off x="2076" y="3187"/>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47" name="Line 50">
              <a:extLst>
                <a:ext uri="{FF2B5EF4-FFF2-40B4-BE49-F238E27FC236}">
                  <a16:creationId xmlns:a16="http://schemas.microsoft.com/office/drawing/2014/main" id="{00FDA6F0-CD62-A253-F9C9-E1EED8B418C8}"/>
                </a:ext>
              </a:extLst>
            </p:cNvPr>
            <p:cNvSpPr>
              <a:spLocks noChangeShapeType="1"/>
            </p:cNvSpPr>
            <p:nvPr/>
          </p:nvSpPr>
          <p:spPr bwMode="auto">
            <a:xfrm>
              <a:off x="2076" y="3284"/>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48" name="Line 51">
              <a:extLst>
                <a:ext uri="{FF2B5EF4-FFF2-40B4-BE49-F238E27FC236}">
                  <a16:creationId xmlns:a16="http://schemas.microsoft.com/office/drawing/2014/main" id="{DD79B68D-0BDB-532F-0B26-18E0AB082894}"/>
                </a:ext>
              </a:extLst>
            </p:cNvPr>
            <p:cNvSpPr>
              <a:spLocks noChangeShapeType="1"/>
            </p:cNvSpPr>
            <p:nvPr/>
          </p:nvSpPr>
          <p:spPr bwMode="auto">
            <a:xfrm>
              <a:off x="2076" y="3350"/>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49" name="Line 52">
              <a:extLst>
                <a:ext uri="{FF2B5EF4-FFF2-40B4-BE49-F238E27FC236}">
                  <a16:creationId xmlns:a16="http://schemas.microsoft.com/office/drawing/2014/main" id="{1851D235-2314-6B22-C2C4-16CB986B2276}"/>
                </a:ext>
              </a:extLst>
            </p:cNvPr>
            <p:cNvSpPr>
              <a:spLocks noChangeShapeType="1"/>
            </p:cNvSpPr>
            <p:nvPr/>
          </p:nvSpPr>
          <p:spPr bwMode="auto">
            <a:xfrm>
              <a:off x="2076" y="3424"/>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50" name="Line 53">
              <a:extLst>
                <a:ext uri="{FF2B5EF4-FFF2-40B4-BE49-F238E27FC236}">
                  <a16:creationId xmlns:a16="http://schemas.microsoft.com/office/drawing/2014/main" id="{DACFBD9B-6778-8330-DC29-48DE2A8CD463}"/>
                </a:ext>
              </a:extLst>
            </p:cNvPr>
            <p:cNvSpPr>
              <a:spLocks noChangeShapeType="1"/>
            </p:cNvSpPr>
            <p:nvPr/>
          </p:nvSpPr>
          <p:spPr bwMode="auto">
            <a:xfrm>
              <a:off x="2076" y="3514"/>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51" name="Line 54">
              <a:extLst>
                <a:ext uri="{FF2B5EF4-FFF2-40B4-BE49-F238E27FC236}">
                  <a16:creationId xmlns:a16="http://schemas.microsoft.com/office/drawing/2014/main" id="{42DFBECA-C54E-0D4D-3971-C77B0AB1E7AE}"/>
                </a:ext>
              </a:extLst>
            </p:cNvPr>
            <p:cNvSpPr>
              <a:spLocks noChangeShapeType="1"/>
            </p:cNvSpPr>
            <p:nvPr/>
          </p:nvSpPr>
          <p:spPr bwMode="auto">
            <a:xfrm>
              <a:off x="2076" y="3626"/>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52" name="Line 55">
              <a:extLst>
                <a:ext uri="{FF2B5EF4-FFF2-40B4-BE49-F238E27FC236}">
                  <a16:creationId xmlns:a16="http://schemas.microsoft.com/office/drawing/2014/main" id="{2A8EDBDB-CA95-89C9-09A4-ACFDEFD5832B}"/>
                </a:ext>
              </a:extLst>
            </p:cNvPr>
            <p:cNvSpPr>
              <a:spLocks noChangeShapeType="1"/>
            </p:cNvSpPr>
            <p:nvPr/>
          </p:nvSpPr>
          <p:spPr bwMode="auto">
            <a:xfrm>
              <a:off x="2076" y="3793"/>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53" name="Line 56">
              <a:extLst>
                <a:ext uri="{FF2B5EF4-FFF2-40B4-BE49-F238E27FC236}">
                  <a16:creationId xmlns:a16="http://schemas.microsoft.com/office/drawing/2014/main" id="{5457EC4C-34B5-F801-94E8-84E7E58BEE40}"/>
                </a:ext>
              </a:extLst>
            </p:cNvPr>
            <p:cNvSpPr>
              <a:spLocks noChangeShapeType="1"/>
            </p:cNvSpPr>
            <p:nvPr/>
          </p:nvSpPr>
          <p:spPr bwMode="auto">
            <a:xfrm>
              <a:off x="2076" y="3956"/>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54" name="Line 57">
              <a:extLst>
                <a:ext uri="{FF2B5EF4-FFF2-40B4-BE49-F238E27FC236}">
                  <a16:creationId xmlns:a16="http://schemas.microsoft.com/office/drawing/2014/main" id="{D03C8B03-6AF4-928D-0A12-20F23EF23416}"/>
                </a:ext>
              </a:extLst>
            </p:cNvPr>
            <p:cNvSpPr>
              <a:spLocks noChangeShapeType="1"/>
            </p:cNvSpPr>
            <p:nvPr/>
          </p:nvSpPr>
          <p:spPr bwMode="auto">
            <a:xfrm>
              <a:off x="2076" y="4146"/>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55" name="Line 58">
              <a:extLst>
                <a:ext uri="{FF2B5EF4-FFF2-40B4-BE49-F238E27FC236}">
                  <a16:creationId xmlns:a16="http://schemas.microsoft.com/office/drawing/2014/main" id="{2EF08B98-40D1-DEBF-4F9A-6F2737A92C7D}"/>
                </a:ext>
              </a:extLst>
            </p:cNvPr>
            <p:cNvSpPr>
              <a:spLocks noChangeShapeType="1"/>
            </p:cNvSpPr>
            <p:nvPr/>
          </p:nvSpPr>
          <p:spPr bwMode="auto">
            <a:xfrm>
              <a:off x="2076" y="4347"/>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32156" name="Line 59">
              <a:extLst>
                <a:ext uri="{FF2B5EF4-FFF2-40B4-BE49-F238E27FC236}">
                  <a16:creationId xmlns:a16="http://schemas.microsoft.com/office/drawing/2014/main" id="{A0318262-8271-1C95-894C-DFC39B69ACC0}"/>
                </a:ext>
              </a:extLst>
            </p:cNvPr>
            <p:cNvSpPr>
              <a:spLocks noChangeShapeType="1"/>
            </p:cNvSpPr>
            <p:nvPr/>
          </p:nvSpPr>
          <p:spPr bwMode="auto">
            <a:xfrm>
              <a:off x="2076" y="4548"/>
              <a:ext cx="3105" cy="0"/>
            </a:xfrm>
            <a:prstGeom prst="line">
              <a:avLst/>
            </a:prstGeom>
            <a:noFill/>
            <a:ln w="12700">
              <a:solidFill>
                <a:srgbClr val="00505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grpSp>
      <p:pic>
        <p:nvPicPr>
          <p:cNvPr id="132101" name="Picture 130" descr="roles diagram_cmyk">
            <a:extLst>
              <a:ext uri="{FF2B5EF4-FFF2-40B4-BE49-F238E27FC236}">
                <a16:creationId xmlns:a16="http://schemas.microsoft.com/office/drawing/2014/main" id="{27C78ABB-B5C4-791E-E676-9680C70340C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5832" y="684812"/>
            <a:ext cx="1351600" cy="124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0EA97D02-45B0-DA97-045D-BE595787F3E6}"/>
              </a:ext>
            </a:extLst>
          </p:cNvPr>
          <p:cNvSpPr>
            <a:spLocks noGrp="1" noChangeArrowheads="1"/>
          </p:cNvSpPr>
          <p:nvPr>
            <p:ph type="title"/>
          </p:nvPr>
        </p:nvSpPr>
        <p:spPr>
          <a:xfrm>
            <a:off x="914401" y="234553"/>
            <a:ext cx="7827963" cy="736997"/>
          </a:xfrm>
        </p:spPr>
        <p:txBody>
          <a:bodyPr/>
          <a:lstStyle/>
          <a:p>
            <a:r>
              <a:rPr lang="en-US" altLang="en-US" dirty="0"/>
              <a:t>Stay the course – Daily Alignment</a:t>
            </a:r>
          </a:p>
        </p:txBody>
      </p:sp>
      <p:pic>
        <p:nvPicPr>
          <p:cNvPr id="135172" name="Picture 25" descr="Life Focus - stay fade 2">
            <a:extLst>
              <a:ext uri="{FF2B5EF4-FFF2-40B4-BE49-F238E27FC236}">
                <a16:creationId xmlns:a16="http://schemas.microsoft.com/office/drawing/2014/main" id="{3AA39A18-6BA3-7335-801C-F2F8A92706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088170"/>
            <a:ext cx="5444562" cy="387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B34E4580-7FA3-E583-6C6C-5863CF414207}"/>
              </a:ext>
            </a:extLst>
          </p:cNvPr>
          <p:cNvSpPr>
            <a:spLocks noGrp="1" noChangeArrowheads="1"/>
          </p:cNvSpPr>
          <p:nvPr>
            <p:ph type="title"/>
          </p:nvPr>
        </p:nvSpPr>
        <p:spPr>
          <a:xfrm>
            <a:off x="914401" y="234553"/>
            <a:ext cx="7827963" cy="736997"/>
          </a:xfrm>
        </p:spPr>
        <p:txBody>
          <a:bodyPr/>
          <a:lstStyle/>
          <a:p>
            <a:r>
              <a:rPr lang="en-US" altLang="en-US" b="1" dirty="0"/>
              <a:t>The 18 natural laws</a:t>
            </a:r>
          </a:p>
        </p:txBody>
      </p:sp>
      <p:sp>
        <p:nvSpPr>
          <p:cNvPr id="136195" name="Rectangle 3">
            <a:extLst>
              <a:ext uri="{FF2B5EF4-FFF2-40B4-BE49-F238E27FC236}">
                <a16:creationId xmlns:a16="http://schemas.microsoft.com/office/drawing/2014/main" id="{A62B66F7-6DE4-99CE-07EE-531737DAE5DF}"/>
              </a:ext>
            </a:extLst>
          </p:cNvPr>
          <p:cNvSpPr>
            <a:spLocks noGrp="1" noChangeArrowheads="1"/>
          </p:cNvSpPr>
          <p:nvPr>
            <p:ph type="body" idx="1"/>
          </p:nvPr>
        </p:nvSpPr>
        <p:spPr>
          <a:xfrm>
            <a:off x="914401" y="1322978"/>
            <a:ext cx="5964330" cy="3510979"/>
          </a:xfrm>
        </p:spPr>
        <p:txBody>
          <a:bodyPr/>
          <a:lstStyle/>
          <a:p>
            <a:pPr marL="0" indent="0">
              <a:buNone/>
            </a:pPr>
            <a:r>
              <a:rPr lang="en-US" altLang="en-US" sz="2400" dirty="0">
                <a:solidFill>
                  <a:schemeClr val="tx1"/>
                </a:solidFill>
              </a:rPr>
              <a:t>Law 17 - </a:t>
            </a:r>
            <a:r>
              <a:rPr lang="en-US" altLang="en-US" sz="2400" dirty="0">
                <a:solidFill>
                  <a:srgbClr val="4A7245"/>
                </a:solidFill>
              </a:rPr>
              <a:t>The Law of Alignment</a:t>
            </a:r>
          </a:p>
          <a:p>
            <a:pPr marL="0" indent="0">
              <a:spcBef>
                <a:spcPts val="600"/>
              </a:spcBef>
              <a:buNone/>
            </a:pPr>
            <a:r>
              <a:rPr lang="en-US" altLang="en-US" sz="2400" b="0" dirty="0">
                <a:solidFill>
                  <a:schemeClr val="tx1"/>
                </a:solidFill>
              </a:rPr>
              <a:t>Regular evaluation, planning and realignment with God's mission, leverages time through increased focus.</a:t>
            </a:r>
            <a:endParaRPr lang="en-US" altLang="en-US" sz="2400" dirty="0">
              <a:solidFill>
                <a:schemeClr val="tx1"/>
              </a:solidFill>
            </a:endParaRPr>
          </a:p>
          <a:p>
            <a:pPr marL="0" indent="0">
              <a:spcBef>
                <a:spcPct val="0"/>
              </a:spcBef>
              <a:buClrTx/>
              <a:buNone/>
            </a:pPr>
            <a:endParaRPr lang="en-US" altLang="en-US" sz="1600" dirty="0">
              <a:solidFill>
                <a:schemeClr val="tx1"/>
              </a:solidFill>
              <a:latin typeface="GiovanniITCTT Book" charset="0"/>
            </a:endParaRPr>
          </a:p>
          <a:p>
            <a:pPr marL="0" indent="0">
              <a:spcBef>
                <a:spcPct val="0"/>
              </a:spcBef>
              <a:buClrTx/>
              <a:buNone/>
            </a:pPr>
            <a:endParaRPr lang="en-US" altLang="en-US" sz="1600" dirty="0">
              <a:latin typeface="GiovanniITCTT Book" charset="0"/>
            </a:endParaRPr>
          </a:p>
          <a:p>
            <a:pPr marL="0" indent="0">
              <a:spcBef>
                <a:spcPct val="0"/>
              </a:spcBef>
              <a:buClrTx/>
              <a:buNone/>
            </a:pPr>
            <a:r>
              <a:rPr lang="en-US" altLang="en-US" sz="2800" i="1" dirty="0">
                <a:solidFill>
                  <a:srgbClr val="4A7245"/>
                </a:solidFill>
              </a:rPr>
              <a:t>Jeremiah 29:13</a:t>
            </a:r>
            <a:endParaRPr lang="en-US" altLang="en-US" sz="2000" dirty="0">
              <a:solidFill>
                <a:srgbClr val="4A7245"/>
              </a:solidFill>
            </a:endParaRPr>
          </a:p>
          <a:p>
            <a:pPr marL="0" indent="0">
              <a:spcBef>
                <a:spcPct val="0"/>
              </a:spcBef>
              <a:buNone/>
            </a:pPr>
            <a:r>
              <a:rPr lang="en-US" altLang="en-US" sz="2400" b="0" i="1" dirty="0">
                <a:solidFill>
                  <a:schemeClr val="tx1"/>
                </a:solidFill>
              </a:rPr>
              <a:t>“You will seek me and find me when you </a:t>
            </a:r>
            <a:br>
              <a:rPr lang="en-US" altLang="en-US" sz="2400" b="0" i="1" dirty="0">
                <a:solidFill>
                  <a:schemeClr val="tx1"/>
                </a:solidFill>
              </a:rPr>
            </a:br>
            <a:r>
              <a:rPr lang="en-US" altLang="en-US" sz="2400" b="0" i="1" dirty="0">
                <a:solidFill>
                  <a:schemeClr val="tx1"/>
                </a:solidFill>
              </a:rPr>
              <a:t>seek me with all your heart.”</a:t>
            </a:r>
            <a:endParaRPr lang="en-US" altLang="en-US" sz="2400" dirty="0">
              <a:solidFill>
                <a:schemeClr val="tx1"/>
              </a:solidFill>
            </a:endParaRPr>
          </a:p>
          <a:p>
            <a:pPr marL="0" indent="0">
              <a:spcBef>
                <a:spcPct val="0"/>
              </a:spcBef>
              <a:buClrTx/>
              <a:buNone/>
            </a:pPr>
            <a:endParaRPr lang="en-US" altLang="en-US" dirty="0"/>
          </a:p>
        </p:txBody>
      </p:sp>
      <p:pic>
        <p:nvPicPr>
          <p:cNvPr id="136196" name="Picture 4" descr="LAWSx18.jpg                                                    006ABFB9Macintosh HD                   BC2D11C2:">
            <a:extLst>
              <a:ext uri="{FF2B5EF4-FFF2-40B4-BE49-F238E27FC236}">
                <a16:creationId xmlns:a16="http://schemas.microsoft.com/office/drawing/2014/main" id="{5658C0CD-325A-9BFA-7A2A-C36B239B36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161732"/>
            <a:ext cx="1545594" cy="142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12" descr="MCj03262880000[1]">
            <a:extLst>
              <a:ext uri="{FF2B5EF4-FFF2-40B4-BE49-F238E27FC236}">
                <a16:creationId xmlns:a16="http://schemas.microsoft.com/office/drawing/2014/main" id="{2C7C7C86-1CC6-090F-0481-5CB2A65DE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428" y="2808991"/>
            <a:ext cx="1831815" cy="101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A978C144-FEFB-B11C-3BD8-908621D96FF7}"/>
              </a:ext>
            </a:extLst>
          </p:cNvPr>
          <p:cNvSpPr>
            <a:spLocks noGrp="1" noChangeArrowheads="1"/>
          </p:cNvSpPr>
          <p:nvPr>
            <p:ph type="title" idx="4294967295"/>
          </p:nvPr>
        </p:nvSpPr>
        <p:spPr>
          <a:xfrm>
            <a:off x="914401" y="234553"/>
            <a:ext cx="7827963" cy="736997"/>
          </a:xfrm>
        </p:spPr>
        <p:txBody>
          <a:bodyPr/>
          <a:lstStyle/>
          <a:p>
            <a:r>
              <a:rPr lang="en-US" altLang="en-US" b="1" dirty="0"/>
              <a:t>Planning and tracking</a:t>
            </a:r>
          </a:p>
        </p:txBody>
      </p:sp>
      <p:sp>
        <p:nvSpPr>
          <p:cNvPr id="18435" name="Rectangle 3">
            <a:extLst>
              <a:ext uri="{FF2B5EF4-FFF2-40B4-BE49-F238E27FC236}">
                <a16:creationId xmlns:a16="http://schemas.microsoft.com/office/drawing/2014/main" id="{B7C3D864-1EF8-B36C-F876-F93271AEF005}"/>
              </a:ext>
            </a:extLst>
          </p:cNvPr>
          <p:cNvSpPr>
            <a:spLocks noGrp="1" noChangeArrowheads="1"/>
          </p:cNvSpPr>
          <p:nvPr>
            <p:ph type="body" idx="4294967295"/>
          </p:nvPr>
        </p:nvSpPr>
        <p:spPr/>
        <p:txBody>
          <a:bodyPr/>
          <a:lstStyle/>
          <a:p>
            <a:pPr>
              <a:spcBef>
                <a:spcPct val="0"/>
              </a:spcBef>
            </a:pPr>
            <a:r>
              <a:rPr lang="en-US" altLang="en-US" sz="2400" dirty="0">
                <a:solidFill>
                  <a:schemeClr val="tx1"/>
                </a:solidFill>
              </a:rPr>
              <a:t>Our tendency is to drift away from God’s will for our lives.  Therefore, we must create a plan for engaging our Spiritually-discerned disciplines and have regular times of planning and recalibration with Him.  </a:t>
            </a:r>
          </a:p>
          <a:p>
            <a:pPr>
              <a:spcBef>
                <a:spcPct val="0"/>
              </a:spcBef>
            </a:pPr>
            <a:r>
              <a:rPr lang="en-US" altLang="en-US" sz="2400" dirty="0">
                <a:solidFill>
                  <a:schemeClr val="tx1"/>
                </a:solidFill>
              </a:rPr>
              <a:t>No one naturally drifts toward righteousness. </a:t>
            </a:r>
          </a:p>
          <a:p>
            <a:pPr>
              <a:spcBef>
                <a:spcPct val="0"/>
              </a:spcBef>
            </a:pPr>
            <a:r>
              <a:rPr lang="en-US" altLang="en-US" sz="2400" dirty="0">
                <a:solidFill>
                  <a:schemeClr val="tx1"/>
                </a:solidFill>
              </a:rPr>
              <a:t>We need the daily discipline of planning when we align and submit ourselves to the Guidance and Power of God.</a:t>
            </a:r>
          </a:p>
          <a:p>
            <a:endParaRPr lang="en-US" altLang="en-US" dirty="0"/>
          </a:p>
        </p:txBody>
      </p:sp>
      <p:pic>
        <p:nvPicPr>
          <p:cNvPr id="137220" name="Picture 5" descr="MCj03262880000[1]">
            <a:extLst>
              <a:ext uri="{FF2B5EF4-FFF2-40B4-BE49-F238E27FC236}">
                <a16:creationId xmlns:a16="http://schemas.microsoft.com/office/drawing/2014/main" id="{2689FE45-B119-3C7D-2D0B-13E086DA9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820" y="234553"/>
            <a:ext cx="1322978" cy="72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4" descr="MPj03992900000[1]">
            <a:extLst>
              <a:ext uri="{FF2B5EF4-FFF2-40B4-BE49-F238E27FC236}">
                <a16:creationId xmlns:a16="http://schemas.microsoft.com/office/drawing/2014/main" id="{0D779742-1AE8-981F-1F97-4D009CF7DB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6176" y="3918346"/>
            <a:ext cx="1451648" cy="11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A1DFBC5D-2746-6D24-5E62-E51CF6F6506B}"/>
              </a:ext>
            </a:extLst>
          </p:cNvPr>
          <p:cNvSpPr>
            <a:spLocks noGrp="1" noChangeArrowheads="1"/>
          </p:cNvSpPr>
          <p:nvPr>
            <p:ph type="title"/>
          </p:nvPr>
        </p:nvSpPr>
        <p:spPr>
          <a:xfrm>
            <a:off x="914401" y="234553"/>
            <a:ext cx="7827963" cy="736997"/>
          </a:xfrm>
        </p:spPr>
        <p:txBody>
          <a:bodyPr/>
          <a:lstStyle/>
          <a:p>
            <a:r>
              <a:rPr lang="en-US" altLang="en-US" b="1" dirty="0"/>
              <a:t>“Big Picture” planning and tracking</a:t>
            </a:r>
          </a:p>
        </p:txBody>
      </p:sp>
      <p:sp>
        <p:nvSpPr>
          <p:cNvPr id="20483" name="Rectangle 3">
            <a:extLst>
              <a:ext uri="{FF2B5EF4-FFF2-40B4-BE49-F238E27FC236}">
                <a16:creationId xmlns:a16="http://schemas.microsoft.com/office/drawing/2014/main" id="{FA2FFAB7-C43C-4B29-243A-7916ACDACD6A}"/>
              </a:ext>
            </a:extLst>
          </p:cNvPr>
          <p:cNvSpPr>
            <a:spLocks noGrp="1" noChangeArrowheads="1"/>
          </p:cNvSpPr>
          <p:nvPr>
            <p:ph type="body" idx="1"/>
          </p:nvPr>
        </p:nvSpPr>
        <p:spPr>
          <a:xfrm>
            <a:off x="914401" y="1123950"/>
            <a:ext cx="7315199" cy="3463528"/>
          </a:xfrm>
        </p:spPr>
        <p:txBody>
          <a:bodyPr/>
          <a:lstStyle/>
          <a:p>
            <a:pPr>
              <a:spcBef>
                <a:spcPts val="0"/>
              </a:spcBef>
              <a:buFont typeface="Times" panose="02020603050405020304" pitchFamily="18" charset="0"/>
              <a:buNone/>
            </a:pPr>
            <a:r>
              <a:rPr lang="en-US" altLang="en-US" sz="2400" dirty="0">
                <a:solidFill>
                  <a:schemeClr val="tx1"/>
                </a:solidFill>
              </a:rPr>
              <a:t>We recommend a rhythm to your planning.  </a:t>
            </a:r>
          </a:p>
          <a:p>
            <a:pPr marL="496142" lvl="1" indent="-190824">
              <a:spcBef>
                <a:spcPts val="0"/>
              </a:spcBef>
            </a:pPr>
            <a:r>
              <a:rPr lang="en-US" altLang="en-US" b="1" dirty="0">
                <a:solidFill>
                  <a:schemeClr val="tx1"/>
                </a:solidFill>
              </a:rPr>
              <a:t>Annual and  Quarterly “Big Picture” Planning.</a:t>
            </a:r>
          </a:p>
          <a:p>
            <a:pPr marL="496142" lvl="1" indent="-190824">
              <a:spcBef>
                <a:spcPts val="0"/>
              </a:spcBef>
            </a:pPr>
            <a:r>
              <a:rPr lang="en-US" altLang="en-US" dirty="0">
                <a:solidFill>
                  <a:schemeClr val="tx1"/>
                </a:solidFill>
              </a:rPr>
              <a:t>Weekly and Daily “Detail” Planning.</a:t>
            </a:r>
            <a:endParaRPr lang="en-US" altLang="en-US" b="1" dirty="0">
              <a:solidFill>
                <a:schemeClr val="tx1"/>
              </a:solidFill>
            </a:endParaRPr>
          </a:p>
          <a:p>
            <a:pPr>
              <a:spcBef>
                <a:spcPts val="0"/>
              </a:spcBef>
            </a:pPr>
            <a:r>
              <a:rPr lang="en-US" altLang="en-US" u="sng" dirty="0">
                <a:solidFill>
                  <a:schemeClr val="tx1"/>
                </a:solidFill>
              </a:rPr>
              <a:t>Annual Retreat:</a:t>
            </a:r>
            <a:r>
              <a:rPr lang="en-US" altLang="en-US" dirty="0">
                <a:solidFill>
                  <a:schemeClr val="tx1"/>
                </a:solidFill>
              </a:rPr>
              <a:t> Annual retreats to seek God’s wisdom for any major readjustments in your life, holistically thinking through your long-range plans, establish your annual mega-goals and plan annual events for the year with the key relationships in your life.</a:t>
            </a:r>
          </a:p>
          <a:p>
            <a:pPr>
              <a:spcBef>
                <a:spcPts val="0"/>
              </a:spcBef>
            </a:pPr>
            <a:r>
              <a:rPr lang="en-US" altLang="en-US" u="sng" dirty="0">
                <a:solidFill>
                  <a:schemeClr val="tx1"/>
                </a:solidFill>
              </a:rPr>
              <a:t>Quarterly Renewal</a:t>
            </a:r>
            <a:r>
              <a:rPr lang="en-US" altLang="en-US" dirty="0">
                <a:solidFill>
                  <a:schemeClr val="tx1"/>
                </a:solidFill>
              </a:rPr>
              <a:t> - Establishing your three-month seasonal goals and discerning the 3 roles you are going to focus on growing in over the following 3 months. This should be done with the help of your mentors by reviewing your “Big Picture” roles and goals, evaluating your progress and synthesizing any new revelations, projects, tasks and appointments into your personal growth plan.</a:t>
            </a:r>
          </a:p>
        </p:txBody>
      </p:sp>
      <p:pic>
        <p:nvPicPr>
          <p:cNvPr id="138244" name="Picture 5" descr="MCj03262880000[1]">
            <a:extLst>
              <a:ext uri="{FF2B5EF4-FFF2-40B4-BE49-F238E27FC236}">
                <a16:creationId xmlns:a16="http://schemas.microsoft.com/office/drawing/2014/main" id="{2D0D5542-58A2-380E-9322-D0536739F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137" y="181495"/>
            <a:ext cx="1322978" cy="72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 calcmode="lin" valueType="num">
                                      <p:cBhvr additive="base">
                                        <p:cTn id="11"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 calcmode="lin" valueType="num">
                                      <p:cBhvr additive="base">
                                        <p:cTn id="15"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 calcmode="lin" valueType="num">
                                      <p:cBhvr additive="base">
                                        <p:cTn id="21"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 calcmode="lin" valueType="num">
                                      <p:cBhvr additive="base">
                                        <p:cTn id="27"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17F0F614-887C-4D39-04B1-5FACF66E459E}"/>
              </a:ext>
            </a:extLst>
          </p:cNvPr>
          <p:cNvSpPr>
            <a:spLocks noGrp="1" noChangeArrowheads="1"/>
          </p:cNvSpPr>
          <p:nvPr>
            <p:ph type="title"/>
          </p:nvPr>
        </p:nvSpPr>
        <p:spPr/>
        <p:txBody>
          <a:bodyPr/>
          <a:lstStyle/>
          <a:p>
            <a:r>
              <a:rPr lang="en-US" altLang="en-US" b="1" dirty="0"/>
              <a:t>Using planning pages</a:t>
            </a:r>
          </a:p>
        </p:txBody>
      </p:sp>
      <p:sp>
        <p:nvSpPr>
          <p:cNvPr id="141315" name="Rectangle 3">
            <a:extLst>
              <a:ext uri="{FF2B5EF4-FFF2-40B4-BE49-F238E27FC236}">
                <a16:creationId xmlns:a16="http://schemas.microsoft.com/office/drawing/2014/main" id="{6C935015-6D78-5B87-9977-C05D569024D9}"/>
              </a:ext>
            </a:extLst>
          </p:cNvPr>
          <p:cNvSpPr>
            <a:spLocks noGrp="1" noChangeArrowheads="1"/>
          </p:cNvSpPr>
          <p:nvPr>
            <p:ph type="body" idx="1"/>
          </p:nvPr>
        </p:nvSpPr>
        <p:spPr>
          <a:xfrm>
            <a:off x="914401" y="1322978"/>
            <a:ext cx="5964330" cy="3510979"/>
          </a:xfrm>
        </p:spPr>
        <p:txBody>
          <a:bodyPr/>
          <a:lstStyle/>
          <a:p>
            <a:pPr marL="156900" indent="-156900">
              <a:lnSpc>
                <a:spcPct val="90000"/>
              </a:lnSpc>
            </a:pPr>
            <a:r>
              <a:rPr lang="en-US" altLang="en-US" sz="2400" dirty="0">
                <a:solidFill>
                  <a:schemeClr val="tx1"/>
                </a:solidFill>
              </a:rPr>
              <a:t>Role Planning Worksheets:</a:t>
            </a:r>
          </a:p>
          <a:p>
            <a:pPr marL="156900" indent="-156900">
              <a:lnSpc>
                <a:spcPct val="90000"/>
              </a:lnSpc>
            </a:pPr>
            <a:r>
              <a:rPr lang="en-US" altLang="en-US" sz="2400" dirty="0">
                <a:solidFill>
                  <a:schemeClr val="tx1"/>
                </a:solidFill>
              </a:rPr>
              <a:t>Annual Planning Worksheets:</a:t>
            </a:r>
          </a:p>
          <a:p>
            <a:pPr marL="156900" indent="-156900">
              <a:lnSpc>
                <a:spcPct val="90000"/>
              </a:lnSpc>
            </a:pPr>
            <a:r>
              <a:rPr lang="en-US" altLang="en-US" sz="2400" dirty="0">
                <a:solidFill>
                  <a:schemeClr val="tx1"/>
                </a:solidFill>
              </a:rPr>
              <a:t>Long Range Planning Worksheets:</a:t>
            </a:r>
          </a:p>
          <a:p>
            <a:pPr marL="156900" indent="-156900">
              <a:lnSpc>
                <a:spcPct val="90000"/>
              </a:lnSpc>
            </a:pPr>
            <a:r>
              <a:rPr lang="en-US" altLang="en-US" sz="2400" dirty="0">
                <a:solidFill>
                  <a:schemeClr val="tx1"/>
                </a:solidFill>
              </a:rPr>
              <a:t>Project Planning Worksheets:</a:t>
            </a:r>
          </a:p>
          <a:p>
            <a:pPr marL="156900" indent="-156900">
              <a:lnSpc>
                <a:spcPct val="90000"/>
              </a:lnSpc>
              <a:buNone/>
            </a:pPr>
            <a:endParaRPr lang="en-US" altLang="en-US" dirty="0">
              <a:solidFill>
                <a:srgbClr val="7B9569"/>
              </a:solidFill>
            </a:endParaRPr>
          </a:p>
          <a:p>
            <a:pPr marL="156900" indent="-156900">
              <a:lnSpc>
                <a:spcPct val="90000"/>
              </a:lnSpc>
              <a:buNone/>
            </a:pPr>
            <a:endParaRPr lang="en-US" altLang="en-US" dirty="0"/>
          </a:p>
          <a:p>
            <a:pPr marL="650921" lvl="1" indent="-305318">
              <a:lnSpc>
                <a:spcPct val="90000"/>
              </a:lnSpc>
              <a:buNone/>
            </a:pPr>
            <a:endParaRPr lang="en-US" altLang="en-US" dirty="0"/>
          </a:p>
        </p:txBody>
      </p:sp>
      <p:pic>
        <p:nvPicPr>
          <p:cNvPr id="141316" name="Picture 5" descr="MPj03960530000[1]">
            <a:extLst>
              <a:ext uri="{FF2B5EF4-FFF2-40B4-BE49-F238E27FC236}">
                <a16:creationId xmlns:a16="http://schemas.microsoft.com/office/drawing/2014/main" id="{D18AAD21-4CB3-B1F6-AE42-9B19EBFA69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602" y="1200150"/>
            <a:ext cx="24127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AA3FB884-6081-885A-3B59-7A4D98977693}"/>
              </a:ext>
            </a:extLst>
          </p:cNvPr>
          <p:cNvSpPr>
            <a:spLocks noGrp="1" noChangeArrowheads="1"/>
          </p:cNvSpPr>
          <p:nvPr>
            <p:ph type="title" idx="4294967295"/>
          </p:nvPr>
        </p:nvSpPr>
        <p:spPr>
          <a:xfrm>
            <a:off x="914401" y="234553"/>
            <a:ext cx="7827963" cy="736997"/>
          </a:xfrm>
        </p:spPr>
        <p:txBody>
          <a:bodyPr/>
          <a:lstStyle/>
          <a:p>
            <a:r>
              <a:rPr lang="en-US" altLang="en-US" b="1" dirty="0"/>
              <a:t>“Detail” planning and tracking</a:t>
            </a:r>
          </a:p>
        </p:txBody>
      </p:sp>
      <p:sp>
        <p:nvSpPr>
          <p:cNvPr id="27651" name="Rectangle 3">
            <a:extLst>
              <a:ext uri="{FF2B5EF4-FFF2-40B4-BE49-F238E27FC236}">
                <a16:creationId xmlns:a16="http://schemas.microsoft.com/office/drawing/2014/main" id="{CE71ACC9-AED3-4091-85DC-C9B85D157F7D}"/>
              </a:ext>
            </a:extLst>
          </p:cNvPr>
          <p:cNvSpPr>
            <a:spLocks noGrp="1" noChangeArrowheads="1"/>
          </p:cNvSpPr>
          <p:nvPr>
            <p:ph type="body" idx="4294967295"/>
          </p:nvPr>
        </p:nvSpPr>
        <p:spPr/>
        <p:txBody>
          <a:bodyPr/>
          <a:lstStyle/>
          <a:p>
            <a:pPr>
              <a:lnSpc>
                <a:spcPct val="90000"/>
              </a:lnSpc>
              <a:spcBef>
                <a:spcPts val="600"/>
              </a:spcBef>
              <a:buFont typeface="Times" panose="02020603050405020304" pitchFamily="18" charset="0"/>
              <a:buNone/>
            </a:pPr>
            <a:r>
              <a:rPr lang="en-US" altLang="en-US" sz="1870" dirty="0">
                <a:solidFill>
                  <a:schemeClr val="tx1"/>
                </a:solidFill>
              </a:rPr>
              <a:t>We recommend a rhythm to your planning.</a:t>
            </a:r>
            <a:r>
              <a:rPr lang="en-US" altLang="en-US" b="0" dirty="0">
                <a:solidFill>
                  <a:schemeClr val="tx1"/>
                </a:solidFill>
              </a:rPr>
              <a:t>  </a:t>
            </a:r>
          </a:p>
          <a:p>
            <a:pPr marL="496142" lvl="1" indent="-190824">
              <a:lnSpc>
                <a:spcPct val="90000"/>
              </a:lnSpc>
              <a:spcBef>
                <a:spcPts val="600"/>
              </a:spcBef>
            </a:pPr>
            <a:r>
              <a:rPr lang="en-US" altLang="en-US" dirty="0">
                <a:solidFill>
                  <a:schemeClr val="tx1"/>
                </a:solidFill>
              </a:rPr>
              <a:t>Annual and  Quarterly “Big Picture” Planning.</a:t>
            </a:r>
            <a:endParaRPr lang="en-US" altLang="en-US" b="1" dirty="0">
              <a:solidFill>
                <a:schemeClr val="tx1"/>
              </a:solidFill>
            </a:endParaRPr>
          </a:p>
          <a:p>
            <a:pPr marL="496142" lvl="1" indent="-190824">
              <a:lnSpc>
                <a:spcPct val="90000"/>
              </a:lnSpc>
              <a:spcBef>
                <a:spcPts val="600"/>
              </a:spcBef>
            </a:pPr>
            <a:r>
              <a:rPr lang="en-US" altLang="en-US" b="1" dirty="0">
                <a:solidFill>
                  <a:schemeClr val="tx1"/>
                </a:solidFill>
              </a:rPr>
              <a:t>Weekly and Daily “Detail” Planning.</a:t>
            </a:r>
          </a:p>
          <a:p>
            <a:pPr marL="496142" lvl="1" indent="-190824">
              <a:lnSpc>
                <a:spcPct val="90000"/>
              </a:lnSpc>
              <a:spcBef>
                <a:spcPts val="600"/>
              </a:spcBef>
            </a:pPr>
            <a:r>
              <a:rPr lang="en-US" altLang="en-US" b="1" u="sng" dirty="0">
                <a:solidFill>
                  <a:schemeClr val="tx1"/>
                </a:solidFill>
              </a:rPr>
              <a:t>Weekly:</a:t>
            </a:r>
            <a:r>
              <a:rPr lang="en-US" altLang="en-US" dirty="0">
                <a:solidFill>
                  <a:schemeClr val="tx1"/>
                </a:solidFill>
              </a:rPr>
              <a:t> Review the previous week, evaluate your progress and synthesize any new revelations, projects, tasks, disciplines and appointments into your calendar and personal growth plan. </a:t>
            </a:r>
          </a:p>
          <a:p>
            <a:pPr marL="496142" lvl="1" indent="-190824">
              <a:lnSpc>
                <a:spcPct val="90000"/>
              </a:lnSpc>
              <a:spcBef>
                <a:spcPts val="600"/>
              </a:spcBef>
            </a:pPr>
            <a:r>
              <a:rPr lang="en-US" altLang="en-US" b="1" u="sng" dirty="0">
                <a:solidFill>
                  <a:schemeClr val="tx1"/>
                </a:solidFill>
              </a:rPr>
              <a:t>Daily:</a:t>
            </a:r>
            <a:r>
              <a:rPr lang="en-US" altLang="en-US" b="1" dirty="0">
                <a:solidFill>
                  <a:schemeClr val="tx1"/>
                </a:solidFill>
              </a:rPr>
              <a:t> </a:t>
            </a:r>
            <a:r>
              <a:rPr lang="en-US" altLang="en-US" dirty="0">
                <a:solidFill>
                  <a:schemeClr val="tx1"/>
                </a:solidFill>
              </a:rPr>
              <a:t>Daily overview, prioritization and alignment.</a:t>
            </a:r>
          </a:p>
        </p:txBody>
      </p:sp>
      <p:pic>
        <p:nvPicPr>
          <p:cNvPr id="142340" name="Picture 5" descr="MCj03262880000[1]">
            <a:extLst>
              <a:ext uri="{FF2B5EF4-FFF2-40B4-BE49-F238E27FC236}">
                <a16:creationId xmlns:a16="http://schemas.microsoft.com/office/drawing/2014/main" id="{A76BADC7-1D98-30B5-1BC8-DF364B778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474" y="415528"/>
            <a:ext cx="2390828" cy="131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 calcmode="lin" valueType="num">
                                      <p:cBhvr additive="base">
                                        <p:cTn id="11"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 calcmode="lin" valueType="num">
                                      <p:cBhvr additive="base">
                                        <p:cTn id="15"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anim calcmode="lin" valueType="num">
                                      <p:cBhvr additive="base">
                                        <p:cTn id="21"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 calcmode="lin" valueType="num">
                                      <p:cBhvr additive="base">
                                        <p:cTn id="27"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F9104811-749A-28F6-7EC6-4B95813B4278}"/>
              </a:ext>
            </a:extLst>
          </p:cNvPr>
          <p:cNvSpPr>
            <a:spLocks noGrp="1" noChangeArrowheads="1"/>
          </p:cNvSpPr>
          <p:nvPr>
            <p:ph type="title" idx="4294967295"/>
          </p:nvPr>
        </p:nvSpPr>
        <p:spPr>
          <a:xfrm>
            <a:off x="913350" y="217062"/>
            <a:ext cx="7827963" cy="736997"/>
          </a:xfrm>
        </p:spPr>
        <p:txBody>
          <a:bodyPr/>
          <a:lstStyle/>
          <a:p>
            <a:pPr eaLnBrk="1" hangingPunct="1"/>
            <a:r>
              <a:rPr lang="en-US" altLang="en-US" b="1" dirty="0"/>
              <a:t>Jason Pankau Roles Diagram</a:t>
            </a:r>
            <a:endParaRPr lang="en-US" altLang="en-US" b="1" dirty="0">
              <a:solidFill>
                <a:schemeClr val="tx1"/>
              </a:solidFill>
            </a:endParaRPr>
          </a:p>
        </p:txBody>
      </p:sp>
      <p:pic>
        <p:nvPicPr>
          <p:cNvPr id="144387" name="Picture 3" descr="roles diagram_cmyk">
            <a:extLst>
              <a:ext uri="{FF2B5EF4-FFF2-40B4-BE49-F238E27FC236}">
                <a16:creationId xmlns:a16="http://schemas.microsoft.com/office/drawing/2014/main" id="{5087AC71-3EAC-3ADF-C230-2B06D2BC71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220495"/>
            <a:ext cx="4019817" cy="371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Text Box 4">
            <a:extLst>
              <a:ext uri="{FF2B5EF4-FFF2-40B4-BE49-F238E27FC236}">
                <a16:creationId xmlns:a16="http://schemas.microsoft.com/office/drawing/2014/main" id="{D1951778-6BF9-5165-6F53-0193F30ADA96}"/>
              </a:ext>
            </a:extLst>
          </p:cNvPr>
          <p:cNvSpPr txBox="1">
            <a:spLocks noChangeArrowheads="1"/>
          </p:cNvSpPr>
          <p:nvPr/>
        </p:nvSpPr>
        <p:spPr bwMode="auto">
          <a:xfrm>
            <a:off x="5568380" y="1249637"/>
            <a:ext cx="2629246" cy="29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1336" dirty="0">
                <a:latin typeface="Arial" panose="020B0604020202020204" pitchFamily="34" charset="0"/>
              </a:rPr>
              <a:t>President Life Spring Network</a:t>
            </a:r>
            <a:endParaRPr lang="en-US" altLang="en-US" sz="2805" dirty="0"/>
          </a:p>
        </p:txBody>
      </p:sp>
      <p:sp>
        <p:nvSpPr>
          <p:cNvPr id="144389" name="Line 5">
            <a:extLst>
              <a:ext uri="{FF2B5EF4-FFF2-40B4-BE49-F238E27FC236}">
                <a16:creationId xmlns:a16="http://schemas.microsoft.com/office/drawing/2014/main" id="{6597A97C-D718-2429-C726-EA3E6F0CD977}"/>
              </a:ext>
            </a:extLst>
          </p:cNvPr>
          <p:cNvSpPr>
            <a:spLocks noChangeShapeType="1"/>
          </p:cNvSpPr>
          <p:nvPr/>
        </p:nvSpPr>
        <p:spPr bwMode="auto">
          <a:xfrm flipH="1">
            <a:off x="5110426" y="1422911"/>
            <a:ext cx="457954" cy="1028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05"/>
          </a:p>
        </p:txBody>
      </p:sp>
      <p:sp>
        <p:nvSpPr>
          <p:cNvPr id="144390" name="Text Box 6">
            <a:extLst>
              <a:ext uri="{FF2B5EF4-FFF2-40B4-BE49-F238E27FC236}">
                <a16:creationId xmlns:a16="http://schemas.microsoft.com/office/drawing/2014/main" id="{5774DAEE-3E85-ED35-1D7F-D161CFACF144}"/>
              </a:ext>
            </a:extLst>
          </p:cNvPr>
          <p:cNvSpPr txBox="1">
            <a:spLocks noChangeArrowheads="1"/>
          </p:cNvSpPr>
          <p:nvPr/>
        </p:nvSpPr>
        <p:spPr bwMode="auto">
          <a:xfrm>
            <a:off x="5357241" y="4630209"/>
            <a:ext cx="2036135" cy="29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1336">
                <a:latin typeface="Arial" panose="020B0604020202020204" pitchFamily="34" charset="0"/>
              </a:rPr>
              <a:t>Leadership Consultant</a:t>
            </a:r>
            <a:endParaRPr lang="en-US" altLang="en-US" sz="2805"/>
          </a:p>
        </p:txBody>
      </p:sp>
      <p:sp>
        <p:nvSpPr>
          <p:cNvPr id="144391" name="Text Box 7">
            <a:extLst>
              <a:ext uri="{FF2B5EF4-FFF2-40B4-BE49-F238E27FC236}">
                <a16:creationId xmlns:a16="http://schemas.microsoft.com/office/drawing/2014/main" id="{F3492CE4-12A2-489F-094F-A0E6A6154741}"/>
              </a:ext>
            </a:extLst>
          </p:cNvPr>
          <p:cNvSpPr txBox="1">
            <a:spLocks noChangeArrowheads="1"/>
          </p:cNvSpPr>
          <p:nvPr/>
        </p:nvSpPr>
        <p:spPr bwMode="auto">
          <a:xfrm>
            <a:off x="6016273" y="1860242"/>
            <a:ext cx="1487908" cy="29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1336" dirty="0">
                <a:latin typeface="Arial" panose="020B0604020202020204" pitchFamily="34" charset="0"/>
              </a:rPr>
              <a:t>Content Creator</a:t>
            </a:r>
            <a:endParaRPr lang="en-US" altLang="en-US" sz="2805" dirty="0"/>
          </a:p>
        </p:txBody>
      </p:sp>
      <p:sp>
        <p:nvSpPr>
          <p:cNvPr id="144392" name="Text Box 8">
            <a:extLst>
              <a:ext uri="{FF2B5EF4-FFF2-40B4-BE49-F238E27FC236}">
                <a16:creationId xmlns:a16="http://schemas.microsoft.com/office/drawing/2014/main" id="{B9B6DF14-CA08-9272-34E8-708E573E3593}"/>
              </a:ext>
            </a:extLst>
          </p:cNvPr>
          <p:cNvSpPr txBox="1">
            <a:spLocks noChangeArrowheads="1"/>
          </p:cNvSpPr>
          <p:nvPr/>
        </p:nvSpPr>
        <p:spPr bwMode="auto">
          <a:xfrm>
            <a:off x="6197414" y="2543473"/>
            <a:ext cx="848309" cy="29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1336">
                <a:latin typeface="Arial" panose="020B0604020202020204" pitchFamily="34" charset="0"/>
              </a:rPr>
              <a:t>Speaker</a:t>
            </a:r>
            <a:endParaRPr lang="en-US" altLang="en-US" sz="2805"/>
          </a:p>
        </p:txBody>
      </p:sp>
      <p:sp>
        <p:nvSpPr>
          <p:cNvPr id="144393" name="Text Box 9">
            <a:extLst>
              <a:ext uri="{FF2B5EF4-FFF2-40B4-BE49-F238E27FC236}">
                <a16:creationId xmlns:a16="http://schemas.microsoft.com/office/drawing/2014/main" id="{1C061974-CC4C-8DF2-3158-CA2C1F20C3B1}"/>
              </a:ext>
            </a:extLst>
          </p:cNvPr>
          <p:cNvSpPr txBox="1">
            <a:spLocks noChangeArrowheads="1"/>
          </p:cNvSpPr>
          <p:nvPr/>
        </p:nvSpPr>
        <p:spPr bwMode="auto">
          <a:xfrm>
            <a:off x="6141874" y="3357613"/>
            <a:ext cx="1677062" cy="29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1336">
                <a:latin typeface="Arial" panose="020B0604020202020204" pitchFamily="34" charset="0"/>
              </a:rPr>
              <a:t>Mentor/Life Coach</a:t>
            </a:r>
            <a:endParaRPr lang="en-US" altLang="en-US" sz="2805"/>
          </a:p>
        </p:txBody>
      </p:sp>
      <p:sp>
        <p:nvSpPr>
          <p:cNvPr id="144394" name="Text Box 10">
            <a:extLst>
              <a:ext uri="{FF2B5EF4-FFF2-40B4-BE49-F238E27FC236}">
                <a16:creationId xmlns:a16="http://schemas.microsoft.com/office/drawing/2014/main" id="{00D28909-B1D8-8C3F-BD32-4B60016F9F54}"/>
              </a:ext>
            </a:extLst>
          </p:cNvPr>
          <p:cNvSpPr txBox="1">
            <a:spLocks noChangeArrowheads="1"/>
          </p:cNvSpPr>
          <p:nvPr/>
        </p:nvSpPr>
        <p:spPr bwMode="auto">
          <a:xfrm>
            <a:off x="5841513" y="4171753"/>
            <a:ext cx="1478482" cy="29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1336">
                <a:latin typeface="Arial" panose="020B0604020202020204" pitchFamily="34" charset="0"/>
              </a:rPr>
              <a:t>Seminar Trainer</a:t>
            </a:r>
            <a:endParaRPr lang="en-US" altLang="en-US" sz="2805"/>
          </a:p>
        </p:txBody>
      </p:sp>
      <p:sp>
        <p:nvSpPr>
          <p:cNvPr id="144395" name="Line 11">
            <a:extLst>
              <a:ext uri="{FF2B5EF4-FFF2-40B4-BE49-F238E27FC236}">
                <a16:creationId xmlns:a16="http://schemas.microsoft.com/office/drawing/2014/main" id="{BAA6E404-FE08-30B1-F49A-255C448E07E6}"/>
              </a:ext>
            </a:extLst>
          </p:cNvPr>
          <p:cNvSpPr>
            <a:spLocks noChangeShapeType="1"/>
          </p:cNvSpPr>
          <p:nvPr/>
        </p:nvSpPr>
        <p:spPr bwMode="auto">
          <a:xfrm flipH="1">
            <a:off x="5568380" y="2034635"/>
            <a:ext cx="432512" cy="508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05"/>
          </a:p>
        </p:txBody>
      </p:sp>
      <p:sp>
        <p:nvSpPr>
          <p:cNvPr id="144396" name="Line 12">
            <a:extLst>
              <a:ext uri="{FF2B5EF4-FFF2-40B4-BE49-F238E27FC236}">
                <a16:creationId xmlns:a16="http://schemas.microsoft.com/office/drawing/2014/main" id="{DC6E704A-4B5D-DEB4-152B-E10A43253F48}"/>
              </a:ext>
            </a:extLst>
          </p:cNvPr>
          <p:cNvSpPr>
            <a:spLocks noChangeShapeType="1"/>
          </p:cNvSpPr>
          <p:nvPr/>
        </p:nvSpPr>
        <p:spPr bwMode="auto">
          <a:xfrm flipH="1">
            <a:off x="5822799" y="2696124"/>
            <a:ext cx="407070" cy="508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05"/>
          </a:p>
        </p:txBody>
      </p:sp>
      <p:sp>
        <p:nvSpPr>
          <p:cNvPr id="144397" name="Line 13">
            <a:extLst>
              <a:ext uri="{FF2B5EF4-FFF2-40B4-BE49-F238E27FC236}">
                <a16:creationId xmlns:a16="http://schemas.microsoft.com/office/drawing/2014/main" id="{0BCE64CA-0313-AF09-E081-B81D9915CEBE}"/>
              </a:ext>
            </a:extLst>
          </p:cNvPr>
          <p:cNvSpPr>
            <a:spLocks noChangeShapeType="1"/>
          </p:cNvSpPr>
          <p:nvPr/>
        </p:nvSpPr>
        <p:spPr bwMode="auto">
          <a:xfrm flipH="1" flipV="1">
            <a:off x="5822799" y="3459380"/>
            <a:ext cx="356186" cy="508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05"/>
          </a:p>
        </p:txBody>
      </p:sp>
      <p:sp>
        <p:nvSpPr>
          <p:cNvPr id="144398" name="Line 14">
            <a:extLst>
              <a:ext uri="{FF2B5EF4-FFF2-40B4-BE49-F238E27FC236}">
                <a16:creationId xmlns:a16="http://schemas.microsoft.com/office/drawing/2014/main" id="{ECDA083A-49B2-9662-59EA-B87024D2383F}"/>
              </a:ext>
            </a:extLst>
          </p:cNvPr>
          <p:cNvSpPr>
            <a:spLocks noChangeShapeType="1"/>
          </p:cNvSpPr>
          <p:nvPr/>
        </p:nvSpPr>
        <p:spPr bwMode="auto">
          <a:xfrm flipH="1" flipV="1">
            <a:off x="5466612" y="4120869"/>
            <a:ext cx="407070" cy="1526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05"/>
          </a:p>
        </p:txBody>
      </p:sp>
      <p:sp>
        <p:nvSpPr>
          <p:cNvPr id="144399" name="Line 15">
            <a:extLst>
              <a:ext uri="{FF2B5EF4-FFF2-40B4-BE49-F238E27FC236}">
                <a16:creationId xmlns:a16="http://schemas.microsoft.com/office/drawing/2014/main" id="{AEBDC4CA-DEDC-9A84-486F-DF373AFB8441}"/>
              </a:ext>
            </a:extLst>
          </p:cNvPr>
          <p:cNvSpPr>
            <a:spLocks noChangeShapeType="1"/>
          </p:cNvSpPr>
          <p:nvPr/>
        </p:nvSpPr>
        <p:spPr bwMode="auto">
          <a:xfrm flipH="1" flipV="1">
            <a:off x="5038164" y="4572176"/>
            <a:ext cx="319076" cy="2035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05"/>
          </a:p>
        </p:txBody>
      </p:sp>
    </p:spTree>
    <p:extLst>
      <p:ext uri="{BB962C8B-B14F-4D97-AF65-F5344CB8AC3E}">
        <p14:creationId xmlns:p14="http://schemas.microsoft.com/office/powerpoint/2010/main" val="310571705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81190752-62D8-F684-6E1F-F05B879B3C90}"/>
              </a:ext>
            </a:extLst>
          </p:cNvPr>
          <p:cNvSpPr>
            <a:spLocks noGrp="1" noChangeArrowheads="1"/>
          </p:cNvSpPr>
          <p:nvPr>
            <p:ph type="title"/>
          </p:nvPr>
        </p:nvSpPr>
        <p:spPr>
          <a:xfrm>
            <a:off x="914401" y="234553"/>
            <a:ext cx="7827963" cy="736997"/>
          </a:xfrm>
        </p:spPr>
        <p:txBody>
          <a:bodyPr/>
          <a:lstStyle/>
          <a:p>
            <a:r>
              <a:rPr lang="en-US" altLang="en-US" b="1" dirty="0"/>
              <a:t>Revelation and Adjustments</a:t>
            </a:r>
          </a:p>
        </p:txBody>
      </p:sp>
      <p:pic>
        <p:nvPicPr>
          <p:cNvPr id="145411" name="Picture 33" descr="Life Focus - all">
            <a:extLst>
              <a:ext uri="{FF2B5EF4-FFF2-40B4-BE49-F238E27FC236}">
                <a16:creationId xmlns:a16="http://schemas.microsoft.com/office/drawing/2014/main" id="{988C2262-44ED-7742-4CEA-25361D2771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055839"/>
            <a:ext cx="5444562" cy="387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AF8F95DC-E9EF-F56C-A2AE-4585E9EFF425}"/>
              </a:ext>
            </a:extLst>
          </p:cNvPr>
          <p:cNvSpPr>
            <a:spLocks noGrp="1" noChangeArrowheads="1"/>
          </p:cNvSpPr>
          <p:nvPr>
            <p:ph type="title"/>
          </p:nvPr>
        </p:nvSpPr>
        <p:spPr>
          <a:xfrm>
            <a:off x="914401" y="234553"/>
            <a:ext cx="7827963" cy="736997"/>
          </a:xfrm>
        </p:spPr>
        <p:txBody>
          <a:bodyPr/>
          <a:lstStyle/>
          <a:p>
            <a:r>
              <a:rPr lang="en-US" altLang="en-US" b="1" dirty="0"/>
              <a:t>The 18 natural laws</a:t>
            </a:r>
          </a:p>
        </p:txBody>
      </p:sp>
      <p:sp>
        <p:nvSpPr>
          <p:cNvPr id="146435" name="Rectangle 3">
            <a:extLst>
              <a:ext uri="{FF2B5EF4-FFF2-40B4-BE49-F238E27FC236}">
                <a16:creationId xmlns:a16="http://schemas.microsoft.com/office/drawing/2014/main" id="{A881E427-16B5-EE35-AC2D-434C90004E84}"/>
              </a:ext>
            </a:extLst>
          </p:cNvPr>
          <p:cNvSpPr>
            <a:spLocks noGrp="1" noChangeArrowheads="1"/>
          </p:cNvSpPr>
          <p:nvPr>
            <p:ph type="body" idx="1"/>
          </p:nvPr>
        </p:nvSpPr>
        <p:spPr/>
        <p:txBody>
          <a:bodyPr/>
          <a:lstStyle/>
          <a:p>
            <a:pPr marL="0" indent="0">
              <a:lnSpc>
                <a:spcPct val="90000"/>
              </a:lnSpc>
              <a:buNone/>
            </a:pPr>
            <a:r>
              <a:rPr lang="en-US" altLang="en-US" sz="2400" dirty="0">
                <a:solidFill>
                  <a:schemeClr val="tx1"/>
                </a:solidFill>
              </a:rPr>
              <a:t>Law 18 - </a:t>
            </a:r>
            <a:r>
              <a:rPr lang="en-US" altLang="en-US" sz="2400" dirty="0">
                <a:solidFill>
                  <a:srgbClr val="4A7245"/>
                </a:solidFill>
              </a:rPr>
              <a:t>The Law of Training</a:t>
            </a:r>
          </a:p>
          <a:p>
            <a:pPr marL="0" indent="0">
              <a:lnSpc>
                <a:spcPct val="90000"/>
              </a:lnSpc>
              <a:buNone/>
            </a:pPr>
            <a:r>
              <a:rPr lang="en-US" altLang="en-US" sz="2400" b="0" dirty="0">
                <a:solidFill>
                  <a:schemeClr val="tx1"/>
                </a:solidFill>
              </a:rPr>
              <a:t>The life you live trains you for the </a:t>
            </a:r>
            <a:br>
              <a:rPr lang="en-US" altLang="en-US" sz="2400" b="0" dirty="0">
                <a:solidFill>
                  <a:schemeClr val="tx1"/>
                </a:solidFill>
              </a:rPr>
            </a:br>
            <a:r>
              <a:rPr lang="en-US" altLang="en-US" sz="2400" b="0" dirty="0">
                <a:solidFill>
                  <a:schemeClr val="tx1"/>
                </a:solidFill>
              </a:rPr>
              <a:t>life you are going to lead!</a:t>
            </a:r>
            <a:r>
              <a:rPr lang="en-US" altLang="en-US" sz="2400" dirty="0">
                <a:solidFill>
                  <a:schemeClr val="tx1"/>
                </a:solidFill>
              </a:rPr>
              <a:t> </a:t>
            </a:r>
          </a:p>
          <a:p>
            <a:pPr marL="0" indent="0">
              <a:lnSpc>
                <a:spcPct val="90000"/>
              </a:lnSpc>
              <a:buNone/>
            </a:pPr>
            <a:endParaRPr lang="en-US" altLang="en-US" dirty="0"/>
          </a:p>
          <a:p>
            <a:pPr marL="0" indent="0">
              <a:lnSpc>
                <a:spcPct val="90000"/>
              </a:lnSpc>
              <a:buNone/>
            </a:pPr>
            <a:endParaRPr lang="en-US" altLang="en-US" dirty="0"/>
          </a:p>
          <a:p>
            <a:pPr marL="0" indent="0">
              <a:lnSpc>
                <a:spcPct val="90000"/>
              </a:lnSpc>
              <a:buNone/>
            </a:pPr>
            <a:endParaRPr lang="en-US" altLang="en-US" dirty="0"/>
          </a:p>
          <a:p>
            <a:pPr marL="0" indent="0">
              <a:lnSpc>
                <a:spcPct val="90000"/>
              </a:lnSpc>
              <a:buNone/>
            </a:pPr>
            <a:endParaRPr lang="en-US" altLang="en-US" dirty="0"/>
          </a:p>
          <a:p>
            <a:pPr marL="0" indent="0">
              <a:lnSpc>
                <a:spcPct val="90000"/>
              </a:lnSpc>
              <a:buNone/>
            </a:pPr>
            <a:endParaRPr lang="en-US" altLang="en-US" dirty="0"/>
          </a:p>
          <a:p>
            <a:pPr marL="0" indent="0">
              <a:lnSpc>
                <a:spcPct val="90000"/>
              </a:lnSpc>
              <a:buNone/>
            </a:pPr>
            <a:endParaRPr lang="en-US" altLang="en-US" sz="2137" i="1" dirty="0">
              <a:solidFill>
                <a:srgbClr val="7B9569"/>
              </a:solidFill>
            </a:endParaRPr>
          </a:p>
          <a:p>
            <a:pPr marL="0" indent="0">
              <a:lnSpc>
                <a:spcPct val="90000"/>
              </a:lnSpc>
              <a:buNone/>
            </a:pPr>
            <a:r>
              <a:rPr lang="en-US" altLang="en-US" sz="2137" i="1" dirty="0">
                <a:solidFill>
                  <a:srgbClr val="7B9569"/>
                </a:solidFill>
              </a:rPr>
              <a:t>1 Corinthians 9:24-27</a:t>
            </a:r>
            <a:endParaRPr lang="en-US" altLang="en-US" dirty="0"/>
          </a:p>
        </p:txBody>
      </p:sp>
      <p:pic>
        <p:nvPicPr>
          <p:cNvPr id="146436" name="Picture 6" descr="C:\Documents and Settings\Jason\Local Settings\Temporary Internet Files\Content.IE5\Y38QN5QC\MPj03996830000[1].jpg">
            <a:extLst>
              <a:ext uri="{FF2B5EF4-FFF2-40B4-BE49-F238E27FC236}">
                <a16:creationId xmlns:a16="http://schemas.microsoft.com/office/drawing/2014/main" id="{4F942189-5927-5092-166A-AA0C51BBFC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986007"/>
            <a:ext cx="2798607" cy="186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5" descr="LAWSx18.jpg                                                    006ABFB9Macintosh HD                   BC2D11C2:">
            <a:extLst>
              <a:ext uri="{FF2B5EF4-FFF2-40B4-BE49-F238E27FC236}">
                <a16:creationId xmlns:a16="http://schemas.microsoft.com/office/drawing/2014/main" id="{184FB298-7059-2CE8-6EBC-4566300019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3766" y="1240610"/>
            <a:ext cx="1545594" cy="142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DACDF2-3809-82DB-5FD3-D678E9E87D9E}"/>
              </a:ext>
            </a:extLst>
          </p:cNvPr>
          <p:cNvSpPr txBox="1"/>
          <p:nvPr/>
        </p:nvSpPr>
        <p:spPr>
          <a:xfrm>
            <a:off x="1363517" y="1809750"/>
            <a:ext cx="6416966" cy="1107996"/>
          </a:xfrm>
          <a:prstGeom prst="rect">
            <a:avLst/>
          </a:prstGeom>
          <a:noFill/>
        </p:spPr>
        <p:txBody>
          <a:bodyPr wrap="square" rtlCol="0">
            <a:spAutoFit/>
          </a:bodyPr>
          <a:lstStyle/>
          <a:p>
            <a:r>
              <a:rPr lang="en-US" sz="6600" dirty="0"/>
              <a:t>There’s a Reason</a:t>
            </a:r>
          </a:p>
        </p:txBody>
      </p:sp>
    </p:spTree>
    <p:extLst>
      <p:ext uri="{BB962C8B-B14F-4D97-AF65-F5344CB8AC3E}">
        <p14:creationId xmlns:p14="http://schemas.microsoft.com/office/powerpoint/2010/main" val="122436340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7484ADBC-0D5E-E3BB-1340-0525F4BF6E44}"/>
              </a:ext>
            </a:extLst>
          </p:cNvPr>
          <p:cNvSpPr>
            <a:spLocks noGrp="1" noChangeArrowheads="1"/>
          </p:cNvSpPr>
          <p:nvPr>
            <p:ph type="title"/>
          </p:nvPr>
        </p:nvSpPr>
        <p:spPr>
          <a:xfrm>
            <a:off x="914401" y="234553"/>
            <a:ext cx="7827963" cy="736997"/>
          </a:xfrm>
        </p:spPr>
        <p:txBody>
          <a:bodyPr/>
          <a:lstStyle/>
          <a:p>
            <a:r>
              <a:rPr lang="en-US" altLang="en-US" dirty="0"/>
              <a:t>Developing Christlikeness</a:t>
            </a:r>
          </a:p>
        </p:txBody>
      </p:sp>
      <p:sp>
        <p:nvSpPr>
          <p:cNvPr id="147459" name="Rectangle 3">
            <a:extLst>
              <a:ext uri="{FF2B5EF4-FFF2-40B4-BE49-F238E27FC236}">
                <a16:creationId xmlns:a16="http://schemas.microsoft.com/office/drawing/2014/main" id="{5BEEA5AA-BC2F-EC10-4885-1002211906A7}"/>
              </a:ext>
            </a:extLst>
          </p:cNvPr>
          <p:cNvSpPr>
            <a:spLocks noGrp="1" noChangeArrowheads="1"/>
          </p:cNvSpPr>
          <p:nvPr>
            <p:ph type="body" idx="1"/>
          </p:nvPr>
        </p:nvSpPr>
        <p:spPr>
          <a:xfrm>
            <a:off x="914401" y="1322978"/>
            <a:ext cx="6781800" cy="3510979"/>
          </a:xfrm>
        </p:spPr>
        <p:txBody>
          <a:bodyPr/>
          <a:lstStyle/>
          <a:p>
            <a:pPr>
              <a:spcBef>
                <a:spcPts val="600"/>
              </a:spcBef>
            </a:pPr>
            <a:r>
              <a:rPr lang="en-US" altLang="en-US" sz="2400" dirty="0">
                <a:solidFill>
                  <a:schemeClr val="tx1"/>
                </a:solidFill>
              </a:rPr>
              <a:t>To help someone develop in Christlikeness you need to understand the component parts that make up their lives.  </a:t>
            </a:r>
          </a:p>
          <a:p>
            <a:pPr>
              <a:spcBef>
                <a:spcPts val="600"/>
              </a:spcBef>
            </a:pPr>
            <a:r>
              <a:rPr lang="en-US" altLang="en-US" sz="2400" dirty="0">
                <a:solidFill>
                  <a:schemeClr val="tx1"/>
                </a:solidFill>
              </a:rPr>
              <a:t>This course has been designed as a journey to help you reflect upon the various areas of your life and what God’s perspective is concerning those areas, so that you can intentionally move towards becoming a person who lives out God’s Mission for our lives.</a:t>
            </a:r>
          </a:p>
          <a:p>
            <a:pPr>
              <a:buFont typeface="Times" panose="02020603050405020304" pitchFamily="18" charset="0"/>
              <a:buNone/>
            </a:pPr>
            <a:endParaRPr lang="en-US" altLang="en-US" dirty="0"/>
          </a:p>
        </p:txBody>
      </p:sp>
      <p:pic>
        <p:nvPicPr>
          <p:cNvPr id="147460" name="Picture 4" descr="j0234687">
            <a:extLst>
              <a:ext uri="{FF2B5EF4-FFF2-40B4-BE49-F238E27FC236}">
                <a16:creationId xmlns:a16="http://schemas.microsoft.com/office/drawing/2014/main" id="{CE838870-8AF0-D9BA-A291-D2D47ABC4E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40405"/>
            <a:ext cx="1882699" cy="113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70AB662C-F03B-BBB0-7D3C-7912F4E2D84F}"/>
              </a:ext>
            </a:extLst>
          </p:cNvPr>
          <p:cNvSpPr>
            <a:spLocks noGrp="1" noChangeArrowheads="1"/>
          </p:cNvSpPr>
          <p:nvPr>
            <p:ph type="title"/>
          </p:nvPr>
        </p:nvSpPr>
        <p:spPr>
          <a:xfrm>
            <a:off x="914401" y="310753"/>
            <a:ext cx="7827963" cy="736997"/>
          </a:xfrm>
        </p:spPr>
        <p:txBody>
          <a:bodyPr/>
          <a:lstStyle/>
          <a:p>
            <a:r>
              <a:rPr lang="en-US" altLang="en-US" b="1" dirty="0"/>
              <a:t>Training for Abundant Living</a:t>
            </a:r>
            <a:br>
              <a:rPr lang="en-US" altLang="en-US" b="1" dirty="0"/>
            </a:br>
            <a:r>
              <a:rPr lang="en-US" altLang="en-US" b="1" dirty="0"/>
              <a:t>Developing Christlikeness</a:t>
            </a:r>
          </a:p>
        </p:txBody>
      </p:sp>
      <p:sp>
        <p:nvSpPr>
          <p:cNvPr id="74755" name="Rectangle 3">
            <a:extLst>
              <a:ext uri="{FF2B5EF4-FFF2-40B4-BE49-F238E27FC236}">
                <a16:creationId xmlns:a16="http://schemas.microsoft.com/office/drawing/2014/main" id="{5627829A-DC55-F1D2-9367-0503C9D5ACEB}"/>
              </a:ext>
            </a:extLst>
          </p:cNvPr>
          <p:cNvSpPr>
            <a:spLocks noGrp="1" noChangeArrowheads="1"/>
          </p:cNvSpPr>
          <p:nvPr>
            <p:ph type="body" idx="1"/>
          </p:nvPr>
        </p:nvSpPr>
        <p:spPr>
          <a:xfrm>
            <a:off x="914401" y="1200150"/>
            <a:ext cx="7315199" cy="3510979"/>
          </a:xfrm>
        </p:spPr>
        <p:txBody>
          <a:bodyPr/>
          <a:lstStyle/>
          <a:p>
            <a:pPr>
              <a:spcBef>
                <a:spcPts val="600"/>
              </a:spcBef>
            </a:pPr>
            <a:r>
              <a:rPr lang="en-US" altLang="en-US" sz="2000" dirty="0">
                <a:solidFill>
                  <a:schemeClr val="tx1"/>
                </a:solidFill>
              </a:rPr>
              <a:t>In the Christian context developing Christlikeness comes about through a process of seeking God’s guidance and training, then applying one’s life to God’s training in the power of the Holy Spirit.</a:t>
            </a:r>
          </a:p>
          <a:p>
            <a:pPr>
              <a:spcBef>
                <a:spcPts val="600"/>
              </a:spcBef>
            </a:pPr>
            <a:r>
              <a:rPr lang="en-US" altLang="en-US" sz="2000" dirty="0">
                <a:solidFill>
                  <a:schemeClr val="tx1"/>
                </a:solidFill>
              </a:rPr>
              <a:t>God’s discipline and training mold, shape and empower you to Desire, Feel, Think and Act in accordance with His will. </a:t>
            </a:r>
          </a:p>
          <a:p>
            <a:pPr>
              <a:spcBef>
                <a:spcPts val="600"/>
              </a:spcBef>
            </a:pPr>
            <a:r>
              <a:rPr lang="en-US" altLang="en-US" sz="2000" dirty="0">
                <a:solidFill>
                  <a:schemeClr val="tx1"/>
                </a:solidFill>
              </a:rPr>
              <a:t>This is only possible when done in community with others empowered by the Holy Spirit.  </a:t>
            </a:r>
          </a:p>
          <a:p>
            <a:pPr>
              <a:spcBef>
                <a:spcPts val="600"/>
              </a:spcBef>
            </a:pPr>
            <a:r>
              <a:rPr lang="en-US" altLang="en-US" sz="2000" dirty="0">
                <a:solidFill>
                  <a:schemeClr val="tx1"/>
                </a:solidFill>
              </a:rPr>
              <a:t>When the Fruit of the Spirit are manifest in ones life we know that Christlikeness is being formed and able to let the Spirit bear fruit.</a:t>
            </a:r>
          </a:p>
          <a:p>
            <a:endParaRPr lang="en-US" altLang="en-US" sz="1469" dirty="0"/>
          </a:p>
        </p:txBody>
      </p:sp>
      <p:pic>
        <p:nvPicPr>
          <p:cNvPr id="148484" name="Picture 3" descr="j0234687">
            <a:extLst>
              <a:ext uri="{FF2B5EF4-FFF2-40B4-BE49-F238E27FC236}">
                <a16:creationId xmlns:a16="http://schemas.microsoft.com/office/drawing/2014/main" id="{FC543F4E-7466-CE1A-0C80-278A19D23EA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1418"/>
            <a:ext cx="1614499" cy="97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4D3D806C-7D28-5261-CE31-02BBE9B63303}"/>
              </a:ext>
            </a:extLst>
          </p:cNvPr>
          <p:cNvSpPr>
            <a:spLocks noGrp="1" noChangeArrowheads="1"/>
          </p:cNvSpPr>
          <p:nvPr>
            <p:ph type="title"/>
          </p:nvPr>
        </p:nvSpPr>
        <p:spPr>
          <a:xfrm>
            <a:off x="914401" y="234553"/>
            <a:ext cx="8077199" cy="736997"/>
          </a:xfrm>
        </p:spPr>
        <p:txBody>
          <a:bodyPr/>
          <a:lstStyle/>
          <a:p>
            <a:r>
              <a:rPr lang="en-US" altLang="en-US" dirty="0"/>
              <a:t>Fruit of the Spirit that flow through Christlikeness</a:t>
            </a:r>
          </a:p>
        </p:txBody>
      </p:sp>
      <p:sp>
        <p:nvSpPr>
          <p:cNvPr id="75779" name="Rectangle 3">
            <a:extLst>
              <a:ext uri="{FF2B5EF4-FFF2-40B4-BE49-F238E27FC236}">
                <a16:creationId xmlns:a16="http://schemas.microsoft.com/office/drawing/2014/main" id="{A0829D42-2B2A-44EB-9614-28CEFB3E42FA}"/>
              </a:ext>
            </a:extLst>
          </p:cNvPr>
          <p:cNvSpPr>
            <a:spLocks noGrp="1" noChangeArrowheads="1"/>
          </p:cNvSpPr>
          <p:nvPr>
            <p:ph type="body" idx="1"/>
          </p:nvPr>
        </p:nvSpPr>
        <p:spPr/>
        <p:txBody>
          <a:bodyPr/>
          <a:lstStyle/>
          <a:p>
            <a:pPr>
              <a:buFont typeface="Times" panose="02020603050405020304" pitchFamily="18" charset="0"/>
              <a:buNone/>
            </a:pPr>
            <a:r>
              <a:rPr lang="en-US" altLang="en-US" sz="2137" b="1" i="1" dirty="0">
                <a:solidFill>
                  <a:srgbClr val="4A7245"/>
                </a:solidFill>
              </a:rPr>
              <a:t>Galatians 5: 22-23</a:t>
            </a:r>
          </a:p>
          <a:p>
            <a:pPr>
              <a:spcBef>
                <a:spcPts val="0"/>
              </a:spcBef>
              <a:buFont typeface="Times" panose="02020603050405020304" pitchFamily="18" charset="0"/>
              <a:buNone/>
            </a:pPr>
            <a:endParaRPr lang="en-US" altLang="en-US" sz="2000" dirty="0">
              <a:solidFill>
                <a:srgbClr val="7B9569"/>
              </a:solidFill>
            </a:endParaRPr>
          </a:p>
          <a:p>
            <a:pPr>
              <a:spcBef>
                <a:spcPts val="0"/>
              </a:spcBef>
              <a:buFont typeface="Times" panose="02020603050405020304" pitchFamily="18" charset="0"/>
              <a:buNone/>
            </a:pPr>
            <a:r>
              <a:rPr lang="en-US" altLang="en-US" sz="2000" dirty="0">
                <a:solidFill>
                  <a:srgbClr val="4A7245"/>
                </a:solidFill>
              </a:rPr>
              <a:t>Love</a:t>
            </a:r>
            <a:r>
              <a:rPr lang="en-US" altLang="en-US" sz="2000" dirty="0">
                <a:solidFill>
                  <a:srgbClr val="7B9569"/>
                </a:solidFill>
              </a:rPr>
              <a:t> </a:t>
            </a:r>
            <a:r>
              <a:rPr lang="en-US" altLang="en-US" sz="2000" dirty="0">
                <a:solidFill>
                  <a:schemeClr val="tx1"/>
                </a:solidFill>
              </a:rPr>
              <a:t>– The Fullness of Life</a:t>
            </a:r>
          </a:p>
          <a:p>
            <a:pPr>
              <a:spcBef>
                <a:spcPts val="0"/>
              </a:spcBef>
              <a:buFont typeface="Times" panose="02020603050405020304" pitchFamily="18" charset="0"/>
              <a:buNone/>
            </a:pPr>
            <a:r>
              <a:rPr lang="en-US" altLang="en-US" sz="2000" dirty="0">
                <a:solidFill>
                  <a:srgbClr val="4A7245"/>
                </a:solidFill>
              </a:rPr>
              <a:t>Joy</a:t>
            </a:r>
            <a:r>
              <a:rPr lang="en-US" altLang="en-US" sz="2000" dirty="0">
                <a:solidFill>
                  <a:srgbClr val="7B9569"/>
                </a:solidFill>
              </a:rPr>
              <a:t> </a:t>
            </a:r>
            <a:r>
              <a:rPr lang="en-US" altLang="en-US" sz="2000" dirty="0">
                <a:solidFill>
                  <a:schemeClr val="tx1"/>
                </a:solidFill>
              </a:rPr>
              <a:t>– On Mission With God</a:t>
            </a:r>
          </a:p>
          <a:p>
            <a:pPr>
              <a:spcBef>
                <a:spcPts val="0"/>
              </a:spcBef>
              <a:buFont typeface="Times" panose="02020603050405020304" pitchFamily="18" charset="0"/>
              <a:buNone/>
            </a:pPr>
            <a:r>
              <a:rPr lang="en-US" altLang="en-US" sz="2000" dirty="0">
                <a:solidFill>
                  <a:srgbClr val="4A7245"/>
                </a:solidFill>
              </a:rPr>
              <a:t>Peace</a:t>
            </a:r>
            <a:r>
              <a:rPr lang="en-US" altLang="en-US" sz="2000" dirty="0">
                <a:solidFill>
                  <a:srgbClr val="7B9569"/>
                </a:solidFill>
              </a:rPr>
              <a:t> </a:t>
            </a:r>
            <a:r>
              <a:rPr lang="en-US" altLang="en-US" sz="2000" dirty="0">
                <a:solidFill>
                  <a:schemeClr val="tx1"/>
                </a:solidFill>
              </a:rPr>
              <a:t>– Grace filled Shalom of God</a:t>
            </a:r>
          </a:p>
          <a:p>
            <a:pPr>
              <a:spcBef>
                <a:spcPts val="0"/>
              </a:spcBef>
              <a:buFont typeface="Times" panose="02020603050405020304" pitchFamily="18" charset="0"/>
              <a:buNone/>
            </a:pPr>
            <a:r>
              <a:rPr lang="en-US" altLang="en-US" sz="2000" dirty="0">
                <a:solidFill>
                  <a:srgbClr val="4A7245"/>
                </a:solidFill>
              </a:rPr>
              <a:t>Patience</a:t>
            </a:r>
            <a:r>
              <a:rPr lang="en-US" altLang="en-US" sz="2000" dirty="0">
                <a:solidFill>
                  <a:srgbClr val="7B9569"/>
                </a:solidFill>
              </a:rPr>
              <a:t> </a:t>
            </a:r>
            <a:r>
              <a:rPr lang="en-US" altLang="en-US" sz="2000" dirty="0">
                <a:solidFill>
                  <a:schemeClr val="tx1"/>
                </a:solidFill>
              </a:rPr>
              <a:t>– Grace for others </a:t>
            </a:r>
          </a:p>
          <a:p>
            <a:pPr>
              <a:spcBef>
                <a:spcPts val="0"/>
              </a:spcBef>
              <a:buFont typeface="Times" panose="02020603050405020304" pitchFamily="18" charset="0"/>
              <a:buNone/>
            </a:pPr>
            <a:r>
              <a:rPr lang="en-US" altLang="en-US" sz="2000" dirty="0">
                <a:solidFill>
                  <a:srgbClr val="4A7245"/>
                </a:solidFill>
              </a:rPr>
              <a:t>Kindness</a:t>
            </a:r>
            <a:r>
              <a:rPr lang="en-US" altLang="en-US" sz="2000" dirty="0">
                <a:solidFill>
                  <a:srgbClr val="7B9569"/>
                </a:solidFill>
              </a:rPr>
              <a:t> </a:t>
            </a:r>
            <a:r>
              <a:rPr lang="en-US" altLang="en-US" sz="2000" dirty="0">
                <a:solidFill>
                  <a:schemeClr val="tx1"/>
                </a:solidFill>
              </a:rPr>
              <a:t>– Hospitable to others</a:t>
            </a:r>
          </a:p>
          <a:p>
            <a:pPr>
              <a:spcBef>
                <a:spcPts val="0"/>
              </a:spcBef>
              <a:buFont typeface="Times" panose="02020603050405020304" pitchFamily="18" charset="0"/>
              <a:buNone/>
            </a:pPr>
            <a:r>
              <a:rPr lang="en-US" altLang="en-US" sz="2000" dirty="0">
                <a:solidFill>
                  <a:srgbClr val="4A7245"/>
                </a:solidFill>
              </a:rPr>
              <a:t>Goodness</a:t>
            </a:r>
            <a:r>
              <a:rPr lang="en-US" altLang="en-US" sz="2000" dirty="0">
                <a:solidFill>
                  <a:srgbClr val="7B9569"/>
                </a:solidFill>
              </a:rPr>
              <a:t> </a:t>
            </a:r>
            <a:r>
              <a:rPr lang="en-US" altLang="en-US" sz="2000" dirty="0">
                <a:solidFill>
                  <a:schemeClr val="tx1"/>
                </a:solidFill>
              </a:rPr>
              <a:t>– God’s Power flowing through us </a:t>
            </a:r>
          </a:p>
          <a:p>
            <a:pPr>
              <a:spcBef>
                <a:spcPts val="0"/>
              </a:spcBef>
              <a:buFont typeface="Times" panose="02020603050405020304" pitchFamily="18" charset="0"/>
              <a:buNone/>
            </a:pPr>
            <a:r>
              <a:rPr lang="en-US" altLang="en-US" sz="2000" dirty="0">
                <a:solidFill>
                  <a:srgbClr val="4A7245"/>
                </a:solidFill>
              </a:rPr>
              <a:t>Faithfulness</a:t>
            </a:r>
            <a:r>
              <a:rPr lang="en-US" altLang="en-US" sz="2000" dirty="0">
                <a:solidFill>
                  <a:srgbClr val="7B9569"/>
                </a:solidFill>
              </a:rPr>
              <a:t> </a:t>
            </a:r>
            <a:r>
              <a:rPr lang="en-US" altLang="en-US" sz="2000" dirty="0">
                <a:solidFill>
                  <a:schemeClr val="tx1"/>
                </a:solidFill>
              </a:rPr>
              <a:t>– Good Stewardship</a:t>
            </a:r>
          </a:p>
          <a:p>
            <a:pPr>
              <a:spcBef>
                <a:spcPts val="0"/>
              </a:spcBef>
              <a:buFont typeface="Times" panose="02020603050405020304" pitchFamily="18" charset="0"/>
              <a:buNone/>
            </a:pPr>
            <a:r>
              <a:rPr lang="en-US" altLang="en-US" sz="2000" dirty="0">
                <a:solidFill>
                  <a:srgbClr val="4A7245"/>
                </a:solidFill>
              </a:rPr>
              <a:t>Gentleness</a:t>
            </a:r>
            <a:r>
              <a:rPr lang="en-US" altLang="en-US" sz="2000" dirty="0">
                <a:solidFill>
                  <a:srgbClr val="7B9569"/>
                </a:solidFill>
              </a:rPr>
              <a:t>  </a:t>
            </a:r>
            <a:r>
              <a:rPr lang="en-US" altLang="en-US" sz="2000" dirty="0">
                <a:solidFill>
                  <a:schemeClr val="tx1"/>
                </a:solidFill>
              </a:rPr>
              <a:t>- Correcting others delicately </a:t>
            </a:r>
          </a:p>
          <a:p>
            <a:pPr>
              <a:spcBef>
                <a:spcPts val="0"/>
              </a:spcBef>
              <a:buFont typeface="Times" panose="02020603050405020304" pitchFamily="18" charset="0"/>
              <a:buNone/>
            </a:pPr>
            <a:r>
              <a:rPr lang="en-US" altLang="en-US" sz="2000" dirty="0">
                <a:solidFill>
                  <a:srgbClr val="4A7245"/>
                </a:solidFill>
              </a:rPr>
              <a:t>Self-control</a:t>
            </a:r>
            <a:r>
              <a:rPr lang="en-US" altLang="en-US" sz="2000" dirty="0">
                <a:solidFill>
                  <a:srgbClr val="7B9569"/>
                </a:solidFill>
              </a:rPr>
              <a:t> </a:t>
            </a:r>
            <a:r>
              <a:rPr lang="en-US" altLang="en-US" sz="2000" dirty="0">
                <a:solidFill>
                  <a:schemeClr val="tx1"/>
                </a:solidFill>
              </a:rPr>
              <a:t>– Divine power at work which brings Glory to God</a:t>
            </a:r>
          </a:p>
          <a:p>
            <a:endParaRPr lang="en-US" altLang="en-US" sz="1336" dirty="0"/>
          </a:p>
        </p:txBody>
      </p:sp>
      <p:pic>
        <p:nvPicPr>
          <p:cNvPr id="149508" name="Picture 3" descr="j0234687">
            <a:extLst>
              <a:ext uri="{FF2B5EF4-FFF2-40B4-BE49-F238E27FC236}">
                <a16:creationId xmlns:a16="http://schemas.microsoft.com/office/drawing/2014/main" id="{EF6E0CC7-6578-F961-20E5-8266671EE85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55260" y="1123950"/>
            <a:ext cx="1614499" cy="97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anim calcmode="lin" valueType="num">
                                      <p:cBhvr additive="base">
                                        <p:cTn id="13"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anim calcmode="lin" valueType="num">
                                      <p:cBhvr additive="base">
                                        <p:cTn id="19"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5779">
                                            <p:txEl>
                                              <p:pRg st="4" end="4"/>
                                            </p:txEl>
                                          </p:spTgt>
                                        </p:tgtEl>
                                        <p:attrNameLst>
                                          <p:attrName>style.visibility</p:attrName>
                                        </p:attrNameLst>
                                      </p:cBhvr>
                                      <p:to>
                                        <p:strVal val="visible"/>
                                      </p:to>
                                    </p:set>
                                    <p:anim calcmode="lin" valueType="num">
                                      <p:cBhvr additive="base">
                                        <p:cTn id="25" dur="5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5779">
                                            <p:txEl>
                                              <p:pRg st="5" end="5"/>
                                            </p:txEl>
                                          </p:spTgt>
                                        </p:tgtEl>
                                        <p:attrNameLst>
                                          <p:attrName>style.visibility</p:attrName>
                                        </p:attrNameLst>
                                      </p:cBhvr>
                                      <p:to>
                                        <p:strVal val="visible"/>
                                      </p:to>
                                    </p:set>
                                    <p:anim calcmode="lin" valueType="num">
                                      <p:cBhvr additive="base">
                                        <p:cTn id="31" dur="500" fill="hold"/>
                                        <p:tgtEl>
                                          <p:spTgt spid="7577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5779">
                                            <p:txEl>
                                              <p:pRg st="6" end="6"/>
                                            </p:txEl>
                                          </p:spTgt>
                                        </p:tgtEl>
                                        <p:attrNameLst>
                                          <p:attrName>style.visibility</p:attrName>
                                        </p:attrNameLst>
                                      </p:cBhvr>
                                      <p:to>
                                        <p:strVal val="visible"/>
                                      </p:to>
                                    </p:set>
                                    <p:anim calcmode="lin" valueType="num">
                                      <p:cBhvr additive="base">
                                        <p:cTn id="37" dur="500" fill="hold"/>
                                        <p:tgtEl>
                                          <p:spTgt spid="7577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5779">
                                            <p:txEl>
                                              <p:pRg st="7" end="7"/>
                                            </p:txEl>
                                          </p:spTgt>
                                        </p:tgtEl>
                                        <p:attrNameLst>
                                          <p:attrName>style.visibility</p:attrName>
                                        </p:attrNameLst>
                                      </p:cBhvr>
                                      <p:to>
                                        <p:strVal val="visible"/>
                                      </p:to>
                                    </p:set>
                                    <p:anim calcmode="lin" valueType="num">
                                      <p:cBhvr additive="base">
                                        <p:cTn id="43" dur="500" fill="hold"/>
                                        <p:tgtEl>
                                          <p:spTgt spid="7577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5779">
                                            <p:txEl>
                                              <p:pRg st="8" end="8"/>
                                            </p:txEl>
                                          </p:spTgt>
                                        </p:tgtEl>
                                        <p:attrNameLst>
                                          <p:attrName>style.visibility</p:attrName>
                                        </p:attrNameLst>
                                      </p:cBhvr>
                                      <p:to>
                                        <p:strVal val="visible"/>
                                      </p:to>
                                    </p:set>
                                    <p:anim calcmode="lin" valueType="num">
                                      <p:cBhvr additive="base">
                                        <p:cTn id="49" dur="500" fill="hold"/>
                                        <p:tgtEl>
                                          <p:spTgt spid="7577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57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5779">
                                            <p:txEl>
                                              <p:pRg st="9" end="9"/>
                                            </p:txEl>
                                          </p:spTgt>
                                        </p:tgtEl>
                                        <p:attrNameLst>
                                          <p:attrName>style.visibility</p:attrName>
                                        </p:attrNameLst>
                                      </p:cBhvr>
                                      <p:to>
                                        <p:strVal val="visible"/>
                                      </p:to>
                                    </p:set>
                                    <p:anim calcmode="lin" valueType="num">
                                      <p:cBhvr additive="base">
                                        <p:cTn id="55" dur="500" fill="hold"/>
                                        <p:tgtEl>
                                          <p:spTgt spid="7577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57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75779">
                                            <p:txEl>
                                              <p:pRg st="10" end="10"/>
                                            </p:txEl>
                                          </p:spTgt>
                                        </p:tgtEl>
                                        <p:attrNameLst>
                                          <p:attrName>style.visibility</p:attrName>
                                        </p:attrNameLst>
                                      </p:cBhvr>
                                      <p:to>
                                        <p:strVal val="visible"/>
                                      </p:to>
                                    </p:set>
                                    <p:anim calcmode="lin" valueType="num">
                                      <p:cBhvr additive="base">
                                        <p:cTn id="61" dur="500" fill="hold"/>
                                        <p:tgtEl>
                                          <p:spTgt spid="7577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57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light bulb&#10;&#10;Description automatically generated">
            <a:extLst>
              <a:ext uri="{FF2B5EF4-FFF2-40B4-BE49-F238E27FC236}">
                <a16:creationId xmlns:a16="http://schemas.microsoft.com/office/drawing/2014/main" id="{E8F6BF6C-6EDC-C0A1-26B0-07EF49706F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588" t="13456" r="16439" b="6812"/>
          <a:stretch/>
        </p:blipFill>
        <p:spPr>
          <a:xfrm>
            <a:off x="2386012" y="1045405"/>
            <a:ext cx="4624387" cy="4110567"/>
          </a:xfrm>
          <a:prstGeom prst="rect">
            <a:avLst/>
          </a:prstGeom>
        </p:spPr>
      </p:pic>
      <p:sp>
        <p:nvSpPr>
          <p:cNvPr id="4" name="TextBox 3">
            <a:extLst>
              <a:ext uri="{FF2B5EF4-FFF2-40B4-BE49-F238E27FC236}">
                <a16:creationId xmlns:a16="http://schemas.microsoft.com/office/drawing/2014/main" id="{66802B3C-1811-163A-51FE-740DE21716E9}"/>
              </a:ext>
            </a:extLst>
          </p:cNvPr>
          <p:cNvSpPr txBox="1"/>
          <p:nvPr/>
        </p:nvSpPr>
        <p:spPr>
          <a:xfrm>
            <a:off x="762000" y="304021"/>
            <a:ext cx="3986989" cy="738664"/>
          </a:xfrm>
          <a:prstGeom prst="rect">
            <a:avLst/>
          </a:prstGeom>
          <a:noFill/>
        </p:spPr>
        <p:txBody>
          <a:bodyPr wrap="none" rtlCol="0">
            <a:spAutoFit/>
          </a:bodyPr>
          <a:lstStyle/>
          <a:p>
            <a:r>
              <a:rPr lang="en-US" dirty="0"/>
              <a:t>Fruit of the Spirit</a:t>
            </a:r>
          </a:p>
        </p:txBody>
      </p:sp>
    </p:spTree>
    <p:extLst>
      <p:ext uri="{BB962C8B-B14F-4D97-AF65-F5344CB8AC3E}">
        <p14:creationId xmlns:p14="http://schemas.microsoft.com/office/powerpoint/2010/main" val="345124882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7620000" cy="597673"/>
          </a:xfrm>
        </p:spPr>
        <p:txBody>
          <a:bodyPr/>
          <a:lstStyle/>
          <a:p>
            <a:r>
              <a:rPr lang="en-US" altLang="en-US" sz="3600" b="1" dirty="0"/>
              <a:t>Homework Know Thyself Part 1</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399" y="1047750"/>
            <a:ext cx="7315201" cy="3733800"/>
          </a:xfrm>
        </p:spPr>
        <p:txBody>
          <a:bodyPr/>
          <a:lstStyle/>
          <a:p>
            <a:pPr>
              <a:lnSpc>
                <a:spcPct val="107000"/>
              </a:lnSpc>
              <a:spcBef>
                <a:spcPts val="0"/>
              </a:spcBef>
              <a:spcAft>
                <a:spcPts val="0"/>
              </a:spcAft>
            </a:pPr>
            <a:r>
              <a:rPr lang="en-US" sz="2400" dirty="0">
                <a:solidFill>
                  <a:schemeClr val="tx1"/>
                </a:solidFill>
              </a:rPr>
              <a:t>Spiritual Pathways Worksheet</a:t>
            </a:r>
          </a:p>
          <a:p>
            <a:pPr>
              <a:lnSpc>
                <a:spcPct val="107000"/>
              </a:lnSpc>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Spiritual Disciplines Assessment</a:t>
            </a:r>
          </a:p>
          <a:p>
            <a:pPr>
              <a:lnSpc>
                <a:spcPct val="107000"/>
              </a:lnSpc>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Life Plan – Daily Weekly, Monthly and Quarterly Disciplines Worksheets</a:t>
            </a:r>
          </a:p>
          <a:p>
            <a:pPr>
              <a:lnSpc>
                <a:spcPct val="107000"/>
              </a:lnSpc>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Life Plan Model Week Worksheet</a:t>
            </a:r>
          </a:p>
          <a:p>
            <a:pPr>
              <a:lnSpc>
                <a:spcPct val="107000"/>
              </a:lnSpc>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Role Planning Worksheets</a:t>
            </a:r>
          </a:p>
          <a:p>
            <a:pPr>
              <a:lnSpc>
                <a:spcPct val="107000"/>
              </a:lnSpc>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Short Range Goal Planning Worksheets</a:t>
            </a:r>
          </a:p>
          <a:p>
            <a:pPr>
              <a:lnSpc>
                <a:spcPct val="107000"/>
              </a:lnSpc>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Planning Your New Schedule</a:t>
            </a:r>
          </a:p>
          <a:p>
            <a:pPr>
              <a:lnSpc>
                <a:spcPct val="107000"/>
              </a:lnSpc>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Fruit of the Spirit Worksheet</a:t>
            </a:r>
            <a:endParaRPr lang="en-US" sz="28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20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75000"/>
              </a:lnSpc>
              <a:spcBef>
                <a:spcPts val="801"/>
              </a:spcBef>
              <a:buNone/>
            </a:pPr>
            <a:endParaRPr lang="en-US" altLang="en-US" sz="1400"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1823805433"/>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513078"/>
            <a:ext cx="7391399" cy="458472"/>
          </a:xfrm>
        </p:spPr>
        <p:txBody>
          <a:bodyPr/>
          <a:lstStyle/>
          <a:p>
            <a:r>
              <a:rPr lang="en-US" altLang="en-US" sz="3600" b="1" dirty="0"/>
              <a:t>Schedule - </a:t>
            </a:r>
            <a:r>
              <a:rPr lang="en-US" sz="3600" b="1" kern="100" dirty="0">
                <a:ea typeface="Calibri" panose="020F0502020204030204" pitchFamily="34" charset="0"/>
                <a:cs typeface="Times New Roman" panose="02020603050405020304" pitchFamily="18" charset="0"/>
              </a:rPr>
              <a:t>Thursday July 27</a:t>
            </a:r>
            <a:r>
              <a:rPr lang="en-US" sz="3600" b="1" kern="100" baseline="30000" dirty="0">
                <a:ea typeface="Calibri" panose="020F0502020204030204" pitchFamily="34" charset="0"/>
                <a:cs typeface="Times New Roman" panose="02020603050405020304" pitchFamily="18" charset="0"/>
              </a:rPr>
              <a:t>th</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6350"/>
            <a:ext cx="7238999" cy="3581400"/>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1:30 p.m. – 1:45 p.m.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1:45 p.m. – 2:15 p.m. Omega Refresher (Sessions 17-20) Know Thyself Part 2</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2:15 p.m. – 3:00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3:00 p.m. – 3:30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3:30 p.m. - 3:45 p.m.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3:45 p.m. – 4:00 p.m.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4:00 p.m. – 4:40 p.m. Omega Refresher (Sessions 21 -24) Running The Course</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4:40 p.m. – 5:30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5:30 p.m. – 6:00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6:00 p.m. 	Dinner*</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*These meals are optional so if you need to skip we understand.</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329342349"/>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5679900" cy="597673"/>
          </a:xfrm>
        </p:spPr>
        <p:txBody>
          <a:bodyPr/>
          <a:lstStyle/>
          <a:p>
            <a:r>
              <a:rPr lang="en-US" altLang="en-US" sz="3600" b="1" dirty="0"/>
              <a:t>Group Questions</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1345"/>
            <a:ext cx="7467600" cy="3510206"/>
          </a:xfrm>
        </p:spPr>
        <p:txBody>
          <a:bodyPr/>
          <a:lstStyle/>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scriptures or concepts stood out to you the most?</a:t>
            </a:r>
          </a:p>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do you hear God trying to teach you?</a:t>
            </a:r>
          </a:p>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do you need to do about it?</a:t>
            </a:r>
          </a:p>
          <a:p>
            <a:pPr>
              <a:lnSpc>
                <a:spcPct val="107000"/>
              </a:lnSpc>
              <a:spcBef>
                <a:spcPts val="0"/>
              </a:spcBef>
              <a:spcAft>
                <a:spcPts val="0"/>
              </a:spcAft>
            </a:pPr>
            <a:endPar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12775805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9FF2D5-435F-D62F-50A5-B943F05D8EF2}"/>
              </a:ext>
            </a:extLst>
          </p:cNvPr>
          <p:cNvSpPr txBox="1"/>
          <p:nvPr/>
        </p:nvSpPr>
        <p:spPr>
          <a:xfrm flipH="1">
            <a:off x="655319" y="2114550"/>
            <a:ext cx="7833362" cy="1323439"/>
          </a:xfrm>
          <a:prstGeom prst="rect">
            <a:avLst/>
          </a:prstGeom>
          <a:noFill/>
        </p:spPr>
        <p:txBody>
          <a:bodyPr wrap="square" rtlCol="0">
            <a:spAutoFit/>
          </a:bodyPr>
          <a:lstStyle/>
          <a:p>
            <a:r>
              <a:rPr lang="en-US" sz="8000" dirty="0"/>
              <a:t>Dirt</a:t>
            </a:r>
          </a:p>
        </p:txBody>
      </p:sp>
    </p:spTree>
    <p:extLst>
      <p:ext uri="{BB962C8B-B14F-4D97-AF65-F5344CB8AC3E}">
        <p14:creationId xmlns:p14="http://schemas.microsoft.com/office/powerpoint/2010/main" val="2465401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9FF2D5-435F-D62F-50A5-B943F05D8EF2}"/>
              </a:ext>
            </a:extLst>
          </p:cNvPr>
          <p:cNvSpPr txBox="1"/>
          <p:nvPr/>
        </p:nvSpPr>
        <p:spPr>
          <a:xfrm flipH="1">
            <a:off x="838200" y="1885950"/>
            <a:ext cx="7833362" cy="1200329"/>
          </a:xfrm>
          <a:prstGeom prst="rect">
            <a:avLst/>
          </a:prstGeom>
          <a:noFill/>
        </p:spPr>
        <p:txBody>
          <a:bodyPr wrap="square" rtlCol="0">
            <a:spAutoFit/>
          </a:bodyPr>
          <a:lstStyle/>
          <a:p>
            <a:r>
              <a:rPr lang="en-US" sz="7200" b="0" i="0" dirty="0">
                <a:solidFill>
                  <a:srgbClr val="1A1A1A"/>
                </a:solidFill>
                <a:effectLst/>
                <a:latin typeface="Montserrat" panose="00000500000000000000" pitchFamily="2" charset="0"/>
              </a:rPr>
              <a:t>Refiner</a:t>
            </a:r>
            <a:endParaRPr lang="en-US" sz="7200" b="0" dirty="0"/>
          </a:p>
        </p:txBody>
      </p:sp>
    </p:spTree>
    <p:extLst>
      <p:ext uri="{BB962C8B-B14F-4D97-AF65-F5344CB8AC3E}">
        <p14:creationId xmlns:p14="http://schemas.microsoft.com/office/powerpoint/2010/main" val="31521642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87886BC2-0BFF-9744-5391-E6C8AA1B2949}"/>
              </a:ext>
            </a:extLst>
          </p:cNvPr>
          <p:cNvSpPr>
            <a:spLocks noChangeArrowheads="1"/>
          </p:cNvSpPr>
          <p:nvPr/>
        </p:nvSpPr>
        <p:spPr bwMode="auto">
          <a:xfrm>
            <a:off x="0" y="0"/>
            <a:ext cx="7913367" cy="5143500"/>
          </a:xfrm>
          <a:prstGeom prst="rect">
            <a:avLst/>
          </a:prstGeom>
          <a:solidFill>
            <a:srgbClr val="7B95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a:latin typeface="Times" panose="02020603050405020304" pitchFamily="18" charset="0"/>
            </a:endParaRPr>
          </a:p>
        </p:txBody>
      </p:sp>
      <p:pic>
        <p:nvPicPr>
          <p:cNvPr id="110595" name="Picture 3">
            <a:extLst>
              <a:ext uri="{FF2B5EF4-FFF2-40B4-BE49-F238E27FC236}">
                <a16:creationId xmlns:a16="http://schemas.microsoft.com/office/drawing/2014/main" id="{BD4F19BB-A6BB-D725-FE22-66DB10A7F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51" t="2348" r="4065" b="1096"/>
          <a:stretch>
            <a:fillRect/>
          </a:stretch>
        </p:blipFill>
        <p:spPr bwMode="auto">
          <a:xfrm>
            <a:off x="4070584" y="-2121"/>
            <a:ext cx="5073416" cy="514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a:extLst>
              <a:ext uri="{FF2B5EF4-FFF2-40B4-BE49-F238E27FC236}">
                <a16:creationId xmlns:a16="http://schemas.microsoft.com/office/drawing/2014/main" id="{0AB987AA-8F9E-BE9D-7626-D6CB773F9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0" t="34901" r="4300" b="41295"/>
          <a:stretch>
            <a:fillRect/>
          </a:stretch>
        </p:blipFill>
        <p:spPr bwMode="auto">
          <a:xfrm>
            <a:off x="4070582" y="1730048"/>
            <a:ext cx="5073417" cy="127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Rectangle 5">
            <a:extLst>
              <a:ext uri="{FF2B5EF4-FFF2-40B4-BE49-F238E27FC236}">
                <a16:creationId xmlns:a16="http://schemas.microsoft.com/office/drawing/2014/main" id="{F278166B-CED0-667B-65A8-9207934C0DE3}"/>
              </a:ext>
            </a:extLst>
          </p:cNvPr>
          <p:cNvSpPr>
            <a:spLocks noChangeArrowheads="1"/>
          </p:cNvSpPr>
          <p:nvPr/>
        </p:nvSpPr>
        <p:spPr bwMode="auto">
          <a:xfrm>
            <a:off x="0" y="1730048"/>
            <a:ext cx="4070584" cy="1272094"/>
          </a:xfrm>
          <a:prstGeom prst="rect">
            <a:avLst/>
          </a:prstGeom>
          <a:solidFill>
            <a:srgbClr val="677D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803">
                <a:solidFill>
                  <a:srgbClr val="677D57"/>
                </a:solidFill>
                <a:latin typeface="Times" panose="02020603050405020304" pitchFamily="18" charset="0"/>
              </a:rPr>
              <a:t>z</a:t>
            </a:r>
          </a:p>
        </p:txBody>
      </p:sp>
      <p:sp>
        <p:nvSpPr>
          <p:cNvPr id="110598" name="Rectangle 6">
            <a:extLst>
              <a:ext uri="{FF2B5EF4-FFF2-40B4-BE49-F238E27FC236}">
                <a16:creationId xmlns:a16="http://schemas.microsoft.com/office/drawing/2014/main" id="{BD603BBF-9046-A4A2-7D83-DA64BCA904E2}"/>
              </a:ext>
            </a:extLst>
          </p:cNvPr>
          <p:cNvSpPr>
            <a:spLocks noChangeArrowheads="1"/>
          </p:cNvSpPr>
          <p:nvPr/>
        </p:nvSpPr>
        <p:spPr bwMode="auto">
          <a:xfrm>
            <a:off x="685800" y="1933583"/>
            <a:ext cx="7924800" cy="8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lnSpc>
                <a:spcPct val="90000"/>
              </a:lnSpc>
            </a:pPr>
            <a:r>
              <a:rPr lang="en-US" altLang="en-US" sz="3740" dirty="0">
                <a:solidFill>
                  <a:schemeClr val="bg1"/>
                </a:solidFill>
                <a:latin typeface="Helvetica" panose="020B0604020202020204" pitchFamily="34" charset="0"/>
              </a:rPr>
              <a:t>Charting and Running The Course</a:t>
            </a:r>
            <a:endParaRPr lang="en-US" altLang="en-US" sz="1870" dirty="0">
              <a:solidFill>
                <a:srgbClr val="7B9569"/>
              </a:solidFill>
              <a:latin typeface="Helvetica" panose="020B0604020202020204" pitchFamily="34" charset="0"/>
            </a:endParaRPr>
          </a:p>
        </p:txBody>
      </p:sp>
    </p:spTree>
    <p:extLst>
      <p:ext uri="{BB962C8B-B14F-4D97-AF65-F5344CB8AC3E}">
        <p14:creationId xmlns:p14="http://schemas.microsoft.com/office/powerpoint/2010/main" val="24045212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a:extLst>
              <a:ext uri="{FF2B5EF4-FFF2-40B4-BE49-F238E27FC236}">
                <a16:creationId xmlns:a16="http://schemas.microsoft.com/office/drawing/2014/main" id="{58BF7785-E29C-C2EA-B805-DB71DA99BDF4}"/>
              </a:ext>
            </a:extLst>
          </p:cNvPr>
          <p:cNvSpPr>
            <a:spLocks noGrp="1" noChangeArrowheads="1"/>
          </p:cNvSpPr>
          <p:nvPr>
            <p:ph type="title"/>
          </p:nvPr>
        </p:nvSpPr>
        <p:spPr>
          <a:xfrm>
            <a:off x="914401" y="234553"/>
            <a:ext cx="7827963" cy="736997"/>
          </a:xfrm>
        </p:spPr>
        <p:txBody>
          <a:bodyPr/>
          <a:lstStyle/>
          <a:p>
            <a:r>
              <a:rPr lang="en-US" altLang="en-US" b="1" dirty="0"/>
              <a:t>Life Focus Process </a:t>
            </a:r>
          </a:p>
        </p:txBody>
      </p:sp>
      <p:pic>
        <p:nvPicPr>
          <p:cNvPr id="111619" name="Picture 4" descr="Life Focus - chart fade 2">
            <a:extLst>
              <a:ext uri="{FF2B5EF4-FFF2-40B4-BE49-F238E27FC236}">
                <a16:creationId xmlns:a16="http://schemas.microsoft.com/office/drawing/2014/main" id="{899AC2FE-B24B-9D24-8982-104C5B85AE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199" y="1072085"/>
            <a:ext cx="5427601" cy="386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a:extLst>
              <a:ext uri="{FF2B5EF4-FFF2-40B4-BE49-F238E27FC236}">
                <a16:creationId xmlns:a16="http://schemas.microsoft.com/office/drawing/2014/main" id="{C8CF2BE8-415B-F969-8C03-846D5D73B2F0}"/>
              </a:ext>
            </a:extLst>
          </p:cNvPr>
          <p:cNvSpPr>
            <a:spLocks noGrp="1" noChangeArrowheads="1"/>
          </p:cNvSpPr>
          <p:nvPr>
            <p:ph type="title"/>
          </p:nvPr>
        </p:nvSpPr>
        <p:spPr/>
        <p:txBody>
          <a:bodyPr/>
          <a:lstStyle/>
          <a:p>
            <a:r>
              <a:rPr lang="en-US" altLang="en-US" sz="3600" dirty="0"/>
              <a:t>The 18 natural laws</a:t>
            </a:r>
          </a:p>
        </p:txBody>
      </p:sp>
      <p:sp>
        <p:nvSpPr>
          <p:cNvPr id="112643" name="Rectangle 1027">
            <a:extLst>
              <a:ext uri="{FF2B5EF4-FFF2-40B4-BE49-F238E27FC236}">
                <a16:creationId xmlns:a16="http://schemas.microsoft.com/office/drawing/2014/main" id="{FB848EFC-EA63-FE3D-1AFE-033F455DCD2B}"/>
              </a:ext>
            </a:extLst>
          </p:cNvPr>
          <p:cNvSpPr>
            <a:spLocks noGrp="1" noChangeArrowheads="1"/>
          </p:cNvSpPr>
          <p:nvPr>
            <p:ph type="body" idx="1"/>
          </p:nvPr>
        </p:nvSpPr>
        <p:spPr/>
        <p:txBody>
          <a:bodyPr/>
          <a:lstStyle/>
          <a:p>
            <a:pPr marL="0" indent="0">
              <a:buNone/>
            </a:pPr>
            <a:r>
              <a:rPr lang="en-US" altLang="en-US" sz="2400" dirty="0">
                <a:solidFill>
                  <a:schemeClr val="tx1"/>
                </a:solidFill>
              </a:rPr>
              <a:t>Law 15 - </a:t>
            </a:r>
            <a:r>
              <a:rPr lang="en-US" altLang="en-US" sz="2400" dirty="0">
                <a:solidFill>
                  <a:srgbClr val="4A7245"/>
                </a:solidFill>
              </a:rPr>
              <a:t>The Law of Discipline</a:t>
            </a:r>
          </a:p>
          <a:p>
            <a:pPr marL="0" indent="0">
              <a:buNone/>
            </a:pPr>
            <a:r>
              <a:rPr lang="en-US" altLang="en-US" sz="2400" b="0" dirty="0">
                <a:solidFill>
                  <a:schemeClr val="tx1"/>
                </a:solidFill>
              </a:rPr>
              <a:t>Negative habits are overcome by </a:t>
            </a:r>
            <a:br>
              <a:rPr lang="en-US" altLang="en-US" sz="2400" b="0" dirty="0">
                <a:solidFill>
                  <a:schemeClr val="tx1"/>
                </a:solidFill>
              </a:rPr>
            </a:br>
            <a:r>
              <a:rPr lang="en-US" altLang="en-US" sz="2400" b="0" dirty="0">
                <a:solidFill>
                  <a:schemeClr val="tx1"/>
                </a:solidFill>
              </a:rPr>
              <a:t>changing incorrect (negative) beliefs </a:t>
            </a:r>
            <a:br>
              <a:rPr lang="en-US" altLang="en-US" sz="2400" b="0" dirty="0">
                <a:solidFill>
                  <a:schemeClr val="tx1"/>
                </a:solidFill>
              </a:rPr>
            </a:br>
            <a:r>
              <a:rPr lang="en-US" altLang="en-US" sz="2400" b="0" dirty="0">
                <a:solidFill>
                  <a:schemeClr val="tx1"/>
                </a:solidFill>
              </a:rPr>
              <a:t>(desires, feelings, thoughts and </a:t>
            </a:r>
            <a:br>
              <a:rPr lang="en-US" altLang="en-US" sz="2400" b="0" dirty="0">
                <a:solidFill>
                  <a:schemeClr val="tx1"/>
                </a:solidFill>
              </a:rPr>
            </a:br>
            <a:r>
              <a:rPr lang="en-US" altLang="en-US" sz="2400" b="0" dirty="0">
                <a:solidFill>
                  <a:schemeClr val="tx1"/>
                </a:solidFill>
              </a:rPr>
              <a:t>capabilities) and engaging in spiritually </a:t>
            </a:r>
            <a:br>
              <a:rPr lang="en-US" altLang="en-US" sz="2400" b="0" dirty="0">
                <a:solidFill>
                  <a:schemeClr val="tx1"/>
                </a:solidFill>
              </a:rPr>
            </a:br>
            <a:r>
              <a:rPr lang="en-US" altLang="en-US" sz="2400" b="0" dirty="0">
                <a:solidFill>
                  <a:schemeClr val="tx1"/>
                </a:solidFill>
              </a:rPr>
              <a:t>discerned disciplines.   </a:t>
            </a:r>
          </a:p>
          <a:p>
            <a:pPr marL="0" indent="0">
              <a:buNone/>
            </a:pPr>
            <a:r>
              <a:rPr lang="en-US" altLang="en-US" sz="2400" dirty="0">
                <a:solidFill>
                  <a:schemeClr val="tx1"/>
                </a:solidFill>
              </a:rPr>
              <a:t>Hebrews 12</a:t>
            </a:r>
          </a:p>
        </p:txBody>
      </p:sp>
      <p:pic>
        <p:nvPicPr>
          <p:cNvPr id="112644" name="Picture 1028" descr="LAWSx18.jpg                                                    006ABFB9Macintosh HD                   BC2D11C2:">
            <a:extLst>
              <a:ext uri="{FF2B5EF4-FFF2-40B4-BE49-F238E27FC236}">
                <a16:creationId xmlns:a16="http://schemas.microsoft.com/office/drawing/2014/main" id="{76D90EA8-7394-25CC-69AC-C92308C369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254987"/>
            <a:ext cx="1545594" cy="142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71" descr="MCj02321000000[1]">
            <a:extLst>
              <a:ext uri="{FF2B5EF4-FFF2-40B4-BE49-F238E27FC236}">
                <a16:creationId xmlns:a16="http://schemas.microsoft.com/office/drawing/2014/main" id="{33FFD72C-4830-0762-0E8C-38658D6ACF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9104" y="1047750"/>
            <a:ext cx="584926" cy="16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72" descr="MMAG00488_0000[1]">
            <a:extLst>
              <a:ext uri="{FF2B5EF4-FFF2-40B4-BE49-F238E27FC236}">
                <a16:creationId xmlns:a16="http://schemas.microsoft.com/office/drawing/2014/main" id="{8390E6F7-829C-3622-3667-755946F24DF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751072"/>
            <a:ext cx="2544188" cy="168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Title &amp; 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 W3"/>
        <a:cs typeface=""/>
      </a:majorFont>
      <a:minorFont>
        <a:latin typeface="Helvetica Neu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1" i="0" u="none" strike="noStrike" cap="none" normalizeH="0" baseline="0" smtClean="0">
            <a:ln>
              <a:noFill/>
            </a:ln>
            <a:solidFill>
              <a:srgbClr val="000000"/>
            </a:solidFill>
            <a:effectLst/>
            <a:latin typeface="Helvetica Neue Light" pitchFamily="1" charset="0"/>
            <a:ea typeface="ヒラギノ角ゴ Pro W3" pitchFamily="1" charset="-128"/>
            <a:sym typeface="Helvetica Neue Light" pitchFamily="1"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1" i="0" u="none" strike="noStrike" cap="none" normalizeH="0" baseline="0" smtClean="0">
            <a:ln>
              <a:noFill/>
            </a:ln>
            <a:solidFill>
              <a:srgbClr val="000000"/>
            </a:solidFill>
            <a:effectLst/>
            <a:latin typeface="Helvetica Neue Light" pitchFamily="1" charset="0"/>
            <a:ea typeface="ヒラギノ角ゴ Pro W3" pitchFamily="1" charset="-128"/>
            <a:sym typeface="Helvetica Neue Light" pitchFamily="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36773</TotalTime>
  <Pages>0</Pages>
  <Words>4453</Words>
  <Characters>0</Characters>
  <Application>Microsoft Office PowerPoint</Application>
  <PresentationFormat>On-screen Show (16:9)</PresentationFormat>
  <Lines>0</Lines>
  <Paragraphs>554</Paragraphs>
  <Slides>46</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GiovanniITCTT Book</vt:lpstr>
      <vt:lpstr>Helvetica</vt:lpstr>
      <vt:lpstr>Helvetica Neue</vt:lpstr>
      <vt:lpstr>Helvetica Neue Light</vt:lpstr>
      <vt:lpstr>Montserrat</vt:lpstr>
      <vt:lpstr>Times</vt:lpstr>
      <vt:lpstr>Times New Roman</vt:lpstr>
      <vt:lpstr>Title &amp; Bullets</vt:lpstr>
      <vt:lpstr>PowerPoint Presentation</vt:lpstr>
      <vt:lpstr>Schedule - Thursday July 27th</vt:lpstr>
      <vt:lpstr>PowerPoint Presentation</vt:lpstr>
      <vt:lpstr>PowerPoint Presentation</vt:lpstr>
      <vt:lpstr>PowerPoint Presentation</vt:lpstr>
      <vt:lpstr>PowerPoint Presentation</vt:lpstr>
      <vt:lpstr>PowerPoint Presentation</vt:lpstr>
      <vt:lpstr>Life Focus Process </vt:lpstr>
      <vt:lpstr>The 18 natural laws</vt:lpstr>
      <vt:lpstr>Disciplines are the key to unlocking our potential</vt:lpstr>
      <vt:lpstr>Disciplines and Spiritual Pathways</vt:lpstr>
      <vt:lpstr>What Is a Spiritual Pathway?</vt:lpstr>
      <vt:lpstr>Seven Spiritual Pathways</vt:lpstr>
      <vt:lpstr>Seven Spiritual Pathways and the 7 G’s</vt:lpstr>
      <vt:lpstr>Disciplines for Being Human</vt:lpstr>
      <vt:lpstr>Disciplines for Contagious community </vt:lpstr>
      <vt:lpstr>Disciplines for Calling of Servanthood</vt:lpstr>
      <vt:lpstr>Disciplines of Abstinence</vt:lpstr>
      <vt:lpstr>Disciplines of Engagement</vt:lpstr>
      <vt:lpstr>Disciplines of Engagement</vt:lpstr>
      <vt:lpstr>Disciplines of Engagement</vt:lpstr>
      <vt:lpstr>The 18 natural laws</vt:lpstr>
      <vt:lpstr>Using planning pages</vt:lpstr>
      <vt:lpstr>S.M.A.R.T. Goals</vt:lpstr>
      <vt:lpstr>PowerPoint Presentation</vt:lpstr>
      <vt:lpstr>Using planning pages</vt:lpstr>
      <vt:lpstr>Using planning pages</vt:lpstr>
      <vt:lpstr>Using planning pages</vt:lpstr>
      <vt:lpstr>Using planning pages</vt:lpstr>
      <vt:lpstr>Honoring seasons in your life</vt:lpstr>
      <vt:lpstr>Stay the course – Daily Alignment</vt:lpstr>
      <vt:lpstr>The 18 natural laws</vt:lpstr>
      <vt:lpstr>Planning and tracking</vt:lpstr>
      <vt:lpstr>“Big Picture” planning and tracking</vt:lpstr>
      <vt:lpstr>Using planning pages</vt:lpstr>
      <vt:lpstr>“Detail” planning and tracking</vt:lpstr>
      <vt:lpstr>Jason Pankau Roles Diagram</vt:lpstr>
      <vt:lpstr>Revelation and Adjustments</vt:lpstr>
      <vt:lpstr>The 18 natural laws</vt:lpstr>
      <vt:lpstr>Developing Christlikeness</vt:lpstr>
      <vt:lpstr>Training for Abundant Living Developing Christlikeness</vt:lpstr>
      <vt:lpstr>Fruit of the Spirit that flow through Christlikeness</vt:lpstr>
      <vt:lpstr>PowerPoint Presentation</vt:lpstr>
      <vt:lpstr>Homework Know Thyself Part 1</vt:lpstr>
      <vt:lpstr>Schedule - Thursday July 27th</vt:lpstr>
      <vt:lpstr>Group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lastModifiedBy>Jason Pankau</cp:lastModifiedBy>
  <cp:revision>274</cp:revision>
  <dcterms:created xsi:type="dcterms:W3CDTF">2014-01-09T03:08:45Z</dcterms:created>
  <dcterms:modified xsi:type="dcterms:W3CDTF">2023-11-29T19:24:32Z</dcterms:modified>
</cp:coreProperties>
</file>