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7"/>
  </p:notesMasterIdLst>
  <p:sldIdLst>
    <p:sldId id="842" r:id="rId2"/>
    <p:sldId id="1033" r:id="rId3"/>
    <p:sldId id="1130" r:id="rId4"/>
    <p:sldId id="1121" r:id="rId5"/>
    <p:sldId id="1123" r:id="rId6"/>
    <p:sldId id="777" r:id="rId7"/>
    <p:sldId id="806" r:id="rId8"/>
    <p:sldId id="780" r:id="rId9"/>
    <p:sldId id="1053" r:id="rId10"/>
    <p:sldId id="971" r:id="rId11"/>
    <p:sldId id="940" r:id="rId12"/>
    <p:sldId id="1054" r:id="rId13"/>
    <p:sldId id="1060" r:id="rId14"/>
    <p:sldId id="1113" r:id="rId15"/>
    <p:sldId id="1112" r:id="rId16"/>
    <p:sldId id="1189" r:id="rId17"/>
    <p:sldId id="1120" r:id="rId18"/>
    <p:sldId id="399" r:id="rId19"/>
    <p:sldId id="1066" r:id="rId20"/>
    <p:sldId id="407" r:id="rId21"/>
    <p:sldId id="408" r:id="rId22"/>
    <p:sldId id="409" r:id="rId23"/>
    <p:sldId id="1063" r:id="rId24"/>
    <p:sldId id="1064" r:id="rId25"/>
    <p:sldId id="398" r:id="rId26"/>
    <p:sldId id="401" r:id="rId27"/>
    <p:sldId id="403" r:id="rId28"/>
    <p:sldId id="406" r:id="rId29"/>
    <p:sldId id="416" r:id="rId30"/>
    <p:sldId id="1185" r:id="rId31"/>
    <p:sldId id="1190" r:id="rId32"/>
    <p:sldId id="1187" r:id="rId33"/>
    <p:sldId id="1116" r:id="rId34"/>
    <p:sldId id="1148" r:id="rId35"/>
    <p:sldId id="1157" r:id="rId36"/>
    <p:sldId id="1155" r:id="rId37"/>
    <p:sldId id="1156" r:id="rId38"/>
    <p:sldId id="849" r:id="rId39"/>
    <p:sldId id="850" r:id="rId40"/>
    <p:sldId id="858" r:id="rId41"/>
    <p:sldId id="884" r:id="rId42"/>
    <p:sldId id="885" r:id="rId43"/>
    <p:sldId id="861" r:id="rId44"/>
    <p:sldId id="862" r:id="rId45"/>
    <p:sldId id="863" r:id="rId46"/>
    <p:sldId id="899" r:id="rId47"/>
    <p:sldId id="864" r:id="rId48"/>
    <p:sldId id="865" r:id="rId49"/>
    <p:sldId id="866" r:id="rId50"/>
    <p:sldId id="867" r:id="rId51"/>
    <p:sldId id="868" r:id="rId52"/>
    <p:sldId id="869" r:id="rId53"/>
    <p:sldId id="870" r:id="rId54"/>
    <p:sldId id="871" r:id="rId55"/>
    <p:sldId id="872" r:id="rId56"/>
    <p:sldId id="873" r:id="rId57"/>
    <p:sldId id="874" r:id="rId58"/>
    <p:sldId id="875" r:id="rId59"/>
    <p:sldId id="876" r:id="rId60"/>
    <p:sldId id="893" r:id="rId61"/>
    <p:sldId id="894" r:id="rId62"/>
    <p:sldId id="898" r:id="rId63"/>
    <p:sldId id="1191" r:id="rId64"/>
    <p:sldId id="1186" r:id="rId65"/>
    <p:sldId id="1188" r:id="rId66"/>
  </p:sldIdLst>
  <p:sldSz cx="9144000" cy="5143500" type="screen16x9"/>
  <p:notesSz cx="6858000" cy="9144000"/>
  <p:defaultTextStyle>
    <a:defPPr>
      <a:defRPr lang="en-US"/>
    </a:defPPr>
    <a:lvl1pPr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1pPr>
    <a:lvl2pPr marL="4572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2pPr>
    <a:lvl3pPr marL="9144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3pPr>
    <a:lvl4pPr marL="13716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4pPr>
    <a:lvl5pPr marL="1828800" algn="ctr" rtl="0" fontAlgn="base">
      <a:spcBef>
        <a:spcPct val="0"/>
      </a:spcBef>
      <a:spcAft>
        <a:spcPct val="0"/>
      </a:spcAft>
      <a:defRPr sz="4200" b="1" kern="1200">
        <a:solidFill>
          <a:srgbClr val="000000"/>
        </a:solidFill>
        <a:latin typeface="Helvetica Neue Light" charset="0"/>
        <a:ea typeface="ヒラギノ角ゴ Pro W3" charset="-128"/>
        <a:cs typeface="ヒラギノ角ゴ Pro W3" charset="-128"/>
        <a:sym typeface="Helvetica Neue Light" charset="0"/>
      </a:defRPr>
    </a:lvl5pPr>
    <a:lvl6pPr marL="22860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6pPr>
    <a:lvl7pPr marL="27432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7pPr>
    <a:lvl8pPr marL="32004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8pPr>
    <a:lvl9pPr marL="3657600" algn="l" defTabSz="457200" rtl="0" eaLnBrk="1" latinLnBrk="0" hangingPunct="1">
      <a:defRPr sz="4200" b="1" kern="1200">
        <a:solidFill>
          <a:srgbClr val="000000"/>
        </a:solidFill>
        <a:latin typeface="Helvetica Neue Light" charset="0"/>
        <a:ea typeface="ヒラギノ角ゴ Pro W3" charset="-128"/>
        <a:cs typeface="ヒラギノ角ゴ Pro W3" charset="-128"/>
        <a:sym typeface="Helvetica Neue Light" charset="0"/>
      </a:defRPr>
    </a:lvl9pPr>
  </p:defaultTextStyle>
  <p:extLst>
    <p:ext uri="{EFAFB233-063F-42B5-8137-9DF3F51BA10A}">
      <p15:sldGuideLst xmlns:p15="http://schemas.microsoft.com/office/powerpoint/2012/main">
        <p15:guide id="1" orient="horz" pos="2628">
          <p15:clr>
            <a:srgbClr val="A4A3A4"/>
          </p15:clr>
        </p15:guide>
        <p15:guide id="2" pos="3024">
          <p15:clr>
            <a:srgbClr val="A4A3A4"/>
          </p15:clr>
        </p15:guide>
        <p15:guide id="3"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245"/>
    <a:srgbClr val="000000"/>
    <a:srgbClr val="576B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92168" autoAdjust="0"/>
  </p:normalViewPr>
  <p:slideViewPr>
    <p:cSldViewPr>
      <p:cViewPr varScale="1">
        <p:scale>
          <a:sx n="92" d="100"/>
          <a:sy n="92" d="100"/>
        </p:scale>
        <p:origin x="618" y="90"/>
      </p:cViewPr>
      <p:guideLst>
        <p:guide orient="horz" pos="2628"/>
        <p:guide pos="3024"/>
        <p:guide pos="57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8" Type="http://schemas.openxmlformats.org/officeDocument/2006/relationships/slide" Target="slides/slide65.xml"/><Relationship Id="rId3" Type="http://schemas.openxmlformats.org/officeDocument/2006/relationships/slide" Target="slides/slide30.xml"/><Relationship Id="rId7" Type="http://schemas.openxmlformats.org/officeDocument/2006/relationships/slide" Target="slides/slide64.xml"/><Relationship Id="rId2" Type="http://schemas.openxmlformats.org/officeDocument/2006/relationships/slide" Target="slides/slide16.xml"/><Relationship Id="rId1" Type="http://schemas.openxmlformats.org/officeDocument/2006/relationships/slide" Target="slides/slide2.xml"/><Relationship Id="rId6" Type="http://schemas.openxmlformats.org/officeDocument/2006/relationships/slide" Target="slides/slide63.xml"/><Relationship Id="rId5" Type="http://schemas.openxmlformats.org/officeDocument/2006/relationships/slide" Target="slides/slide32.xml"/><Relationship Id="rId4"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p:cNvSpPr>
          <p:nvPr>
            <p:ph type="hdr" sz="quarter"/>
          </p:nvPr>
        </p:nvSpPr>
        <p:spPr bwMode="auto">
          <a:xfrm>
            <a:off x="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7107" name="Rectangle 3"/>
          <p:cNvSpPr>
            <a:spLocks noGrp="1"/>
          </p:cNvSpPr>
          <p:nvPr>
            <p:ph type="dt" idx="1"/>
          </p:nvPr>
        </p:nvSpPr>
        <p:spPr bwMode="auto">
          <a:xfrm>
            <a:off x="3886200" y="0"/>
            <a:ext cx="2971800" cy="4572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7109" name="Rectangle 5"/>
          <p:cNvSpPr>
            <a:spLocks noGrp="1"/>
          </p:cNvSpPr>
          <p:nvPr>
            <p:ph type="body" sz="quarter" idx="3"/>
          </p:nvPr>
        </p:nvSpPr>
        <p:spPr bwMode="auto">
          <a:xfrm>
            <a:off x="914400" y="4343400"/>
            <a:ext cx="5029200" cy="4114800"/>
          </a:xfrm>
          <a:prstGeom prst="rect">
            <a:avLst/>
          </a:prstGeom>
          <a:noFill/>
          <a:ln w="25400">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p:cNvSpPr>
          <p:nvPr>
            <p:ph type="ftr" sz="quarter" idx="4"/>
          </p:nvPr>
        </p:nvSpPr>
        <p:spPr bwMode="auto">
          <a:xfrm>
            <a:off x="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Helvetica Neue Light" pitchFamily="1" charset="0"/>
                <a:ea typeface="ヒラギノ角ゴ Pro W3" pitchFamily="1" charset="-128"/>
                <a:cs typeface="+mn-cs"/>
                <a:sym typeface="Helvetica Neue Light" pitchFamily="1" charset="0"/>
              </a:defRPr>
            </a:lvl1pPr>
          </a:lstStyle>
          <a:p>
            <a:pPr>
              <a:defRPr/>
            </a:pPr>
            <a:endParaRPr lang="en-US"/>
          </a:p>
        </p:txBody>
      </p:sp>
      <p:sp>
        <p:nvSpPr>
          <p:cNvPr id="47111" name="Rectangle 7"/>
          <p:cNvSpPr>
            <a:spLocks noGrp="1"/>
          </p:cNvSpPr>
          <p:nvPr>
            <p:ph type="sldNum" sz="quarter" idx="5"/>
          </p:nvPr>
        </p:nvSpPr>
        <p:spPr bwMode="auto">
          <a:xfrm>
            <a:off x="3886200" y="8686800"/>
            <a:ext cx="2971800" cy="457200"/>
          </a:xfrm>
          <a:prstGeom prst="rect">
            <a:avLst/>
          </a:prstGeom>
          <a:noFill/>
          <a:ln w="25400">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7057E57-194B-F24E-B7A0-C028589A8B27}" type="slidenum">
              <a:rPr lang="en-US"/>
              <a:pPr/>
              <a:t>‹#›</a:t>
            </a:fld>
            <a:endParaRPr lang="en-US"/>
          </a:p>
        </p:txBody>
      </p:sp>
    </p:spTree>
    <p:extLst>
      <p:ext uri="{BB962C8B-B14F-4D97-AF65-F5344CB8AC3E}">
        <p14:creationId xmlns:p14="http://schemas.microsoft.com/office/powerpoint/2010/main" val="253727882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Neue Light" pitchFamily="1" charset="0"/>
        <a:ea typeface="+mn-ea"/>
        <a:cs typeface="+mn-cs"/>
      </a:defRPr>
    </a:lvl1pPr>
    <a:lvl2pPr marL="4572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Helvetica Neue Light" pitchFamily="1"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ynhh.org/patients/patients.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www.ynhh.org/general/commsvc.html" TargetMode="External"/><Relationship Id="rId4" Type="http://schemas.openxmlformats.org/officeDocument/2006/relationships/hyperlink" Target="http://www.ynhh.org/general/training.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ECC8DC15-CCAD-0020-353B-CBA485526D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26E0DFCB-9701-4CE1-926F-61B205AFF1D8}" type="slidenum">
              <a:rPr lang="en-US" altLang="en-US" b="0"/>
              <a:pPr/>
              <a:t>1</a:t>
            </a:fld>
            <a:endParaRPr lang="en-US" altLang="en-US" b="0"/>
          </a:p>
        </p:txBody>
      </p:sp>
      <p:sp>
        <p:nvSpPr>
          <p:cNvPr id="152579" name="Rectangle 2">
            <a:extLst>
              <a:ext uri="{FF2B5EF4-FFF2-40B4-BE49-F238E27FC236}">
                <a16:creationId xmlns:a16="http://schemas.microsoft.com/office/drawing/2014/main" id="{873C949C-E483-CF34-3D0B-F235A7A3A296}"/>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069A123D-E7AC-CE85-16BF-2C607BCBE3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are here to help you realize life’s potential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8373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p:cNvSpPr>
          <p:nvPr/>
        </p:nvSpPr>
        <p:spPr bwMode="auto">
          <a:xfrm>
            <a:off x="3886200" y="8686800"/>
            <a:ext cx="2971800" cy="457200"/>
          </a:xfrm>
          <a:prstGeom prst="rect">
            <a:avLst/>
          </a:prstGeom>
          <a:noFill/>
          <a:ln w="25400">
            <a:noFill/>
            <a:miter lim="800000"/>
            <a:headEnd/>
            <a:tailEnd/>
          </a:ln>
        </p:spPr>
        <p:txBody>
          <a:bodyPr anchor="b">
            <a:prstTxWarp prst="textNoShape">
              <a:avLst/>
            </a:prstTxWarp>
          </a:bodyPr>
          <a:lstStyle/>
          <a:p>
            <a:pPr algn="r"/>
            <a:fld id="{3F41BEC5-3D94-0A43-ADC5-5317BEC10E11}" type="slidenum">
              <a:rPr lang="en-US" sz="1200" b="0"/>
              <a:pPr algn="r"/>
              <a:t>23</a:t>
            </a:fld>
            <a:endParaRPr lang="en-US" sz="1200" b="0"/>
          </a:p>
        </p:txBody>
      </p:sp>
      <p:sp>
        <p:nvSpPr>
          <p:cNvPr id="5529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53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atin typeface="Helvetica Neue Light" charset="0"/>
            </a:endParaRPr>
          </a:p>
        </p:txBody>
      </p:sp>
    </p:spTree>
    <p:extLst>
      <p:ext uri="{BB962C8B-B14F-4D97-AF65-F5344CB8AC3E}">
        <p14:creationId xmlns:p14="http://schemas.microsoft.com/office/powerpoint/2010/main" val="183540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p:cNvSpPr>
          <p:nvPr/>
        </p:nvSpPr>
        <p:spPr bwMode="auto">
          <a:xfrm>
            <a:off x="3886200" y="8686800"/>
            <a:ext cx="2971800" cy="457200"/>
          </a:xfrm>
          <a:prstGeom prst="rect">
            <a:avLst/>
          </a:prstGeom>
          <a:noFill/>
          <a:ln w="25400">
            <a:noFill/>
            <a:miter lim="800000"/>
            <a:headEnd/>
            <a:tailEnd/>
          </a:ln>
        </p:spPr>
        <p:txBody>
          <a:bodyPr anchor="b"/>
          <a:lstStyle/>
          <a:p>
            <a:pPr algn="r"/>
            <a:fld id="{88E74E13-B498-46EA-8477-B8EF89EC2F20}" type="slidenum">
              <a:rPr lang="en-US" sz="1200" b="0"/>
              <a:pPr algn="r"/>
              <a:t>24</a:t>
            </a:fld>
            <a:endParaRPr lang="en-US" sz="1200" b="0"/>
          </a:p>
        </p:txBody>
      </p:sp>
      <p:sp>
        <p:nvSpPr>
          <p:cNvPr id="169987" name="Rectangle 2"/>
          <p:cNvSpPr>
            <a:spLocks noGrp="1" noRot="1" noChangeAspect="1" noChangeArrowheads="1" noTextEdit="1"/>
          </p:cNvSpPr>
          <p:nvPr>
            <p:ph type="sldImg"/>
          </p:nvPr>
        </p:nvSpPr>
        <p:spPr>
          <a:xfrm>
            <a:off x="215900" y="703263"/>
            <a:ext cx="6253163" cy="3517900"/>
          </a:xfrm>
          <a:solidFill>
            <a:srgbClr val="FFFFFF"/>
          </a:solidFill>
          <a:ln/>
        </p:spPr>
      </p:sp>
      <p:sp>
        <p:nvSpPr>
          <p:cNvPr id="169988" name="Rectangle 3"/>
          <p:cNvSpPr>
            <a:spLocks noGrp="1" noChangeArrowheads="1"/>
          </p:cNvSpPr>
          <p:nvPr>
            <p:ph type="body" idx="1"/>
          </p:nvPr>
        </p:nvSpPr>
        <p:spPr>
          <a:xfrm>
            <a:off x="890588" y="4457700"/>
            <a:ext cx="4900612" cy="4222750"/>
          </a:xfrm>
          <a:solidFill>
            <a:srgbClr val="FFFFFF"/>
          </a:solidFill>
          <a:ln>
            <a:solidFill>
              <a:srgbClr val="000000"/>
            </a:solidFill>
          </a:ln>
        </p:spPr>
        <p:txBody>
          <a:bodyPr lIns="83092" tIns="41546" rIns="83092" bIns="41546"/>
          <a:lstStyle/>
          <a:p>
            <a:pPr eaLnBrk="1" hangingPunct="1"/>
            <a:endParaRPr lang="en-US">
              <a:latin typeface="Helvetica Neue Light" charset="0"/>
            </a:endParaRPr>
          </a:p>
        </p:txBody>
      </p:sp>
    </p:spTree>
    <p:extLst>
      <p:ext uri="{BB962C8B-B14F-4D97-AF65-F5344CB8AC3E}">
        <p14:creationId xmlns:p14="http://schemas.microsoft.com/office/powerpoint/2010/main" val="373876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1200">
                <a:solidFill>
                  <a:schemeClr val="tx1"/>
                </a:solidFill>
                <a:latin typeface="Helvetica Neue Light" charset="0"/>
                <a:ea typeface="ＭＳ Ｐゴシック" charset="0"/>
              </a:defRPr>
            </a:lvl1pPr>
            <a:lvl2pPr marL="742950" indent="-285750">
              <a:defRPr sz="1200">
                <a:solidFill>
                  <a:schemeClr val="tx1"/>
                </a:solidFill>
                <a:latin typeface="Helvetica Neue Light" charset="0"/>
                <a:ea typeface="ＭＳ Ｐゴシック" charset="0"/>
              </a:defRPr>
            </a:lvl2pPr>
            <a:lvl3pPr marL="1143000" indent="-228600">
              <a:defRPr sz="1200">
                <a:solidFill>
                  <a:schemeClr val="tx1"/>
                </a:solidFill>
                <a:latin typeface="Helvetica Neue Light" charset="0"/>
                <a:ea typeface="ＭＳ Ｐゴシック" charset="0"/>
              </a:defRPr>
            </a:lvl3pPr>
            <a:lvl4pPr marL="1600200" indent="-228600">
              <a:defRPr sz="1200">
                <a:solidFill>
                  <a:schemeClr val="tx1"/>
                </a:solidFill>
                <a:latin typeface="Helvetica Neue Light" charset="0"/>
                <a:ea typeface="ＭＳ Ｐゴシック" charset="0"/>
              </a:defRPr>
            </a:lvl4pPr>
            <a:lvl5pPr marL="2057400" indent="-228600">
              <a:defRPr sz="1200">
                <a:solidFill>
                  <a:schemeClr val="tx1"/>
                </a:solidFill>
                <a:latin typeface="Helvetica Neue Light" charset="0"/>
                <a:ea typeface="ＭＳ Ｐゴシック" charset="0"/>
              </a:defRPr>
            </a:lvl5pPr>
            <a:lvl6pPr marL="2514600" indent="-228600" eaLnBrk="0" fontAlgn="base" hangingPunct="0">
              <a:spcBef>
                <a:spcPct val="0"/>
              </a:spcBef>
              <a:spcAft>
                <a:spcPct val="0"/>
              </a:spcAft>
              <a:defRPr sz="1200">
                <a:solidFill>
                  <a:schemeClr val="tx1"/>
                </a:solidFill>
                <a:latin typeface="Helvetica Neue Light" charset="0"/>
                <a:ea typeface="ＭＳ Ｐゴシック" charset="0"/>
              </a:defRPr>
            </a:lvl6pPr>
            <a:lvl7pPr marL="2971800" indent="-228600" eaLnBrk="0" fontAlgn="base" hangingPunct="0">
              <a:spcBef>
                <a:spcPct val="0"/>
              </a:spcBef>
              <a:spcAft>
                <a:spcPct val="0"/>
              </a:spcAft>
              <a:defRPr sz="1200">
                <a:solidFill>
                  <a:schemeClr val="tx1"/>
                </a:solidFill>
                <a:latin typeface="Helvetica Neue Light" charset="0"/>
                <a:ea typeface="ＭＳ Ｐゴシック" charset="0"/>
              </a:defRPr>
            </a:lvl7pPr>
            <a:lvl8pPr marL="3429000" indent="-228600" eaLnBrk="0" fontAlgn="base" hangingPunct="0">
              <a:spcBef>
                <a:spcPct val="0"/>
              </a:spcBef>
              <a:spcAft>
                <a:spcPct val="0"/>
              </a:spcAft>
              <a:defRPr sz="1200">
                <a:solidFill>
                  <a:schemeClr val="tx1"/>
                </a:solidFill>
                <a:latin typeface="Helvetica Neue Light" charset="0"/>
                <a:ea typeface="ＭＳ Ｐゴシック" charset="0"/>
              </a:defRPr>
            </a:lvl8pPr>
            <a:lvl9pPr marL="3886200" indent="-228600" eaLnBrk="0" fontAlgn="base" hangingPunct="0">
              <a:spcBef>
                <a:spcPct val="0"/>
              </a:spcBef>
              <a:spcAft>
                <a:spcPct val="0"/>
              </a:spcAft>
              <a:defRPr sz="1200">
                <a:solidFill>
                  <a:schemeClr val="tx1"/>
                </a:solidFill>
                <a:latin typeface="Helvetica Neue Light" charset="0"/>
                <a:ea typeface="ＭＳ Ｐゴシック" charset="0"/>
              </a:defRPr>
            </a:lvl9pPr>
          </a:lstStyle>
          <a:p>
            <a:fld id="{0C4CB906-B1FE-9C43-837E-B1C943F6AFDC}" type="slidenum">
              <a:rPr lang="en-US">
                <a:solidFill>
                  <a:srgbClr val="000000"/>
                </a:solidFill>
                <a:ea typeface="ヒラギノ角ゴ Pro W3" charset="0"/>
              </a:rPr>
              <a:pPr/>
              <a:t>25</a:t>
            </a:fld>
            <a:endParaRPr lang="en-US">
              <a:solidFill>
                <a:srgbClr val="000000"/>
              </a:solidFill>
              <a:ea typeface="ヒラギノ角ゴ Pro W3" charset="0"/>
            </a:endParaRPr>
          </a:p>
        </p:txBody>
      </p:sp>
      <p:sp>
        <p:nvSpPr>
          <p:cNvPr id="29699" name="Rectangle 2"/>
          <p:cNvSpPr>
            <a:spLocks noGrp="1" noRot="1" noChangeAspect="1" noTextEdit="1"/>
          </p:cNvSpPr>
          <p:nvPr>
            <p:ph type="sldImg"/>
          </p:nvPr>
        </p:nvSpPr>
        <p:spPr>
          <a:xfrm>
            <a:off x="381000" y="685800"/>
            <a:ext cx="6096000" cy="3429000"/>
          </a:xfrm>
          <a:ln/>
        </p:spPr>
      </p:sp>
      <p:sp>
        <p:nvSpPr>
          <p:cNvPr id="29700" name="Rectangle 3"/>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pPr eaLnBrk="1" hangingPunct="1"/>
            <a:endParaRPr lang="en-US">
              <a:latin typeface="Helvetica Neue Light" charset="0"/>
            </a:endParaRPr>
          </a:p>
        </p:txBody>
      </p:sp>
    </p:spTree>
    <p:extLst>
      <p:ext uri="{BB962C8B-B14F-4D97-AF65-F5344CB8AC3E}">
        <p14:creationId xmlns:p14="http://schemas.microsoft.com/office/powerpoint/2010/main" val="169447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p:cNvSpPr>
          <p:nvPr/>
        </p:nvSpPr>
        <p:spPr bwMode="auto">
          <a:xfrm>
            <a:off x="3886200" y="8686800"/>
            <a:ext cx="2971800" cy="457200"/>
          </a:xfrm>
          <a:prstGeom prst="rect">
            <a:avLst/>
          </a:prstGeom>
          <a:noFill/>
          <a:ln w="25400">
            <a:noFill/>
            <a:miter lim="800000"/>
            <a:headEnd/>
            <a:tailEnd/>
          </a:ln>
        </p:spPr>
        <p:txBody>
          <a:bodyPr anchor="b"/>
          <a:lstStyle/>
          <a:p>
            <a:pPr algn="r"/>
            <a:fld id="{88E74E13-B498-46EA-8477-B8EF89EC2F20}" type="slidenum">
              <a:rPr lang="en-US" sz="1200" b="0"/>
              <a:pPr algn="r"/>
              <a:t>27</a:t>
            </a:fld>
            <a:endParaRPr lang="en-US" sz="1200" b="0"/>
          </a:p>
        </p:txBody>
      </p:sp>
      <p:sp>
        <p:nvSpPr>
          <p:cNvPr id="169987" name="Rectangle 2"/>
          <p:cNvSpPr>
            <a:spLocks noGrp="1" noRot="1" noChangeAspect="1" noChangeArrowheads="1" noTextEdit="1"/>
          </p:cNvSpPr>
          <p:nvPr>
            <p:ph type="sldImg"/>
          </p:nvPr>
        </p:nvSpPr>
        <p:spPr>
          <a:xfrm>
            <a:off x="215900" y="703263"/>
            <a:ext cx="6253163" cy="3517900"/>
          </a:xfrm>
          <a:solidFill>
            <a:srgbClr val="FFFFFF"/>
          </a:solidFill>
          <a:ln/>
        </p:spPr>
      </p:sp>
      <p:sp>
        <p:nvSpPr>
          <p:cNvPr id="169988" name="Rectangle 3"/>
          <p:cNvSpPr>
            <a:spLocks noGrp="1" noChangeArrowheads="1"/>
          </p:cNvSpPr>
          <p:nvPr>
            <p:ph type="body" idx="1"/>
          </p:nvPr>
        </p:nvSpPr>
        <p:spPr>
          <a:xfrm>
            <a:off x="890588" y="4457700"/>
            <a:ext cx="4900612" cy="4222750"/>
          </a:xfrm>
          <a:solidFill>
            <a:srgbClr val="FFFFFF"/>
          </a:solidFill>
          <a:ln>
            <a:solidFill>
              <a:srgbClr val="000000"/>
            </a:solidFill>
          </a:ln>
        </p:spPr>
        <p:txBody>
          <a:bodyPr lIns="83092" tIns="41546" rIns="83092" bIns="41546"/>
          <a:lstStyle/>
          <a:p>
            <a:pPr eaLnBrk="1" hangingPunct="1"/>
            <a:endParaRPr lang="en-US">
              <a:latin typeface="Helvetica Neue Light" charset="0"/>
            </a:endParaRPr>
          </a:p>
        </p:txBody>
      </p:sp>
    </p:spTree>
    <p:extLst>
      <p:ext uri="{BB962C8B-B14F-4D97-AF65-F5344CB8AC3E}">
        <p14:creationId xmlns:p14="http://schemas.microsoft.com/office/powerpoint/2010/main" val="2831789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solidFill>
            <a:srgbClr val="FFFFFF"/>
          </a:solidFill>
          <a:ln/>
        </p:spPr>
      </p:sp>
      <p:sp>
        <p:nvSpPr>
          <p:cNvPr id="67586" name="Rectangle 3"/>
          <p:cNvSpPr>
            <a:spLocks noGrp="1" noChangeArrowheads="1"/>
          </p:cNvSpPr>
          <p:nvPr>
            <p:ph type="body" idx="1"/>
          </p:nvPr>
        </p:nvSpPr>
        <p:spPr>
          <a:solidFill>
            <a:srgbClr val="FFFFFF"/>
          </a:solidFill>
          <a:ln>
            <a:solidFill>
              <a:srgbClr val="000000"/>
            </a:solidFill>
          </a:ln>
        </p:spPr>
        <p:txBody>
          <a:bodyPr/>
          <a:lstStyle/>
          <a:p>
            <a:pPr marL="252413" indent="-252413" defTabSz="1011238">
              <a:spcBef>
                <a:spcPct val="50000"/>
              </a:spcBef>
              <a:buFont typeface="Times" charset="0"/>
              <a:buNone/>
            </a:pPr>
            <a:r>
              <a:rPr lang="en-US" b="1" i="1">
                <a:solidFill>
                  <a:srgbClr val="7B9569"/>
                </a:solidFill>
                <a:latin typeface="Helvetica" charset="0"/>
                <a:ea typeface="ＭＳ Ｐゴシック" charset="0"/>
              </a:rPr>
              <a:t>Buddy Time:</a:t>
            </a:r>
            <a:endParaRPr lang="en-US" b="1">
              <a:latin typeface="Helvetica" charset="0"/>
              <a:ea typeface="ＭＳ Ｐゴシック" charset="0"/>
            </a:endParaRPr>
          </a:p>
          <a:p>
            <a:pPr marL="252413" indent="-252413" defTabSz="1011238">
              <a:spcBef>
                <a:spcPct val="0"/>
              </a:spcBef>
            </a:pPr>
            <a:r>
              <a:rPr lang="en-US">
                <a:solidFill>
                  <a:srgbClr val="000000"/>
                </a:solidFill>
                <a:latin typeface="Arial" charset="0"/>
                <a:ea typeface="ＭＳ Ｐゴシック" charset="0"/>
              </a:rPr>
              <a:t>At the start of this session we talked about the reasons people come to the Omega course.  Which one do you identify with most? Why are </a:t>
            </a:r>
            <a:r>
              <a:rPr lang="en-US" i="1">
                <a:solidFill>
                  <a:srgbClr val="000000"/>
                </a:solidFill>
                <a:latin typeface="Arial" charset="0"/>
                <a:ea typeface="ＭＳ Ｐゴシック" charset="0"/>
              </a:rPr>
              <a:t>you </a:t>
            </a:r>
            <a:r>
              <a:rPr lang="en-US">
                <a:solidFill>
                  <a:srgbClr val="000000"/>
                </a:solidFill>
                <a:latin typeface="Arial" charset="0"/>
                <a:ea typeface="ＭＳ Ｐゴシック" charset="0"/>
              </a:rPr>
              <a:t>here?</a:t>
            </a:r>
          </a:p>
          <a:p>
            <a:pPr marL="252413" indent="-252413" defTabSz="1011238">
              <a:spcBef>
                <a:spcPct val="0"/>
              </a:spcBef>
            </a:pPr>
            <a:r>
              <a:rPr lang="en-US">
                <a:solidFill>
                  <a:srgbClr val="000000"/>
                </a:solidFill>
                <a:latin typeface="Arial" charset="0"/>
                <a:ea typeface="ＭＳ Ｐゴシック" charset="0"/>
              </a:rPr>
              <a:t>Are you ready to make a C.O.R.E. commitment to the journey through the Omega Course with your Small Group?</a:t>
            </a:r>
          </a:p>
          <a:p>
            <a:pPr marL="252413" indent="-252413" defTabSz="1011238">
              <a:spcBef>
                <a:spcPct val="0"/>
              </a:spcBef>
              <a:buFont typeface="Times" charset="0"/>
              <a:buNone/>
            </a:pPr>
            <a:r>
              <a:rPr lang="en-US" sz="1400" b="1">
                <a:latin typeface="Helvetica" charset="0"/>
                <a:ea typeface="ＭＳ Ｐゴシック" charset="0"/>
              </a:rPr>
              <a:t>			</a:t>
            </a:r>
            <a:r>
              <a:rPr lang="en-US" sz="1400" b="1" u="sng">
                <a:latin typeface="Helvetica" charset="0"/>
                <a:ea typeface="ＭＳ Ｐゴシック" charset="0"/>
              </a:rPr>
              <a:t>C</a:t>
            </a:r>
            <a:r>
              <a:rPr lang="en-US" sz="1400" b="1">
                <a:latin typeface="Helvetica" charset="0"/>
                <a:ea typeface="ＭＳ Ｐゴシック" charset="0"/>
              </a:rPr>
              <a:t>ommit to the Journey</a:t>
            </a:r>
          </a:p>
          <a:p>
            <a:pPr marL="252413" indent="-252413" defTabSz="1011238">
              <a:spcBef>
                <a:spcPct val="50000"/>
              </a:spcBef>
              <a:buFont typeface="Times" charset="0"/>
              <a:buNone/>
            </a:pPr>
            <a:r>
              <a:rPr lang="en-US" sz="1400" b="1">
                <a:latin typeface="Helvetica" charset="0"/>
                <a:ea typeface="ＭＳ Ｐゴシック" charset="0"/>
              </a:rPr>
              <a:t>			</a:t>
            </a:r>
            <a:r>
              <a:rPr lang="en-US" sz="1400" b="1" u="sng">
                <a:latin typeface="Helvetica" charset="0"/>
                <a:ea typeface="ＭＳ Ｐゴシック" charset="0"/>
              </a:rPr>
              <a:t>O</a:t>
            </a:r>
            <a:r>
              <a:rPr lang="en-US" sz="1400" b="1">
                <a:latin typeface="Helvetica" charset="0"/>
                <a:ea typeface="ＭＳ Ｐゴシック" charset="0"/>
              </a:rPr>
              <a:t>pen to grow</a:t>
            </a:r>
          </a:p>
          <a:p>
            <a:pPr marL="252413" indent="-252413" defTabSz="1011238">
              <a:spcBef>
                <a:spcPct val="50000"/>
              </a:spcBef>
              <a:buFont typeface="Times" charset="0"/>
              <a:buNone/>
            </a:pPr>
            <a:r>
              <a:rPr lang="en-US" sz="1400" b="1">
                <a:latin typeface="Helvetica" charset="0"/>
                <a:ea typeface="ＭＳ Ｐゴシック" charset="0"/>
              </a:rPr>
              <a:t>			</a:t>
            </a:r>
            <a:r>
              <a:rPr lang="en-US" sz="1400" b="1" u="sng">
                <a:latin typeface="Helvetica" charset="0"/>
                <a:ea typeface="ＭＳ Ｐゴシック" charset="0"/>
              </a:rPr>
              <a:t>R</a:t>
            </a:r>
            <a:r>
              <a:rPr lang="en-US" sz="1400" b="1">
                <a:latin typeface="Helvetica" charset="0"/>
                <a:ea typeface="ＭＳ Ｐゴシック" charset="0"/>
              </a:rPr>
              <a:t>elate to the Group</a:t>
            </a:r>
          </a:p>
          <a:p>
            <a:pPr marL="252413" indent="-252413" defTabSz="1011238">
              <a:spcBef>
                <a:spcPct val="50000"/>
              </a:spcBef>
              <a:buFont typeface="Times" charset="0"/>
              <a:buNone/>
            </a:pPr>
            <a:r>
              <a:rPr lang="en-US" sz="1400" b="1">
                <a:latin typeface="Helvetica" charset="0"/>
                <a:ea typeface="ＭＳ Ｐゴシック" charset="0"/>
              </a:rPr>
              <a:t>			</a:t>
            </a:r>
            <a:r>
              <a:rPr lang="en-US" sz="1400" b="1" u="sng">
                <a:latin typeface="Helvetica" charset="0"/>
                <a:ea typeface="ＭＳ Ｐゴシック" charset="0"/>
              </a:rPr>
              <a:t>E</a:t>
            </a:r>
            <a:r>
              <a:rPr lang="en-US" sz="1400" b="1">
                <a:latin typeface="Helvetica" charset="0"/>
                <a:ea typeface="ＭＳ Ｐゴシック" charset="0"/>
              </a:rPr>
              <a:t>nter into Scripture</a:t>
            </a:r>
            <a:endParaRPr lang="en-US" baseline="30000">
              <a:solidFill>
                <a:srgbClr val="000000"/>
              </a:solidFill>
              <a:latin typeface="Arial" charset="0"/>
              <a:ea typeface="ＭＳ Ｐゴシック" charset="0"/>
            </a:endParaRPr>
          </a:p>
          <a:p>
            <a:pPr marL="252413" indent="-252413" defTabSz="1011238"/>
            <a:endParaRPr lang="en-US">
              <a:latin typeface="Times New Roman" charset="0"/>
              <a:ea typeface="ＭＳ Ｐゴシック" charset="0"/>
            </a:endParaRPr>
          </a:p>
        </p:txBody>
      </p:sp>
    </p:spTree>
    <p:extLst>
      <p:ext uri="{BB962C8B-B14F-4D97-AF65-F5344CB8AC3E}">
        <p14:creationId xmlns:p14="http://schemas.microsoft.com/office/powerpoint/2010/main" val="215370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20556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16853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085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9A0FEFC4-331E-C8E2-0CDD-CFB3D4F08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1E208889-D82E-4D5F-B0C8-DD953E455224}" type="slidenum">
              <a:rPr lang="en-US" altLang="en-US" b="0"/>
              <a:pPr/>
              <a:t>33</a:t>
            </a:fld>
            <a:endParaRPr lang="en-US" altLang="en-US" b="0"/>
          </a:p>
        </p:txBody>
      </p:sp>
      <p:sp>
        <p:nvSpPr>
          <p:cNvPr id="276483" name="Rectangle 2">
            <a:extLst>
              <a:ext uri="{FF2B5EF4-FFF2-40B4-BE49-F238E27FC236}">
                <a16:creationId xmlns:a16="http://schemas.microsoft.com/office/drawing/2014/main" id="{537FD0E8-8819-FE6B-151B-25F37B6165F9}"/>
              </a:ext>
            </a:extLst>
          </p:cNvPr>
          <p:cNvSpPr>
            <a:spLocks noGrp="1" noRot="1" noChangeAspect="1" noChangeArrowheads="1" noTextEdit="1"/>
          </p:cNvSpPr>
          <p:nvPr>
            <p:ph type="sldImg"/>
          </p:nvPr>
        </p:nvSpPr>
        <p:spPr>
          <a:xfrm>
            <a:off x="406400" y="696913"/>
            <a:ext cx="6197600" cy="3486150"/>
          </a:xfrm>
          <a:ln/>
        </p:spPr>
      </p:sp>
      <p:sp>
        <p:nvSpPr>
          <p:cNvPr id="276484" name="Rectangle 3">
            <a:extLst>
              <a:ext uri="{FF2B5EF4-FFF2-40B4-BE49-F238E27FC236}">
                <a16:creationId xmlns:a16="http://schemas.microsoft.com/office/drawing/2014/main" id="{14F934C2-D1DF-C00A-3D68-E98FA646F12A}"/>
              </a:ext>
            </a:extLst>
          </p:cNvPr>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Aligning with God</a:t>
            </a:r>
          </a:p>
          <a:p>
            <a:endParaRPr lang="en-US" altLang="en-US"/>
          </a:p>
        </p:txBody>
      </p:sp>
    </p:spTree>
    <p:extLst>
      <p:ext uri="{BB962C8B-B14F-4D97-AF65-F5344CB8AC3E}">
        <p14:creationId xmlns:p14="http://schemas.microsoft.com/office/powerpoint/2010/main" val="152674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41539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9A0FEFC4-331E-C8E2-0CDD-CFB3D4F08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1E208889-D82E-4D5F-B0C8-DD953E455224}" type="slidenum">
              <a:rPr lang="en-US" altLang="en-US" b="0"/>
              <a:pPr/>
              <a:t>37</a:t>
            </a:fld>
            <a:endParaRPr lang="en-US" altLang="en-US" b="0"/>
          </a:p>
        </p:txBody>
      </p:sp>
      <p:sp>
        <p:nvSpPr>
          <p:cNvPr id="276483" name="Rectangle 2">
            <a:extLst>
              <a:ext uri="{FF2B5EF4-FFF2-40B4-BE49-F238E27FC236}">
                <a16:creationId xmlns:a16="http://schemas.microsoft.com/office/drawing/2014/main" id="{537FD0E8-8819-FE6B-151B-25F37B6165F9}"/>
              </a:ext>
            </a:extLst>
          </p:cNvPr>
          <p:cNvSpPr>
            <a:spLocks noGrp="1" noRot="1" noChangeAspect="1" noChangeArrowheads="1" noTextEdit="1"/>
          </p:cNvSpPr>
          <p:nvPr>
            <p:ph type="sldImg"/>
          </p:nvPr>
        </p:nvSpPr>
        <p:spPr>
          <a:xfrm>
            <a:off x="406400" y="696913"/>
            <a:ext cx="6197600" cy="3486150"/>
          </a:xfrm>
          <a:ln/>
        </p:spPr>
      </p:sp>
      <p:sp>
        <p:nvSpPr>
          <p:cNvPr id="276484" name="Rectangle 3">
            <a:extLst>
              <a:ext uri="{FF2B5EF4-FFF2-40B4-BE49-F238E27FC236}">
                <a16:creationId xmlns:a16="http://schemas.microsoft.com/office/drawing/2014/main" id="{14F934C2-D1DF-C00A-3D68-E98FA646F12A}"/>
              </a:ext>
            </a:extLst>
          </p:cNvPr>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Aligning with God</a:t>
            </a:r>
          </a:p>
          <a:p>
            <a:endParaRPr lang="en-US" altLang="en-US"/>
          </a:p>
        </p:txBody>
      </p:sp>
    </p:spTree>
    <p:extLst>
      <p:ext uri="{BB962C8B-B14F-4D97-AF65-F5344CB8AC3E}">
        <p14:creationId xmlns:p14="http://schemas.microsoft.com/office/powerpoint/2010/main" val="645775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329BEB0-A125-B94E-ADDE-CF0D6ED40487}" type="slidenum">
              <a:rPr lang="en-US" sz="1200"/>
              <a:pPr algn="r"/>
              <a:t>38</a:t>
            </a:fld>
            <a:endParaRPr lang="en-US" sz="1200"/>
          </a:p>
        </p:txBody>
      </p:sp>
      <p:sp>
        <p:nvSpPr>
          <p:cNvPr id="5017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0180" name="Rectangle 3"/>
          <p:cNvSpPr>
            <a:spLocks noGrp="1" noChangeArrowheads="1"/>
          </p:cNvSpPr>
          <p:nvPr>
            <p:ph type="body" idx="1"/>
          </p:nvPr>
        </p:nvSpPr>
        <p:spPr>
          <a:no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7533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4E2389D-C75D-F840-BDAA-15B506168AE2}" type="slidenum">
              <a:rPr lang="en-US">
                <a:latin typeface="Arial" charset="0"/>
                <a:ea typeface="MS PGothic" pitchFamily="34" charset="-128"/>
                <a:cs typeface="MS PGothic" pitchFamily="34" charset="-128"/>
              </a:rPr>
              <a:pPr/>
              <a:t>39</a:t>
            </a:fld>
            <a:endParaRPr lang="en-US">
              <a:latin typeface="Arial" charset="0"/>
              <a:ea typeface="MS PGothic" pitchFamily="34" charset="-128"/>
              <a:cs typeface="MS PGothic" pitchFamily="34" charset="-128"/>
            </a:endParaRPr>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w="9525"/>
        </p:spPr>
        <p:txBody>
          <a:bodyPr/>
          <a:lstStyle/>
          <a:p>
            <a:pPr eaLnBrk="1" hangingPunct="1"/>
            <a:r>
              <a:rPr lang="en-US">
                <a:latin typeface="Arial" charset="0"/>
              </a:rPr>
              <a:t>VERY INTERESTING RESEARCH ABOUT THE WAY WE TICK</a:t>
            </a:r>
          </a:p>
          <a:p>
            <a:pPr eaLnBrk="1" hangingPunct="1"/>
            <a:r>
              <a:rPr lang="en-US">
                <a:latin typeface="Arial" charset="0"/>
              </a:rPr>
              <a:t>PSYCHOLOGY RESEARCH</a:t>
            </a:r>
          </a:p>
          <a:p>
            <a:pPr eaLnBrk="1" hangingPunct="1"/>
            <a:r>
              <a:rPr lang="en-US">
                <a:latin typeface="Arial" charset="0"/>
              </a:rPr>
              <a:t>NEUROSCIENCE</a:t>
            </a:r>
          </a:p>
          <a:p>
            <a:pPr eaLnBrk="1" hangingPunct="1"/>
            <a:r>
              <a:rPr lang="en-US">
                <a:latin typeface="Arial" charset="0"/>
              </a:rPr>
              <a:t>PHYSICAL AND MENTAL HEALTH RESEARCH</a:t>
            </a:r>
          </a:p>
          <a:p>
            <a:pPr eaLnBrk="1" hangingPunct="1"/>
            <a:r>
              <a:rPr lang="en-US">
                <a:latin typeface="Arial" charset="0"/>
              </a:rPr>
              <a:t>EFFECTS THE BOTTOM LINE</a:t>
            </a:r>
          </a:p>
        </p:txBody>
      </p:sp>
    </p:spTree>
    <p:extLst>
      <p:ext uri="{BB962C8B-B14F-4D97-AF65-F5344CB8AC3E}">
        <p14:creationId xmlns:p14="http://schemas.microsoft.com/office/powerpoint/2010/main" val="4078093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4D6C4A1-9931-9349-804C-FDECFD87FB1F}" type="slidenum">
              <a:rPr lang="en-US" sz="1200"/>
              <a:pPr algn="r"/>
              <a:t>40</a:t>
            </a:fld>
            <a:endParaRPr lang="en-US" sz="1200"/>
          </a:p>
        </p:txBody>
      </p:sp>
      <p:sp>
        <p:nvSpPr>
          <p:cNvPr id="5632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6324" name="Rectangle 3"/>
          <p:cNvSpPr>
            <a:spLocks noGrp="1" noChangeArrowheads="1"/>
          </p:cNvSpPr>
          <p:nvPr>
            <p:ph type="body" idx="1"/>
          </p:nvPr>
        </p:nvSpPr>
        <p:spPr>
          <a:noFill/>
          <a:ln>
            <a:solidFill>
              <a:srgbClr val="000000"/>
            </a:solidFill>
          </a:ln>
        </p:spPr>
        <p:txBody>
          <a:bodyPr/>
          <a:lstStyle/>
          <a:p>
            <a:pPr marL="228600" indent="-228600" eaLnBrk="1" hangingPunct="1"/>
            <a:endParaRPr lang="en-US">
              <a:latin typeface="Arial" charset="0"/>
            </a:endParaRPr>
          </a:p>
        </p:txBody>
      </p:sp>
    </p:spTree>
    <p:extLst>
      <p:ext uri="{BB962C8B-B14F-4D97-AF65-F5344CB8AC3E}">
        <p14:creationId xmlns:p14="http://schemas.microsoft.com/office/powerpoint/2010/main" val="1304145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1200">
                <a:solidFill>
                  <a:schemeClr val="tx1"/>
                </a:solidFill>
                <a:latin typeface="Helvetica Neue Light" charset="0"/>
                <a:ea typeface="ＭＳ Ｐゴシック" charset="0"/>
              </a:defRPr>
            </a:lvl1pPr>
            <a:lvl2pPr marL="742950" indent="-285750">
              <a:defRPr sz="1200">
                <a:solidFill>
                  <a:schemeClr val="tx1"/>
                </a:solidFill>
                <a:latin typeface="Helvetica Neue Light" charset="0"/>
                <a:ea typeface="ＭＳ Ｐゴシック" charset="0"/>
              </a:defRPr>
            </a:lvl2pPr>
            <a:lvl3pPr marL="1143000" indent="-228600">
              <a:defRPr sz="1200">
                <a:solidFill>
                  <a:schemeClr val="tx1"/>
                </a:solidFill>
                <a:latin typeface="Helvetica Neue Light" charset="0"/>
                <a:ea typeface="ＭＳ Ｐゴシック" charset="0"/>
              </a:defRPr>
            </a:lvl3pPr>
            <a:lvl4pPr marL="1600200" indent="-228600">
              <a:defRPr sz="1200">
                <a:solidFill>
                  <a:schemeClr val="tx1"/>
                </a:solidFill>
                <a:latin typeface="Helvetica Neue Light" charset="0"/>
                <a:ea typeface="ＭＳ Ｐゴシック" charset="0"/>
              </a:defRPr>
            </a:lvl4pPr>
            <a:lvl5pPr marL="2057400" indent="-228600">
              <a:defRPr sz="1200">
                <a:solidFill>
                  <a:schemeClr val="tx1"/>
                </a:solidFill>
                <a:latin typeface="Helvetica Neue Light" charset="0"/>
                <a:ea typeface="ＭＳ Ｐゴシック" charset="0"/>
              </a:defRPr>
            </a:lvl5pPr>
            <a:lvl6pPr marL="2514600" indent="-228600" eaLnBrk="0" fontAlgn="base" hangingPunct="0">
              <a:spcBef>
                <a:spcPct val="0"/>
              </a:spcBef>
              <a:spcAft>
                <a:spcPct val="0"/>
              </a:spcAft>
              <a:defRPr sz="1200">
                <a:solidFill>
                  <a:schemeClr val="tx1"/>
                </a:solidFill>
                <a:latin typeface="Helvetica Neue Light" charset="0"/>
                <a:ea typeface="ＭＳ Ｐゴシック" charset="0"/>
              </a:defRPr>
            </a:lvl6pPr>
            <a:lvl7pPr marL="2971800" indent="-228600" eaLnBrk="0" fontAlgn="base" hangingPunct="0">
              <a:spcBef>
                <a:spcPct val="0"/>
              </a:spcBef>
              <a:spcAft>
                <a:spcPct val="0"/>
              </a:spcAft>
              <a:defRPr sz="1200">
                <a:solidFill>
                  <a:schemeClr val="tx1"/>
                </a:solidFill>
                <a:latin typeface="Helvetica Neue Light" charset="0"/>
                <a:ea typeface="ＭＳ Ｐゴシック" charset="0"/>
              </a:defRPr>
            </a:lvl7pPr>
            <a:lvl8pPr marL="3429000" indent="-228600" eaLnBrk="0" fontAlgn="base" hangingPunct="0">
              <a:spcBef>
                <a:spcPct val="0"/>
              </a:spcBef>
              <a:spcAft>
                <a:spcPct val="0"/>
              </a:spcAft>
              <a:defRPr sz="1200">
                <a:solidFill>
                  <a:schemeClr val="tx1"/>
                </a:solidFill>
                <a:latin typeface="Helvetica Neue Light" charset="0"/>
                <a:ea typeface="ＭＳ Ｐゴシック" charset="0"/>
              </a:defRPr>
            </a:lvl8pPr>
            <a:lvl9pPr marL="3886200" indent="-228600" eaLnBrk="0" fontAlgn="base" hangingPunct="0">
              <a:spcBef>
                <a:spcPct val="0"/>
              </a:spcBef>
              <a:spcAft>
                <a:spcPct val="0"/>
              </a:spcAft>
              <a:defRPr sz="1200">
                <a:solidFill>
                  <a:schemeClr val="tx1"/>
                </a:solidFill>
                <a:latin typeface="Helvetica Neue Light" charset="0"/>
                <a:ea typeface="ＭＳ Ｐゴシック" charset="0"/>
              </a:defRPr>
            </a:lvl9pPr>
          </a:lstStyle>
          <a:p>
            <a:fld id="{0C4CB906-B1FE-9C43-837E-B1C943F6AFDC}" type="slidenum">
              <a:rPr lang="en-US">
                <a:solidFill>
                  <a:srgbClr val="000000"/>
                </a:solidFill>
                <a:ea typeface="ヒラギノ角ゴ Pro W3" charset="0"/>
              </a:rPr>
              <a:pPr/>
              <a:t>42</a:t>
            </a:fld>
            <a:endParaRPr lang="en-US">
              <a:solidFill>
                <a:srgbClr val="000000"/>
              </a:solidFill>
              <a:ea typeface="ヒラギノ角ゴ Pro W3" charset="0"/>
            </a:endParaRPr>
          </a:p>
        </p:txBody>
      </p:sp>
      <p:sp>
        <p:nvSpPr>
          <p:cNvPr id="29699" name="Rectangle 2"/>
          <p:cNvSpPr>
            <a:spLocks noGrp="1" noRot="1" noChangeAspect="1" noTextEdit="1"/>
          </p:cNvSpPr>
          <p:nvPr>
            <p:ph type="sldImg"/>
          </p:nvPr>
        </p:nvSpPr>
        <p:spPr>
          <a:xfrm>
            <a:off x="381000" y="685800"/>
            <a:ext cx="6096000" cy="3429000"/>
          </a:xfrm>
          <a:ln/>
        </p:spPr>
      </p:sp>
      <p:sp>
        <p:nvSpPr>
          <p:cNvPr id="29700" name="Rectangle 3"/>
          <p:cNvSpPr>
            <a:spLocks noGrp="1"/>
          </p:cNvSpPr>
          <p:nvPr>
            <p:ph type="body" idx="1"/>
          </p:nvPr>
        </p:nvSpPr>
        <p:spPr>
          <a:xfrm>
            <a:off x="685800" y="4343400"/>
            <a:ext cx="5486400" cy="4114800"/>
          </a:xfrm>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pPr eaLnBrk="1" hangingPunct="1"/>
            <a:endParaRPr lang="en-US">
              <a:latin typeface="Helvetica Neue Light" charset="0"/>
            </a:endParaRPr>
          </a:p>
        </p:txBody>
      </p:sp>
    </p:spTree>
    <p:extLst>
      <p:ext uri="{BB962C8B-B14F-4D97-AF65-F5344CB8AC3E}">
        <p14:creationId xmlns:p14="http://schemas.microsoft.com/office/powerpoint/2010/main" val="2066477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CF5B40-4148-864D-8C6A-AF1E2420A61D}" type="slidenum">
              <a:rPr lang="en-US">
                <a:latin typeface="Arial" charset="0"/>
                <a:ea typeface="MS PGothic" pitchFamily="34" charset="-128"/>
                <a:cs typeface="MS PGothic" pitchFamily="34" charset="-128"/>
              </a:rPr>
              <a:pPr/>
              <a:t>43</a:t>
            </a:fld>
            <a:endParaRPr lang="en-US">
              <a:latin typeface="Arial" charset="0"/>
              <a:ea typeface="MS PGothic" pitchFamily="34" charset="-128"/>
              <a:cs typeface="MS PGothic" pitchFamily="34" charset="-128"/>
            </a:endParaRPr>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w="9525"/>
        </p:spPr>
        <p:txBody>
          <a:bodyPr/>
          <a:lstStyle/>
          <a:p>
            <a:pPr eaLnBrk="1" hangingPunct="1"/>
            <a:r>
              <a:rPr lang="en-US">
                <a:latin typeface="Arial" charset="0"/>
              </a:rPr>
              <a:t>THANKS</a:t>
            </a:r>
          </a:p>
          <a:p>
            <a:pPr eaLnBrk="1" hangingPunct="1"/>
            <a:r>
              <a:rPr lang="en-US">
                <a:latin typeface="Arial" charset="0"/>
              </a:rPr>
              <a:t>ALL ORGS NOT ALIKE</a:t>
            </a:r>
          </a:p>
          <a:p>
            <a:pPr eaLnBrk="1" hangingPunct="1"/>
            <a:r>
              <a:rPr lang="en-US">
                <a:latin typeface="Arial" charset="0"/>
              </a:rPr>
              <a:t>I BECAME INTERESTED…</a:t>
            </a:r>
          </a:p>
          <a:p>
            <a:pPr eaLnBrk="1" hangingPunct="1"/>
            <a:r>
              <a:rPr lang="en-US">
                <a:latin typeface="Arial" charset="0"/>
              </a:rPr>
              <a:t>AS I SET OUT I MET</a:t>
            </a:r>
          </a:p>
          <a:p>
            <a:pPr eaLnBrk="1" hangingPunct="1"/>
            <a:r>
              <a:rPr lang="en-US">
                <a:latin typeface="Arial" charset="0"/>
              </a:rPr>
              <a:t>WE LOOKED AT ALL THE AVENUES</a:t>
            </a:r>
          </a:p>
          <a:p>
            <a:pPr eaLnBrk="1" hangingPunct="1"/>
            <a:r>
              <a:rPr lang="en-US">
                <a:latin typeface="Arial" charset="0"/>
              </a:rPr>
              <a:t>WE DISCOVERED A VARIETY OF FACTORS</a:t>
            </a:r>
          </a:p>
          <a:p>
            <a:pPr eaLnBrk="1" hangingPunct="1"/>
            <a:r>
              <a:rPr lang="en-US">
                <a:latin typeface="Arial" charset="0"/>
              </a:rPr>
              <a:t>TIME AND AGAIN ONE FACTOR EXPLAINED</a:t>
            </a:r>
          </a:p>
          <a:p>
            <a:pPr eaLnBrk="1" hangingPunct="1"/>
            <a:r>
              <a:rPr lang="en-US">
                <a:latin typeface="Arial" charset="0"/>
              </a:rPr>
              <a:t>FORCE OF CONNECTION….</a:t>
            </a:r>
          </a:p>
        </p:txBody>
      </p:sp>
    </p:spTree>
    <p:extLst>
      <p:ext uri="{BB962C8B-B14F-4D97-AF65-F5344CB8AC3E}">
        <p14:creationId xmlns:p14="http://schemas.microsoft.com/office/powerpoint/2010/main" val="3425318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C490E3F-9A63-E24C-B75C-247475C362D0}" type="slidenum">
              <a:rPr lang="en-US" sz="1200"/>
              <a:pPr algn="r"/>
              <a:t>44</a:t>
            </a:fld>
            <a:endParaRPr lang="en-US" sz="1200"/>
          </a:p>
        </p:txBody>
      </p:sp>
      <p:sp>
        <p:nvSpPr>
          <p:cNvPr id="5939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9396" name="Rectangle 3"/>
          <p:cNvSpPr>
            <a:spLocks noGrp="1" noChangeArrowheads="1"/>
          </p:cNvSpPr>
          <p:nvPr>
            <p:ph type="body" idx="1"/>
          </p:nvPr>
        </p:nvSpPr>
        <p:spPr>
          <a:xfrm>
            <a:off x="533400" y="4343400"/>
            <a:ext cx="5791200" cy="4038600"/>
          </a:xfrm>
          <a:noFill/>
          <a:ln>
            <a:solidFill>
              <a:srgbClr val="000000"/>
            </a:solidFill>
          </a:ln>
        </p:spPr>
        <p:txBody>
          <a:bodyPr/>
          <a:lstStyle/>
          <a:p>
            <a:pPr eaLnBrk="1" hangingPunct="1"/>
            <a:r>
              <a:rPr lang="en-US" sz="1800">
                <a:latin typeface="Arial" charset="0"/>
              </a:rPr>
              <a:t>Explain the element of Vision and how it makes people feel</a:t>
            </a:r>
          </a:p>
          <a:p>
            <a:pPr eaLnBrk="1" hangingPunct="1"/>
            <a:r>
              <a:rPr lang="en-US" sz="1600" b="1">
                <a:solidFill>
                  <a:srgbClr val="E21D1D"/>
                </a:solidFill>
                <a:latin typeface="Arial" charset="0"/>
                <a:hlinkClick r:id="rId3"/>
              </a:rPr>
              <a:t>Patient Care</a:t>
            </a:r>
            <a:r>
              <a:rPr lang="en-US" sz="1600">
                <a:latin typeface="Arial" charset="0"/>
              </a:rPr>
              <a:t> To provide sensitive, high quality, cost effective health care services to all patients, regardless of ability to pay.</a:t>
            </a:r>
          </a:p>
          <a:p>
            <a:pPr eaLnBrk="1" hangingPunct="1"/>
            <a:r>
              <a:rPr lang="en-US" sz="1600" b="1">
                <a:solidFill>
                  <a:srgbClr val="E21D1D"/>
                </a:solidFill>
                <a:latin typeface="Arial" charset="0"/>
                <a:hlinkClick r:id="rId4"/>
              </a:rPr>
              <a:t>Teaching</a:t>
            </a:r>
            <a:r>
              <a:rPr lang="en-US" sz="1600">
                <a:latin typeface="Arial" charset="0"/>
              </a:rPr>
              <a:t> To be the primary teaching hospital for the Yale University School of Medicine and offer training opportunities for nurses and allied health care professionals.</a:t>
            </a:r>
          </a:p>
          <a:p>
            <a:pPr eaLnBrk="1" hangingPunct="1"/>
            <a:r>
              <a:rPr lang="en-US" sz="1600" b="1">
                <a:solidFill>
                  <a:schemeClr val="hlink"/>
                </a:solidFill>
                <a:latin typeface="Arial" charset="0"/>
              </a:rPr>
              <a:t>Research</a:t>
            </a:r>
            <a:r>
              <a:rPr lang="en-US" sz="1600">
                <a:solidFill>
                  <a:schemeClr val="hlink"/>
                </a:solidFill>
                <a:latin typeface="Arial" charset="0"/>
              </a:rPr>
              <a:t> </a:t>
            </a:r>
            <a:r>
              <a:rPr lang="en-US" sz="1600">
                <a:latin typeface="Arial" charset="0"/>
              </a:rPr>
              <a:t>To provide the setting for ongoing clinical research that helps bring medical advances from the laboratory to the patient's bedside.</a:t>
            </a:r>
            <a:r>
              <a:rPr lang="en-US" sz="1600">
                <a:solidFill>
                  <a:srgbClr val="E21D1D"/>
                </a:solidFill>
                <a:latin typeface="Lucida Grande" charset="0"/>
              </a:rPr>
              <a:t> </a:t>
            </a:r>
          </a:p>
          <a:p>
            <a:pPr eaLnBrk="1" hangingPunct="1"/>
            <a:r>
              <a:rPr lang="en-US" sz="1600" b="1">
                <a:solidFill>
                  <a:srgbClr val="E21D1D"/>
                </a:solidFill>
                <a:latin typeface="Arial" charset="0"/>
                <a:hlinkClick r:id="rId5"/>
              </a:rPr>
              <a:t>Community Service</a:t>
            </a:r>
            <a:r>
              <a:rPr lang="en-US" sz="1600">
                <a:solidFill>
                  <a:srgbClr val="E21D1D"/>
                </a:solidFill>
                <a:latin typeface="Arial" charset="0"/>
              </a:rPr>
              <a:t> </a:t>
            </a:r>
            <a:r>
              <a:rPr lang="en-US" sz="1600">
                <a:latin typeface="Arial" charset="0"/>
              </a:rPr>
              <a:t>To serve the community as a public health advocate and provide support and services which respond to the area's health care needs through health education, health promotion and access to care.</a:t>
            </a:r>
            <a:endParaRPr lang="en-US">
              <a:latin typeface="Arial" charset="0"/>
            </a:endParaRPr>
          </a:p>
        </p:txBody>
      </p:sp>
    </p:spTree>
    <p:extLst>
      <p:ext uri="{BB962C8B-B14F-4D97-AF65-F5344CB8AC3E}">
        <p14:creationId xmlns:p14="http://schemas.microsoft.com/office/powerpoint/2010/main" val="2348992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67F3ADC-6C44-4845-B36A-73C35F99DFFF}" type="slidenum">
              <a:rPr lang="en-US">
                <a:latin typeface="Arial" charset="0"/>
                <a:ea typeface="MS PGothic" pitchFamily="34" charset="-128"/>
                <a:cs typeface="MS PGothic" pitchFamily="34" charset="-128"/>
              </a:rPr>
              <a:pPr/>
              <a:t>45</a:t>
            </a:fld>
            <a:endParaRPr lang="en-US">
              <a:latin typeface="Arial" charset="0"/>
              <a:ea typeface="MS PGothic" pitchFamily="34" charset="-128"/>
              <a:cs typeface="MS PGothic" pitchFamily="34" charset="-128"/>
            </a:endParaRPr>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162820" name="Rectangle 3"/>
          <p:cNvSpPr>
            <a:spLocks noGrp="1" noChangeArrowheads="1"/>
          </p:cNvSpPr>
          <p:nvPr>
            <p:ph type="body" idx="1"/>
          </p:nvPr>
        </p:nvSpPr>
        <p:spPr>
          <a:ln/>
        </p:spPr>
        <p:txBody>
          <a:bodyPr/>
          <a:lstStyle/>
          <a:p>
            <a:pPr eaLnBrk="1" hangingPunct="1"/>
            <a:r>
              <a:rPr lang="en-US">
                <a:latin typeface="Times New Roman" charset="0"/>
                <a:ea typeface="MS PGothic" pitchFamily="34" charset="-128"/>
                <a:cs typeface="MS PGothic" pitchFamily="34" charset="-128"/>
              </a:rPr>
              <a:t>Case study: </a:t>
            </a:r>
            <a:r>
              <a:rPr lang="en-US" b="1">
                <a:latin typeface="Times New Roman" charset="0"/>
                <a:ea typeface="MS PGothic" pitchFamily="34" charset="-128"/>
                <a:cs typeface="MS PGothic" pitchFamily="34" charset="-128"/>
              </a:rPr>
              <a:t>Jesus </a:t>
            </a:r>
            <a:endParaRPr lang="en-US">
              <a:latin typeface="Times New Roman" charset="0"/>
              <a:ea typeface="MS PGothic" pitchFamily="34" charset="-128"/>
              <a:cs typeface="MS PGothic" pitchFamily="34" charset="-128"/>
            </a:endParaRPr>
          </a:p>
          <a:p>
            <a:pPr eaLnBrk="1" hangingPunct="1">
              <a:buFontTx/>
              <a:buChar char="•"/>
            </a:pPr>
            <a:r>
              <a:rPr lang="en-US">
                <a:latin typeface="Times New Roman" charset="0"/>
                <a:ea typeface="MS PGothic" pitchFamily="34" charset="-128"/>
                <a:cs typeface="MS PGothic" pitchFamily="34" charset="-128"/>
              </a:rPr>
              <a:t> He came preaching the Kingdom of God!</a:t>
            </a:r>
          </a:p>
          <a:p>
            <a:pPr eaLnBrk="1" hangingPunct="1">
              <a:buFontTx/>
              <a:buChar char="•"/>
            </a:pPr>
            <a:r>
              <a:rPr lang="en-US">
                <a:latin typeface="Times New Roman" charset="0"/>
                <a:ea typeface="MS PGothic" pitchFamily="34" charset="-128"/>
                <a:cs typeface="MS PGothic" pitchFamily="34" charset="-128"/>
              </a:rPr>
              <a:t> He challenged His followers to transform the world from a cold sin filled and selfish relational environment to a warm loving community where people give their life for one another.  Matthew 28</a:t>
            </a:r>
          </a:p>
          <a:p>
            <a:pPr eaLnBrk="1" hangingPunct="1">
              <a:buFontTx/>
              <a:buChar char="•"/>
            </a:pPr>
            <a:r>
              <a:rPr lang="en-US">
                <a:latin typeface="Times New Roman" charset="0"/>
                <a:ea typeface="MS PGothic" pitchFamily="34" charset="-128"/>
                <a:cs typeface="MS PGothic" pitchFamily="34" charset="-128"/>
              </a:rPr>
              <a:t> In John 17 He prayed about the unity and love that the church would express to one another and the world.</a:t>
            </a:r>
            <a:endParaRPr lang="en-US" sz="1000">
              <a:latin typeface="Times New Roman" charset="0"/>
              <a:ea typeface="MS PGothic" pitchFamily="34" charset="-128"/>
              <a:cs typeface="MS PGothic" pitchFamily="34" charset="-128"/>
            </a:endParaRPr>
          </a:p>
          <a:p>
            <a:pPr eaLnBrk="1" hangingPunct="1"/>
            <a:endParaRPr lang="en-US">
              <a:latin typeface="Helvetica Neue Light" charset="0"/>
              <a:ea typeface="MS PGothic" pitchFamily="34" charset="-128"/>
              <a:cs typeface="MS PGothic" pitchFamily="34" charset="-128"/>
            </a:endParaRPr>
          </a:p>
        </p:txBody>
      </p:sp>
    </p:spTree>
    <p:extLst>
      <p:ext uri="{BB962C8B-B14F-4D97-AF65-F5344CB8AC3E}">
        <p14:creationId xmlns:p14="http://schemas.microsoft.com/office/powerpoint/2010/main" val="3227506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1"/>
          <p:cNvSpPr>
            <a:spLocks noGrp="1" noRot="1" noChangeAspect="1" noChangeArrowheads="1" noTextEdit="1"/>
          </p:cNvSpPr>
          <p:nvPr>
            <p:ph type="sldImg"/>
          </p:nvPr>
        </p:nvSpPr>
        <p:spPr>
          <a:xfrm>
            <a:off x="382588" y="703263"/>
            <a:ext cx="6246812" cy="3514725"/>
          </a:xfrm>
          <a:solidFill>
            <a:srgbClr val="FFFFFF"/>
          </a:solidFill>
          <a:ln/>
        </p:spPr>
      </p:sp>
      <p:sp>
        <p:nvSpPr>
          <p:cNvPr id="280579" name="Rectangle 2"/>
          <p:cNvSpPr>
            <a:spLocks noGrp="1" noChangeArrowheads="1"/>
          </p:cNvSpPr>
          <p:nvPr>
            <p:ph type="body" idx="1"/>
          </p:nvPr>
        </p:nvSpPr>
        <p:spPr>
          <a:noFill/>
        </p:spPr>
        <p:txBody>
          <a:bodyPr/>
          <a:lstStyle/>
          <a:p>
            <a:pPr marL="45508">
              <a:spcBef>
                <a:spcPts val="1536"/>
              </a:spcBef>
            </a:pPr>
            <a:r>
              <a:rPr lang="en-US" sz="1600" b="1" i="1" dirty="0">
                <a:solidFill>
                  <a:srgbClr val="000000"/>
                </a:solidFill>
                <a:latin typeface="Times New Roman" pitchFamily="18" charset="0"/>
                <a:ea typeface="ＭＳ Ｐゴシック" charset="-128"/>
                <a:cs typeface="Times New Roman" pitchFamily="18" charset="0"/>
                <a:sym typeface="Times New Roman" pitchFamily="18" charset="0"/>
              </a:rPr>
              <a:t>TLC Mission Statement - </a:t>
            </a:r>
            <a:r>
              <a:rPr lang="ja-JP" altLang="en-US" sz="1600" b="1" i="1">
                <a:solidFill>
                  <a:srgbClr val="000000"/>
                </a:solidFill>
                <a:latin typeface="Arial" pitchFamily="34" charset="0"/>
                <a:ea typeface="ＭＳ Ｐゴシック" charset="-128"/>
                <a:cs typeface="Times New Roman" pitchFamily="18" charset="0"/>
                <a:sym typeface="Times New Roman" pitchFamily="18" charset="0"/>
              </a:rPr>
              <a:t>“</a:t>
            </a:r>
            <a:r>
              <a:rPr lang="en-US" altLang="ja-JP" sz="1600" b="1" i="1" dirty="0">
                <a:solidFill>
                  <a:srgbClr val="000000"/>
                </a:solidFill>
                <a:latin typeface="Times New Roman" pitchFamily="18" charset="0"/>
                <a:ea typeface="ＭＳ Ｐゴシック" charset="-128"/>
                <a:cs typeface="Times New Roman" pitchFamily="18" charset="0"/>
                <a:sym typeface="Times New Roman" pitchFamily="18" charset="0"/>
              </a:rPr>
              <a:t>To connect people </a:t>
            </a:r>
            <a:r>
              <a:rPr lang="en-US" altLang="ja-JP" sz="1600" i="1" dirty="0">
                <a:solidFill>
                  <a:srgbClr val="000000"/>
                </a:solidFill>
                <a:latin typeface="Times New Roman" pitchFamily="18" charset="0"/>
                <a:ea typeface="ＭＳ Ｐゴシック" charset="-128"/>
                <a:cs typeface="Times New Roman" pitchFamily="18" charset="0"/>
                <a:sym typeface="Times New Roman" pitchFamily="18" charset="0"/>
              </a:rPr>
              <a:t>in Roselle and beyond to a real loving relationship</a:t>
            </a:r>
            <a:r>
              <a:rPr lang="en-US" altLang="ja-JP" sz="1600" b="1" i="1" dirty="0">
                <a:solidFill>
                  <a:srgbClr val="000000"/>
                </a:solidFill>
                <a:latin typeface="Times New Roman" pitchFamily="18" charset="0"/>
                <a:ea typeface="ＭＳ Ｐゴシック" charset="-128"/>
                <a:cs typeface="Times New Roman" pitchFamily="18" charset="0"/>
                <a:sym typeface="Times New Roman" pitchFamily="18" charset="0"/>
              </a:rPr>
              <a:t> with God </a:t>
            </a:r>
            <a:r>
              <a:rPr lang="en-US" altLang="ja-JP" sz="1600" i="1" dirty="0">
                <a:solidFill>
                  <a:srgbClr val="000000"/>
                </a:solidFill>
                <a:latin typeface="Times New Roman" pitchFamily="18" charset="0"/>
                <a:ea typeface="ＭＳ Ｐゴシック" charset="-128"/>
                <a:cs typeface="Times New Roman" pitchFamily="18" charset="0"/>
                <a:sym typeface="Times New Roman" pitchFamily="18" charset="0"/>
              </a:rPr>
              <a:t>through Jesus Christ</a:t>
            </a:r>
            <a:br>
              <a:rPr lang="en-US" altLang="ja-JP" sz="1600" i="1" dirty="0">
                <a:solidFill>
                  <a:srgbClr val="000000"/>
                </a:solidFill>
                <a:latin typeface="Times New Roman" pitchFamily="18" charset="0"/>
                <a:ea typeface="ＭＳ Ｐゴシック" charset="-128"/>
                <a:cs typeface="Times New Roman" pitchFamily="18" charset="0"/>
                <a:sym typeface="Times New Roman" pitchFamily="18" charset="0"/>
              </a:rPr>
            </a:br>
            <a:r>
              <a:rPr lang="en-US" altLang="ja-JP" sz="1600" i="1" dirty="0">
                <a:solidFill>
                  <a:srgbClr val="000000"/>
                </a:solidFill>
                <a:latin typeface="Times New Roman" pitchFamily="18" charset="0"/>
                <a:ea typeface="ＭＳ Ｐゴシック" charset="-128"/>
                <a:cs typeface="Times New Roman" pitchFamily="18" charset="0"/>
                <a:sym typeface="Times New Roman" pitchFamily="18" charset="0"/>
              </a:rPr>
              <a:t>in the power of the Holy Spirit </a:t>
            </a:r>
            <a:r>
              <a:rPr lang="en-US" altLang="ja-JP" sz="1600" b="1" i="1" dirty="0">
                <a:solidFill>
                  <a:srgbClr val="000000"/>
                </a:solidFill>
                <a:latin typeface="Times New Roman" pitchFamily="18" charset="0"/>
                <a:ea typeface="ＭＳ Ｐゴシック" charset="-128"/>
                <a:cs typeface="Times New Roman" pitchFamily="18" charset="0"/>
                <a:sym typeface="Times New Roman" pitchFamily="18" charset="0"/>
              </a:rPr>
              <a:t>and with each other </a:t>
            </a:r>
            <a:r>
              <a:rPr lang="en-US" altLang="ja-JP" sz="1600" i="1" dirty="0">
                <a:solidFill>
                  <a:srgbClr val="000000"/>
                </a:solidFill>
                <a:latin typeface="Times New Roman" pitchFamily="18" charset="0"/>
                <a:ea typeface="ＭＳ Ｐゴシック" charset="-128"/>
                <a:cs typeface="Times New Roman" pitchFamily="18" charset="0"/>
                <a:sym typeface="Times New Roman" pitchFamily="18" charset="0"/>
              </a:rPr>
              <a:t>in a contagious Christian community </a:t>
            </a:r>
            <a:r>
              <a:rPr lang="en-US" altLang="ja-JP" sz="1600" b="1" i="1" dirty="0">
                <a:solidFill>
                  <a:srgbClr val="000000"/>
                </a:solidFill>
                <a:latin typeface="Times New Roman" pitchFamily="18" charset="0"/>
                <a:ea typeface="ＭＳ Ｐゴシック" charset="-128"/>
                <a:cs typeface="Times New Roman" pitchFamily="18" charset="0"/>
                <a:sym typeface="Times New Roman" pitchFamily="18" charset="0"/>
              </a:rPr>
              <a:t>and with their calling of </a:t>
            </a:r>
            <a:r>
              <a:rPr lang="en-US" altLang="ja-JP" sz="1600" b="1" i="1" dirty="0" err="1">
                <a:solidFill>
                  <a:srgbClr val="000000"/>
                </a:solidFill>
                <a:latin typeface="Times New Roman" pitchFamily="18" charset="0"/>
                <a:ea typeface="ＭＳ Ｐゴシック" charset="-128"/>
                <a:cs typeface="Times New Roman" pitchFamily="18" charset="0"/>
                <a:sym typeface="Times New Roman" pitchFamily="18" charset="0"/>
              </a:rPr>
              <a:t>servanthood</a:t>
            </a:r>
            <a:r>
              <a:rPr lang="en-US" altLang="ja-JP" sz="1600" b="1" i="1" dirty="0">
                <a:solidFill>
                  <a:srgbClr val="000000"/>
                </a:solidFill>
                <a:latin typeface="Times New Roman" pitchFamily="18" charset="0"/>
                <a:ea typeface="ＭＳ Ｐゴシック" charset="-128"/>
                <a:cs typeface="Times New Roman" pitchFamily="18" charset="0"/>
                <a:sym typeface="Times New Roman" pitchFamily="18" charset="0"/>
              </a:rPr>
              <a:t> </a:t>
            </a:r>
            <a:r>
              <a:rPr lang="en-US" altLang="ja-JP" sz="1600" i="1" dirty="0">
                <a:solidFill>
                  <a:srgbClr val="000000"/>
                </a:solidFill>
                <a:latin typeface="Times New Roman" pitchFamily="18" charset="0"/>
                <a:ea typeface="ＭＳ Ｐゴシック" charset="-128"/>
                <a:cs typeface="Times New Roman" pitchFamily="18" charset="0"/>
                <a:sym typeface="Times New Roman" pitchFamily="18" charset="0"/>
              </a:rPr>
              <a:t>in the world.</a:t>
            </a:r>
            <a:r>
              <a:rPr lang="ja-JP" altLang="en-US" sz="1600" b="1" i="1">
                <a:solidFill>
                  <a:srgbClr val="000000"/>
                </a:solidFill>
                <a:latin typeface="Arial" pitchFamily="34" charset="0"/>
                <a:ea typeface="ＭＳ Ｐゴシック" charset="-128"/>
                <a:cs typeface="Times New Roman" pitchFamily="18" charset="0"/>
                <a:sym typeface="Times New Roman" pitchFamily="18" charset="0"/>
              </a:rPr>
              <a:t>”</a:t>
            </a:r>
            <a:endParaRPr lang="en-US" sz="1600" b="1" i="1" dirty="0">
              <a:solidFill>
                <a:srgbClr val="000000"/>
              </a:solidFill>
              <a:latin typeface="Times New Roman" pitchFamily="18" charset="0"/>
              <a:ea typeface="ＭＳ Ｐゴシック" charset="-128"/>
              <a:cs typeface="Times New Roman" pitchFamily="18" charset="0"/>
              <a:sym typeface="Times New Roman" pitchFamily="18" charset="0"/>
            </a:endParaRPr>
          </a:p>
        </p:txBody>
      </p:sp>
    </p:spTree>
    <p:extLst>
      <p:ext uri="{BB962C8B-B14F-4D97-AF65-F5344CB8AC3E}">
        <p14:creationId xmlns:p14="http://schemas.microsoft.com/office/powerpoint/2010/main" val="2510700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6E6A744-35B7-3948-82A8-FBA68879F90E}" type="slidenum">
              <a:rPr lang="en-US">
                <a:latin typeface="Arial" charset="0"/>
                <a:ea typeface="MS PGothic" pitchFamily="34" charset="-128"/>
                <a:cs typeface="MS PGothic" pitchFamily="34" charset="-128"/>
              </a:rPr>
              <a:pPr/>
              <a:t>47</a:t>
            </a:fld>
            <a:endParaRPr lang="en-US">
              <a:latin typeface="Arial" charset="0"/>
              <a:ea typeface="MS PGothic" pitchFamily="34" charset="-128"/>
              <a:cs typeface="MS PGothic" pitchFamily="34" charset="-128"/>
            </a:endParaRPr>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w="9525"/>
        </p:spPr>
        <p:txBody>
          <a:bodyPr/>
          <a:lstStyle/>
          <a:p>
            <a:pPr eaLnBrk="1" hangingPunct="1"/>
            <a:r>
              <a:rPr lang="en-US">
                <a:latin typeface="Arial" charset="0"/>
              </a:rPr>
              <a:t>THANKS</a:t>
            </a:r>
          </a:p>
          <a:p>
            <a:pPr eaLnBrk="1" hangingPunct="1"/>
            <a:r>
              <a:rPr lang="en-US">
                <a:latin typeface="Arial" charset="0"/>
              </a:rPr>
              <a:t>ALL ORGS NOT ALIKE</a:t>
            </a:r>
          </a:p>
          <a:p>
            <a:pPr eaLnBrk="1" hangingPunct="1"/>
            <a:r>
              <a:rPr lang="en-US">
                <a:latin typeface="Arial" charset="0"/>
              </a:rPr>
              <a:t>I BECAME INTERESTED…</a:t>
            </a:r>
          </a:p>
          <a:p>
            <a:pPr eaLnBrk="1" hangingPunct="1"/>
            <a:r>
              <a:rPr lang="en-US">
                <a:latin typeface="Arial" charset="0"/>
              </a:rPr>
              <a:t>AS I SET OUT I MET</a:t>
            </a:r>
          </a:p>
          <a:p>
            <a:pPr eaLnBrk="1" hangingPunct="1"/>
            <a:r>
              <a:rPr lang="en-US">
                <a:latin typeface="Arial" charset="0"/>
              </a:rPr>
              <a:t>WE LOOKED AT ALL THE AVENUES</a:t>
            </a:r>
          </a:p>
          <a:p>
            <a:pPr eaLnBrk="1" hangingPunct="1"/>
            <a:r>
              <a:rPr lang="en-US">
                <a:latin typeface="Arial" charset="0"/>
              </a:rPr>
              <a:t>WE DISCOVERED A VARIETY OF FACTORS</a:t>
            </a:r>
          </a:p>
          <a:p>
            <a:pPr eaLnBrk="1" hangingPunct="1"/>
            <a:r>
              <a:rPr lang="en-US">
                <a:latin typeface="Arial" charset="0"/>
              </a:rPr>
              <a:t>TIME AND AGAIN ONE FACTOR EXPLAINED</a:t>
            </a:r>
          </a:p>
          <a:p>
            <a:pPr eaLnBrk="1" hangingPunct="1"/>
            <a:r>
              <a:rPr lang="en-US">
                <a:latin typeface="Arial" charset="0"/>
              </a:rPr>
              <a:t>FORCE OF CONNECTION….</a:t>
            </a:r>
          </a:p>
        </p:txBody>
      </p:sp>
    </p:spTree>
    <p:extLst>
      <p:ext uri="{BB962C8B-B14F-4D97-AF65-F5344CB8AC3E}">
        <p14:creationId xmlns:p14="http://schemas.microsoft.com/office/powerpoint/2010/main" val="326049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0A866AE-3160-DFC0-8F1F-96B8B68BD692}"/>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E6CD6E86-3C33-9D75-A3FF-3691EC119B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45 Helvetica Light" pitchFamily="1" charset="0"/>
                <a:ea typeface="ＭＳ Ｐゴシック" panose="020B0600070205080204" pitchFamily="34" charset="-128"/>
              </a:rPr>
              <a:t>Clarify God’s Mission: 12 Sessions</a:t>
            </a:r>
          </a:p>
          <a:p>
            <a:pPr>
              <a:spcBef>
                <a:spcPct val="0"/>
              </a:spcBef>
            </a:pPr>
            <a:r>
              <a:rPr lang="en-US" altLang="en-US">
                <a:solidFill>
                  <a:srgbClr val="000000"/>
                </a:solidFill>
                <a:latin typeface="45 Helvetica Light" pitchFamily="1" charset="0"/>
                <a:ea typeface="ＭＳ Ｐゴシック" panose="020B0600070205080204" pitchFamily="34" charset="-128"/>
              </a:rPr>
              <a:t>Commit to Transformation: 4 Sessions</a:t>
            </a:r>
          </a:p>
          <a:p>
            <a:pPr>
              <a:spcBef>
                <a:spcPct val="0"/>
              </a:spcBef>
            </a:pPr>
            <a:r>
              <a:rPr lang="en-US" altLang="en-US">
                <a:solidFill>
                  <a:srgbClr val="000000"/>
                </a:solidFill>
                <a:latin typeface="45 Helvetica Light" pitchFamily="1" charset="0"/>
                <a:ea typeface="ＭＳ Ｐゴシック" panose="020B0600070205080204" pitchFamily="34" charset="-128"/>
              </a:rPr>
              <a:t>Know Thyself: 4 Sessions</a:t>
            </a:r>
          </a:p>
          <a:p>
            <a:pPr>
              <a:spcBef>
                <a:spcPct val="0"/>
              </a:spcBef>
            </a:pPr>
            <a:r>
              <a:rPr lang="en-US" altLang="en-US">
                <a:solidFill>
                  <a:srgbClr val="000000"/>
                </a:solidFill>
                <a:latin typeface="45 Helvetica Light" pitchFamily="1" charset="0"/>
                <a:ea typeface="ＭＳ Ｐゴシック" panose="020B0600070205080204" pitchFamily="34" charset="-128"/>
              </a:rPr>
              <a:t>Chart the Course: 2 Sessions</a:t>
            </a:r>
          </a:p>
          <a:p>
            <a:pPr>
              <a:spcBef>
                <a:spcPct val="0"/>
              </a:spcBef>
            </a:pPr>
            <a:r>
              <a:rPr lang="en-US" altLang="en-US">
                <a:solidFill>
                  <a:srgbClr val="000000"/>
                </a:solidFill>
                <a:latin typeface="45 Helvetica Light" pitchFamily="1" charset="0"/>
                <a:ea typeface="ＭＳ Ｐゴシック" panose="020B0600070205080204" pitchFamily="34" charset="-128"/>
              </a:rPr>
              <a:t>Stay the Course: 2 Sessions</a:t>
            </a:r>
            <a:endParaRPr lang="en-US" altLang="en-US" baseline="300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F0B664E-508B-404B-8E0A-8CA597D2302F}" type="slidenum">
              <a:rPr lang="en-US" sz="1200"/>
              <a:pPr algn="r"/>
              <a:t>48</a:t>
            </a:fld>
            <a:endParaRPr lang="en-US" sz="1200"/>
          </a:p>
        </p:txBody>
      </p:sp>
      <p:sp>
        <p:nvSpPr>
          <p:cNvPr id="6246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2468" name="Rectangle 3"/>
          <p:cNvSpPr>
            <a:spLocks noGrp="1" noChangeArrowheads="1"/>
          </p:cNvSpPr>
          <p:nvPr>
            <p:ph type="body" idx="1"/>
          </p:nvPr>
        </p:nvSpPr>
        <p:spPr>
          <a:noFill/>
          <a:ln>
            <a:solidFill>
              <a:srgbClr val="000000"/>
            </a:solidFill>
          </a:ln>
        </p:spPr>
        <p:txBody>
          <a:bodyPr/>
          <a:lstStyle/>
          <a:p>
            <a:pPr eaLnBrk="1" hangingPunct="1"/>
            <a:r>
              <a:rPr lang="en-US" sz="1800">
                <a:latin typeface="Arial" charset="0"/>
              </a:rPr>
              <a:t>Explain the element of Value and how it makes people feel.</a:t>
            </a:r>
          </a:p>
          <a:p>
            <a:pPr eaLnBrk="1" hangingPunct="1"/>
            <a:endParaRPr lang="en-US">
              <a:latin typeface="Arial" charset="0"/>
            </a:endParaRPr>
          </a:p>
        </p:txBody>
      </p:sp>
    </p:spTree>
    <p:extLst>
      <p:ext uri="{BB962C8B-B14F-4D97-AF65-F5344CB8AC3E}">
        <p14:creationId xmlns:p14="http://schemas.microsoft.com/office/powerpoint/2010/main" val="2414633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4315E5B-71F6-5245-BAB5-D01F99EE8699}" type="slidenum">
              <a:rPr lang="en-US">
                <a:latin typeface="Arial" charset="0"/>
                <a:ea typeface="MS PGothic" pitchFamily="34" charset="-128"/>
                <a:cs typeface="MS PGothic" pitchFamily="34" charset="-128"/>
              </a:rPr>
              <a:pPr/>
              <a:t>49</a:t>
            </a:fld>
            <a:endParaRPr lang="en-US">
              <a:latin typeface="Arial" charset="0"/>
              <a:ea typeface="MS PGothic" pitchFamily="34" charset="-128"/>
              <a:cs typeface="MS PGothic" pitchFamily="34" charset="-128"/>
            </a:endParaRPr>
          </a:p>
        </p:txBody>
      </p:sp>
      <p:sp>
        <p:nvSpPr>
          <p:cNvPr id="63491" name="Rectangle 2"/>
          <p:cNvSpPr>
            <a:spLocks noGrp="1" noRot="1" noChangeAspect="1" noChangeArrowheads="1" noTextEdit="1"/>
          </p:cNvSpPr>
          <p:nvPr>
            <p:ph type="sldImg"/>
          </p:nvPr>
        </p:nvSpPr>
        <p:spPr>
          <a:xfrm>
            <a:off x="381000" y="685800"/>
            <a:ext cx="6096000" cy="3429000"/>
          </a:xfrm>
          <a:ln/>
        </p:spPr>
      </p:sp>
      <p:sp>
        <p:nvSpPr>
          <p:cNvPr id="63492" name="Rectangle 3"/>
          <p:cNvSpPr>
            <a:spLocks noGrp="1" noChangeArrowheads="1"/>
          </p:cNvSpPr>
          <p:nvPr>
            <p:ph type="body" idx="1"/>
          </p:nvPr>
        </p:nvSpPr>
        <p:spPr>
          <a:noFill/>
          <a:ln w="9525"/>
        </p:spPr>
        <p:txBody>
          <a:bodyPr lIns="91787" tIns="45894" rIns="91787" bIns="45894"/>
          <a:lstStyle/>
          <a:p>
            <a:pPr eaLnBrk="1" hangingPunct="1"/>
            <a:endParaRPr lang="en-US">
              <a:latin typeface="Arial" charset="0"/>
            </a:endParaRPr>
          </a:p>
        </p:txBody>
      </p:sp>
    </p:spTree>
    <p:extLst>
      <p:ext uri="{BB962C8B-B14F-4D97-AF65-F5344CB8AC3E}">
        <p14:creationId xmlns:p14="http://schemas.microsoft.com/office/powerpoint/2010/main" val="1346243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42F3F46-C0B6-5747-BF30-ADDB57E41593}" type="slidenum">
              <a:rPr lang="en-US">
                <a:latin typeface="Arial" charset="0"/>
                <a:ea typeface="MS PGothic" pitchFamily="34" charset="-128"/>
                <a:cs typeface="MS PGothic" pitchFamily="34" charset="-128"/>
              </a:rPr>
              <a:pPr/>
              <a:t>50</a:t>
            </a:fld>
            <a:endParaRPr lang="en-US">
              <a:latin typeface="Arial" charset="0"/>
              <a:ea typeface="MS PGothic" pitchFamily="34" charset="-128"/>
              <a:cs typeface="MS PGothic" pitchFamily="34" charset="-128"/>
            </a:endParaRPr>
          </a:p>
        </p:txBody>
      </p:sp>
      <p:sp>
        <p:nvSpPr>
          <p:cNvPr id="64515" name="Rectangle 2"/>
          <p:cNvSpPr>
            <a:spLocks noGrp="1" noRot="1" noChangeAspect="1" noChangeArrowheads="1" noTextEdit="1"/>
          </p:cNvSpPr>
          <p:nvPr>
            <p:ph type="sldImg"/>
          </p:nvPr>
        </p:nvSpPr>
        <p:spPr>
          <a:xfrm>
            <a:off x="381000" y="685800"/>
            <a:ext cx="6096000" cy="3429000"/>
          </a:xfrm>
          <a:ln/>
        </p:spPr>
      </p:sp>
      <p:sp>
        <p:nvSpPr>
          <p:cNvPr id="64516" name="Rectangle 3"/>
          <p:cNvSpPr>
            <a:spLocks noGrp="1" noChangeArrowheads="1"/>
          </p:cNvSpPr>
          <p:nvPr>
            <p:ph type="body" idx="1"/>
          </p:nvPr>
        </p:nvSpPr>
        <p:spPr>
          <a:noFill/>
          <a:ln w="9525"/>
        </p:spPr>
        <p:txBody>
          <a:bodyPr/>
          <a:lstStyle/>
          <a:p>
            <a:pPr eaLnBrk="1" hangingPunct="1"/>
            <a:r>
              <a:rPr lang="en-US">
                <a:latin typeface="Arial" charset="0"/>
              </a:rPr>
              <a:t>THANKS</a:t>
            </a:r>
          </a:p>
          <a:p>
            <a:pPr eaLnBrk="1" hangingPunct="1"/>
            <a:r>
              <a:rPr lang="en-US">
                <a:latin typeface="Arial" charset="0"/>
              </a:rPr>
              <a:t>ALL ORGS NOT ALIKE</a:t>
            </a:r>
          </a:p>
          <a:p>
            <a:pPr eaLnBrk="1" hangingPunct="1"/>
            <a:r>
              <a:rPr lang="en-US">
                <a:latin typeface="Arial" charset="0"/>
              </a:rPr>
              <a:t>I BECAME INTERESTED…</a:t>
            </a:r>
          </a:p>
          <a:p>
            <a:pPr eaLnBrk="1" hangingPunct="1"/>
            <a:r>
              <a:rPr lang="en-US">
                <a:latin typeface="Arial" charset="0"/>
              </a:rPr>
              <a:t>AS I SET OUT I MET</a:t>
            </a:r>
          </a:p>
          <a:p>
            <a:pPr eaLnBrk="1" hangingPunct="1"/>
            <a:r>
              <a:rPr lang="en-US">
                <a:latin typeface="Arial" charset="0"/>
              </a:rPr>
              <a:t>WE LOOKED AT ALL THE AVENUES</a:t>
            </a:r>
          </a:p>
          <a:p>
            <a:pPr eaLnBrk="1" hangingPunct="1"/>
            <a:r>
              <a:rPr lang="en-US">
                <a:latin typeface="Arial" charset="0"/>
              </a:rPr>
              <a:t>WE DISCOVERED A VARIETY OF FACTORS</a:t>
            </a:r>
          </a:p>
          <a:p>
            <a:pPr eaLnBrk="1" hangingPunct="1"/>
            <a:r>
              <a:rPr lang="en-US">
                <a:latin typeface="Arial" charset="0"/>
              </a:rPr>
              <a:t>TIME AND AGAIN ONE FACTOR EXPLAINED</a:t>
            </a:r>
          </a:p>
          <a:p>
            <a:pPr eaLnBrk="1" hangingPunct="1"/>
            <a:r>
              <a:rPr lang="en-US">
                <a:latin typeface="Arial" charset="0"/>
              </a:rPr>
              <a:t>FORCE OF CONNECTION….</a:t>
            </a:r>
          </a:p>
        </p:txBody>
      </p:sp>
    </p:spTree>
    <p:extLst>
      <p:ext uri="{BB962C8B-B14F-4D97-AF65-F5344CB8AC3E}">
        <p14:creationId xmlns:p14="http://schemas.microsoft.com/office/powerpoint/2010/main" val="2336932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4B8B2ED-73C8-5948-AE29-E26CC5578642}" type="slidenum">
              <a:rPr lang="en-US" sz="1200"/>
              <a:pPr algn="r"/>
              <a:t>51</a:t>
            </a:fld>
            <a:endParaRPr lang="en-US" sz="1200"/>
          </a:p>
        </p:txBody>
      </p:sp>
      <p:sp>
        <p:nvSpPr>
          <p:cNvPr id="6553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5540" name="Rectangle 3"/>
          <p:cNvSpPr>
            <a:spLocks noGrp="1" noChangeArrowheads="1"/>
          </p:cNvSpPr>
          <p:nvPr>
            <p:ph type="body" idx="1"/>
          </p:nvPr>
        </p:nvSpPr>
        <p:spPr>
          <a:noFill/>
          <a:ln>
            <a:solidFill>
              <a:srgbClr val="000000"/>
            </a:solidFill>
          </a:ln>
        </p:spPr>
        <p:txBody>
          <a:bodyPr/>
          <a:lstStyle/>
          <a:p>
            <a:pPr eaLnBrk="1" hangingPunct="1"/>
            <a:r>
              <a:rPr lang="en-US" sz="1800">
                <a:latin typeface="Arial" charset="0"/>
              </a:rPr>
              <a:t>Explain the element of Voice and how it makes people feel.</a:t>
            </a:r>
          </a:p>
        </p:txBody>
      </p:sp>
    </p:spTree>
    <p:extLst>
      <p:ext uri="{BB962C8B-B14F-4D97-AF65-F5344CB8AC3E}">
        <p14:creationId xmlns:p14="http://schemas.microsoft.com/office/powerpoint/2010/main" val="3857821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9B96B24-7008-9840-BEB9-237035DE121B}" type="slidenum">
              <a:rPr lang="en-US" sz="1200"/>
              <a:pPr algn="r"/>
              <a:t>52</a:t>
            </a:fld>
            <a:endParaRPr lang="en-US" sz="1200"/>
          </a:p>
        </p:txBody>
      </p:sp>
      <p:sp>
        <p:nvSpPr>
          <p:cNvPr id="66563"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6564" name="Rectangle 3"/>
          <p:cNvSpPr>
            <a:spLocks noGrp="1" noChangeArrowheads="1"/>
          </p:cNvSpPr>
          <p:nvPr>
            <p:ph type="body" idx="1"/>
          </p:nvPr>
        </p:nvSpPr>
        <p:spPr>
          <a:noFill/>
          <a:ln>
            <a:solidFill>
              <a:srgbClr val="000000"/>
            </a:solidFill>
          </a:ln>
        </p:spPr>
        <p:txBody>
          <a:bodyPr/>
          <a:lstStyle/>
          <a:p>
            <a:pPr eaLnBrk="1" hangingPunct="1"/>
            <a:r>
              <a:rPr lang="en-US">
                <a:latin typeface="Arial" charset="0"/>
              </a:rPr>
              <a:t>An organization with strong knowledge flow will create:</a:t>
            </a:r>
          </a:p>
          <a:p>
            <a:pPr eaLnBrk="1" hangingPunct="1"/>
            <a:endParaRPr lang="en-US">
              <a:latin typeface="Arial" charset="0"/>
            </a:endParaRPr>
          </a:p>
          <a:p>
            <a:pPr eaLnBrk="1" hangingPunct="1"/>
            <a:r>
              <a:rPr lang="en-US">
                <a:latin typeface="Arial" charset="0"/>
              </a:rPr>
              <a:t>1) safe place to share ideas</a:t>
            </a:r>
          </a:p>
          <a:p>
            <a:pPr eaLnBrk="1" hangingPunct="1"/>
            <a:endParaRPr lang="en-US">
              <a:latin typeface="Arial" charset="0"/>
            </a:endParaRPr>
          </a:p>
          <a:p>
            <a:pPr eaLnBrk="1" hangingPunct="1"/>
            <a:r>
              <a:rPr lang="en-US">
                <a:latin typeface="Arial" charset="0"/>
              </a:rPr>
              <a:t>2) intentional times to get together as a team</a:t>
            </a:r>
          </a:p>
          <a:p>
            <a:pPr eaLnBrk="1" hangingPunct="1"/>
            <a:endParaRPr lang="en-US">
              <a:latin typeface="Arial" charset="0"/>
            </a:endParaRPr>
          </a:p>
          <a:p>
            <a:pPr eaLnBrk="1" hangingPunct="1"/>
            <a:r>
              <a:rPr lang="en-US">
                <a:latin typeface="Arial" charset="0"/>
              </a:rPr>
              <a:t>3) ground rules for listening and respecting each other</a:t>
            </a:r>
          </a:p>
          <a:p>
            <a:pPr eaLnBrk="1" hangingPunct="1"/>
            <a:endParaRPr lang="en-US">
              <a:latin typeface="Arial" charset="0"/>
            </a:endParaRPr>
          </a:p>
          <a:p>
            <a:pPr eaLnBrk="1" hangingPunct="1"/>
            <a:r>
              <a:rPr lang="en-US">
                <a:latin typeface="Arial" charset="0"/>
              </a:rPr>
              <a:t>And ultimately, an organization with Knowledge Flow will:</a:t>
            </a:r>
          </a:p>
          <a:p>
            <a:pPr eaLnBrk="1" hangingPunct="1"/>
            <a:endParaRPr lang="en-US">
              <a:latin typeface="Arial" charset="0"/>
            </a:endParaRPr>
          </a:p>
        </p:txBody>
      </p:sp>
    </p:spTree>
    <p:extLst>
      <p:ext uri="{BB962C8B-B14F-4D97-AF65-F5344CB8AC3E}">
        <p14:creationId xmlns:p14="http://schemas.microsoft.com/office/powerpoint/2010/main" val="17728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9C5A37F-77F4-8648-A2F9-1BD942E4EDF6}" type="slidenum">
              <a:rPr lang="en-US">
                <a:latin typeface="Arial" charset="0"/>
                <a:ea typeface="MS PGothic" pitchFamily="34" charset="-128"/>
                <a:cs typeface="MS PGothic" pitchFamily="34" charset="-128"/>
              </a:rPr>
              <a:pPr/>
              <a:t>55</a:t>
            </a:fld>
            <a:endParaRPr lang="en-US">
              <a:latin typeface="Arial" charset="0"/>
              <a:ea typeface="MS PGothic" pitchFamily="34" charset="-128"/>
              <a:cs typeface="MS PGothic" pitchFamily="34" charset="-128"/>
            </a:endParaRPr>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a:ln w="9525"/>
        </p:spPr>
        <p:txBody>
          <a:bodyPr/>
          <a:lstStyle/>
          <a:p>
            <a:pPr eaLnBrk="1" hangingPunct="1"/>
            <a:r>
              <a:rPr lang="en-US">
                <a:latin typeface="Arial" charset="0"/>
              </a:rPr>
              <a:t>THANKS</a:t>
            </a:r>
          </a:p>
          <a:p>
            <a:pPr eaLnBrk="1" hangingPunct="1"/>
            <a:r>
              <a:rPr lang="en-US">
                <a:latin typeface="Arial" charset="0"/>
              </a:rPr>
              <a:t>ALL ORGS NOT ALIKE</a:t>
            </a:r>
          </a:p>
          <a:p>
            <a:pPr eaLnBrk="1" hangingPunct="1"/>
            <a:r>
              <a:rPr lang="en-US">
                <a:latin typeface="Arial" charset="0"/>
              </a:rPr>
              <a:t>I BECAME INTERESTED…</a:t>
            </a:r>
          </a:p>
          <a:p>
            <a:pPr eaLnBrk="1" hangingPunct="1"/>
            <a:r>
              <a:rPr lang="en-US">
                <a:latin typeface="Arial" charset="0"/>
              </a:rPr>
              <a:t>AS I SET OUT I MET</a:t>
            </a:r>
          </a:p>
          <a:p>
            <a:pPr eaLnBrk="1" hangingPunct="1"/>
            <a:r>
              <a:rPr lang="en-US">
                <a:latin typeface="Arial" charset="0"/>
              </a:rPr>
              <a:t>WE LOOKED AT ALL THE AVENUES</a:t>
            </a:r>
          </a:p>
          <a:p>
            <a:pPr eaLnBrk="1" hangingPunct="1"/>
            <a:r>
              <a:rPr lang="en-US">
                <a:latin typeface="Arial" charset="0"/>
              </a:rPr>
              <a:t>WE DISCOVERED A VARIETY OF FACTORS</a:t>
            </a:r>
          </a:p>
          <a:p>
            <a:pPr eaLnBrk="1" hangingPunct="1"/>
            <a:r>
              <a:rPr lang="en-US">
                <a:latin typeface="Arial" charset="0"/>
              </a:rPr>
              <a:t>TIME AND AGAIN ONE FACTOR EXPLAINED</a:t>
            </a:r>
          </a:p>
          <a:p>
            <a:pPr eaLnBrk="1" hangingPunct="1"/>
            <a:r>
              <a:rPr lang="en-US">
                <a:latin typeface="Arial" charset="0"/>
              </a:rPr>
              <a:t>FORCE OF CONNECTION….</a:t>
            </a:r>
          </a:p>
        </p:txBody>
      </p:sp>
    </p:spTree>
    <p:extLst>
      <p:ext uri="{BB962C8B-B14F-4D97-AF65-F5344CB8AC3E}">
        <p14:creationId xmlns:p14="http://schemas.microsoft.com/office/powerpoint/2010/main" val="2705026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1C30699-55D3-0645-8E7D-E9676EB3D12A}" type="slidenum">
              <a:rPr lang="en-US">
                <a:latin typeface="Arial" charset="0"/>
                <a:ea typeface="MS PGothic" pitchFamily="34" charset="-128"/>
                <a:cs typeface="MS PGothic" pitchFamily="34" charset="-128"/>
              </a:rPr>
              <a:pPr/>
              <a:t>56</a:t>
            </a:fld>
            <a:endParaRPr lang="en-US">
              <a:latin typeface="Arial" charset="0"/>
              <a:ea typeface="MS PGothic" pitchFamily="34" charset="-128"/>
              <a:cs typeface="MS PGothic" pitchFamily="34" charset="-128"/>
            </a:endParaRPr>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40138061-B35A-324E-BB02-BC4F7B1EDA34}" type="slidenum">
              <a:rPr lang="en-US" sz="1200"/>
              <a:pPr algn="r"/>
              <a:t>56</a:t>
            </a:fld>
            <a:endParaRPr lang="en-US" sz="1200"/>
          </a:p>
        </p:txBody>
      </p:sp>
      <p:sp>
        <p:nvSpPr>
          <p:cNvPr id="6861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8613" name="Rectangle 3"/>
          <p:cNvSpPr>
            <a:spLocks noGrp="1" noChangeArrowheads="1"/>
          </p:cNvSpPr>
          <p:nvPr>
            <p:ph type="body" idx="1"/>
          </p:nvPr>
        </p:nvSpPr>
        <p:spPr>
          <a:no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139462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3E891A7-35BF-554B-A65C-B152D7B2860E}" type="slidenum">
              <a:rPr lang="en-US" sz="1200"/>
              <a:pPr algn="r"/>
              <a:t>57</a:t>
            </a:fld>
            <a:endParaRPr lang="en-US" sz="1200"/>
          </a:p>
        </p:txBody>
      </p:sp>
      <p:sp>
        <p:nvSpPr>
          <p:cNvPr id="6963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9636" name="Rectangle 3"/>
          <p:cNvSpPr>
            <a:spLocks noGrp="1" noChangeArrowheads="1"/>
          </p:cNvSpPr>
          <p:nvPr>
            <p:ph type="body" idx="1"/>
          </p:nvPr>
        </p:nvSpPr>
        <p:spPr>
          <a:noFill/>
          <a:ln>
            <a:solidFill>
              <a:srgbClr val="000000"/>
            </a:solidFill>
          </a:ln>
        </p:spPr>
        <p:txBody>
          <a:bodyPr/>
          <a:lstStyle/>
          <a:p>
            <a:pPr eaLnBrk="1" hangingPunct="1"/>
            <a:r>
              <a:rPr lang="en-US">
                <a:latin typeface="Arial" charset="0"/>
              </a:rPr>
              <a:t>PEELED BACK THE ONION ANOTHER LAYER</a:t>
            </a:r>
          </a:p>
          <a:p>
            <a:pPr eaLnBrk="1" hangingPunct="1"/>
            <a:r>
              <a:rPr lang="en-US">
                <a:latin typeface="Arial" charset="0"/>
              </a:rPr>
              <a:t>1. STEVE JOBS OF APPLE---PURPOSE---PASSION FOR EXCELLENCE AND BEAUTY</a:t>
            </a:r>
          </a:p>
          <a:p>
            <a:pPr eaLnBrk="1" hangingPunct="1"/>
            <a:r>
              <a:rPr lang="en-US">
                <a:latin typeface="Arial" charset="0"/>
              </a:rPr>
              <a:t>2. DAVID NEELEMAN OF JET BLUE--LOVE OF PEOPLE, FAIRNESS, KINDNESS, FORGIVENESS, SOCIAL INTELLIGENCE</a:t>
            </a:r>
          </a:p>
          <a:p>
            <a:pPr eaLnBrk="1" hangingPunct="1"/>
            <a:r>
              <a:rPr lang="en-US">
                <a:latin typeface="Arial" charset="0"/>
              </a:rPr>
              <a:t>3. AG LAFLEY OF P&amp;G --- HUMILITY, OPENMINDEDNESS, CURIOSITY, WISDOM, LOVE OF LEARNING</a:t>
            </a:r>
          </a:p>
        </p:txBody>
      </p:sp>
    </p:spTree>
    <p:extLst>
      <p:ext uri="{BB962C8B-B14F-4D97-AF65-F5344CB8AC3E}">
        <p14:creationId xmlns:p14="http://schemas.microsoft.com/office/powerpoint/2010/main" val="4091005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3F07240-C271-3E44-BDDF-A121C6360D83}" type="slidenum">
              <a:rPr lang="en-US">
                <a:latin typeface="Arial" charset="0"/>
                <a:ea typeface="MS PGothic" pitchFamily="34" charset="-128"/>
                <a:cs typeface="MS PGothic" pitchFamily="34" charset="-128"/>
              </a:rPr>
              <a:pPr/>
              <a:t>58</a:t>
            </a:fld>
            <a:endParaRPr lang="en-US">
              <a:latin typeface="Arial" charset="0"/>
              <a:ea typeface="MS PGothic" pitchFamily="34" charset="-128"/>
              <a:cs typeface="MS PGothic" pitchFamily="34" charset="-128"/>
            </a:endParaRPr>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w="9525"/>
        </p:spPr>
        <p:txBody>
          <a:bodyPr/>
          <a:lstStyle/>
          <a:p>
            <a:pPr eaLnBrk="1" hangingPunct="1"/>
            <a:r>
              <a:rPr lang="en-US">
                <a:latin typeface="Arial" charset="0"/>
              </a:rPr>
              <a:t>THANKS</a:t>
            </a:r>
          </a:p>
          <a:p>
            <a:pPr eaLnBrk="1" hangingPunct="1"/>
            <a:r>
              <a:rPr lang="en-US">
                <a:latin typeface="Arial" charset="0"/>
              </a:rPr>
              <a:t>ALL ORGS NOT ALIKE</a:t>
            </a:r>
          </a:p>
          <a:p>
            <a:pPr eaLnBrk="1" hangingPunct="1"/>
            <a:r>
              <a:rPr lang="en-US">
                <a:latin typeface="Arial" charset="0"/>
              </a:rPr>
              <a:t>I BECAME INTERESTED…</a:t>
            </a:r>
          </a:p>
          <a:p>
            <a:pPr eaLnBrk="1" hangingPunct="1"/>
            <a:r>
              <a:rPr lang="en-US">
                <a:latin typeface="Arial" charset="0"/>
              </a:rPr>
              <a:t>AS I SET OUT I MET</a:t>
            </a:r>
          </a:p>
          <a:p>
            <a:pPr eaLnBrk="1" hangingPunct="1"/>
            <a:r>
              <a:rPr lang="en-US">
                <a:latin typeface="Arial" charset="0"/>
              </a:rPr>
              <a:t>WE LOOKED AT ALL THE AVENUES</a:t>
            </a:r>
          </a:p>
          <a:p>
            <a:pPr eaLnBrk="1" hangingPunct="1"/>
            <a:r>
              <a:rPr lang="en-US">
                <a:latin typeface="Arial" charset="0"/>
              </a:rPr>
              <a:t>WE DISCOVERED A VARIETY OF FACTORS</a:t>
            </a:r>
          </a:p>
          <a:p>
            <a:pPr eaLnBrk="1" hangingPunct="1"/>
            <a:r>
              <a:rPr lang="en-US">
                <a:latin typeface="Arial" charset="0"/>
              </a:rPr>
              <a:t>TIME AND AGAIN ONE FACTOR EXPLAINED</a:t>
            </a:r>
          </a:p>
          <a:p>
            <a:pPr eaLnBrk="1" hangingPunct="1"/>
            <a:r>
              <a:rPr lang="en-US">
                <a:latin typeface="Arial" charset="0"/>
              </a:rPr>
              <a:t>FORCE OF CONNECTION….</a:t>
            </a:r>
          </a:p>
        </p:txBody>
      </p:sp>
    </p:spTree>
    <p:extLst>
      <p:ext uri="{BB962C8B-B14F-4D97-AF65-F5344CB8AC3E}">
        <p14:creationId xmlns:p14="http://schemas.microsoft.com/office/powerpoint/2010/main" val="2189193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EBC86E9-054A-D94F-8A3B-14A2CC22E62B}" type="slidenum">
              <a:rPr lang="en-US" sz="1200"/>
              <a:pPr algn="r"/>
              <a:t>59</a:t>
            </a:fld>
            <a:endParaRPr lang="en-US" sz="120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0E903A0-8BC1-234A-BDC2-0CF198F844D4}" type="slidenum">
              <a:rPr lang="en-US" sz="1200"/>
              <a:pPr algn="r"/>
              <a:t>59</a:t>
            </a:fld>
            <a:endParaRPr lang="en-US" sz="1200"/>
          </a:p>
        </p:txBody>
      </p:sp>
      <p:sp>
        <p:nvSpPr>
          <p:cNvPr id="7168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1685" name="Rectangle 3"/>
          <p:cNvSpPr>
            <a:spLocks noGrp="1" noChangeArrowheads="1"/>
          </p:cNvSpPr>
          <p:nvPr>
            <p:ph type="body" idx="1"/>
          </p:nvPr>
        </p:nvSpPr>
        <p:spPr>
          <a:noFill/>
          <a:ln>
            <a:solidFill>
              <a:srgbClr val="000000"/>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960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5ABD4A-8C48-3A6F-07A7-7EABC18FB099}"/>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D61E6277-1AED-0D0F-3E22-E25B58D67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solidFill>
            <a:srgbClr val="FFFFFF"/>
          </a:solidFill>
          <a:ln/>
        </p:spPr>
      </p:sp>
      <p:sp>
        <p:nvSpPr>
          <p:cNvPr id="67586" name="Rectangle 3"/>
          <p:cNvSpPr>
            <a:spLocks noGrp="1" noChangeArrowheads="1"/>
          </p:cNvSpPr>
          <p:nvPr>
            <p:ph type="body" idx="1"/>
          </p:nvPr>
        </p:nvSpPr>
        <p:spPr>
          <a:solidFill>
            <a:srgbClr val="FFFFFF"/>
          </a:solidFill>
          <a:ln>
            <a:solidFill>
              <a:srgbClr val="000000"/>
            </a:solidFill>
          </a:ln>
        </p:spPr>
        <p:txBody>
          <a:bodyPr/>
          <a:lstStyle/>
          <a:p>
            <a:pPr marL="252413" indent="-252413" defTabSz="1011238">
              <a:spcBef>
                <a:spcPct val="50000"/>
              </a:spcBef>
              <a:buFont typeface="Times" charset="0"/>
              <a:buNone/>
            </a:pPr>
            <a:r>
              <a:rPr lang="en-US" b="1" i="1">
                <a:solidFill>
                  <a:srgbClr val="7B9569"/>
                </a:solidFill>
                <a:latin typeface="Helvetica" charset="0"/>
                <a:ea typeface="ＭＳ Ｐゴシック" charset="0"/>
              </a:rPr>
              <a:t>Buddy Time:</a:t>
            </a:r>
            <a:endParaRPr lang="en-US" b="1">
              <a:latin typeface="Helvetica" charset="0"/>
              <a:ea typeface="ＭＳ Ｐゴシック" charset="0"/>
            </a:endParaRPr>
          </a:p>
          <a:p>
            <a:pPr marL="252413" indent="-252413" defTabSz="1011238">
              <a:spcBef>
                <a:spcPct val="0"/>
              </a:spcBef>
            </a:pPr>
            <a:r>
              <a:rPr lang="en-US">
                <a:solidFill>
                  <a:srgbClr val="000000"/>
                </a:solidFill>
                <a:latin typeface="Arial" charset="0"/>
                <a:ea typeface="ＭＳ Ｐゴシック" charset="0"/>
              </a:rPr>
              <a:t>At the start of this session we talked about the reasons people come to the Omega course.  Which one do you identify with most? Why are </a:t>
            </a:r>
            <a:r>
              <a:rPr lang="en-US" i="1">
                <a:solidFill>
                  <a:srgbClr val="000000"/>
                </a:solidFill>
                <a:latin typeface="Arial" charset="0"/>
                <a:ea typeface="ＭＳ Ｐゴシック" charset="0"/>
              </a:rPr>
              <a:t>you </a:t>
            </a:r>
            <a:r>
              <a:rPr lang="en-US">
                <a:solidFill>
                  <a:srgbClr val="000000"/>
                </a:solidFill>
                <a:latin typeface="Arial" charset="0"/>
                <a:ea typeface="ＭＳ Ｐゴシック" charset="0"/>
              </a:rPr>
              <a:t>here?</a:t>
            </a:r>
          </a:p>
          <a:p>
            <a:pPr marL="252413" indent="-252413" defTabSz="1011238">
              <a:spcBef>
                <a:spcPct val="0"/>
              </a:spcBef>
            </a:pPr>
            <a:r>
              <a:rPr lang="en-US">
                <a:solidFill>
                  <a:srgbClr val="000000"/>
                </a:solidFill>
                <a:latin typeface="Arial" charset="0"/>
                <a:ea typeface="ＭＳ Ｐゴシック" charset="0"/>
              </a:rPr>
              <a:t>Are you ready to make a C.O.R.E. commitment to the journey through the Omega Course with your Small Group?</a:t>
            </a:r>
          </a:p>
          <a:p>
            <a:pPr marL="252413" indent="-252413" defTabSz="1011238">
              <a:spcBef>
                <a:spcPct val="0"/>
              </a:spcBef>
              <a:buFont typeface="Times" charset="0"/>
              <a:buNone/>
            </a:pPr>
            <a:r>
              <a:rPr lang="en-US" sz="1400" b="1">
                <a:latin typeface="Helvetica" charset="0"/>
                <a:ea typeface="ＭＳ Ｐゴシック" charset="0"/>
              </a:rPr>
              <a:t>			</a:t>
            </a:r>
            <a:r>
              <a:rPr lang="en-US" sz="1400" b="1" u="sng">
                <a:latin typeface="Helvetica" charset="0"/>
                <a:ea typeface="ＭＳ Ｐゴシック" charset="0"/>
              </a:rPr>
              <a:t>C</a:t>
            </a:r>
            <a:r>
              <a:rPr lang="en-US" sz="1400" b="1">
                <a:latin typeface="Helvetica" charset="0"/>
                <a:ea typeface="ＭＳ Ｐゴシック" charset="0"/>
              </a:rPr>
              <a:t>ommit to the Journey</a:t>
            </a:r>
          </a:p>
          <a:p>
            <a:pPr marL="252413" indent="-252413" defTabSz="1011238">
              <a:spcBef>
                <a:spcPct val="50000"/>
              </a:spcBef>
              <a:buFont typeface="Times" charset="0"/>
              <a:buNone/>
            </a:pPr>
            <a:r>
              <a:rPr lang="en-US" sz="1400" b="1">
                <a:latin typeface="Helvetica" charset="0"/>
                <a:ea typeface="ＭＳ Ｐゴシック" charset="0"/>
              </a:rPr>
              <a:t>			</a:t>
            </a:r>
            <a:r>
              <a:rPr lang="en-US" sz="1400" b="1" u="sng">
                <a:latin typeface="Helvetica" charset="0"/>
                <a:ea typeface="ＭＳ Ｐゴシック" charset="0"/>
              </a:rPr>
              <a:t>O</a:t>
            </a:r>
            <a:r>
              <a:rPr lang="en-US" sz="1400" b="1">
                <a:latin typeface="Helvetica" charset="0"/>
                <a:ea typeface="ＭＳ Ｐゴシック" charset="0"/>
              </a:rPr>
              <a:t>pen to grow</a:t>
            </a:r>
          </a:p>
          <a:p>
            <a:pPr marL="252413" indent="-252413" defTabSz="1011238">
              <a:spcBef>
                <a:spcPct val="50000"/>
              </a:spcBef>
              <a:buFont typeface="Times" charset="0"/>
              <a:buNone/>
            </a:pPr>
            <a:r>
              <a:rPr lang="en-US" sz="1400" b="1">
                <a:latin typeface="Helvetica" charset="0"/>
                <a:ea typeface="ＭＳ Ｐゴシック" charset="0"/>
              </a:rPr>
              <a:t>			</a:t>
            </a:r>
            <a:r>
              <a:rPr lang="en-US" sz="1400" b="1" u="sng">
                <a:latin typeface="Helvetica" charset="0"/>
                <a:ea typeface="ＭＳ Ｐゴシック" charset="0"/>
              </a:rPr>
              <a:t>R</a:t>
            </a:r>
            <a:r>
              <a:rPr lang="en-US" sz="1400" b="1">
                <a:latin typeface="Helvetica" charset="0"/>
                <a:ea typeface="ＭＳ Ｐゴシック" charset="0"/>
              </a:rPr>
              <a:t>elate to the Group</a:t>
            </a:r>
          </a:p>
          <a:p>
            <a:pPr marL="252413" indent="-252413" defTabSz="1011238">
              <a:spcBef>
                <a:spcPct val="50000"/>
              </a:spcBef>
              <a:buFont typeface="Times" charset="0"/>
              <a:buNone/>
            </a:pPr>
            <a:r>
              <a:rPr lang="en-US" sz="1400" b="1">
                <a:latin typeface="Helvetica" charset="0"/>
                <a:ea typeface="ＭＳ Ｐゴシック" charset="0"/>
              </a:rPr>
              <a:t>			</a:t>
            </a:r>
            <a:r>
              <a:rPr lang="en-US" sz="1400" b="1" u="sng">
                <a:latin typeface="Helvetica" charset="0"/>
                <a:ea typeface="ＭＳ Ｐゴシック" charset="0"/>
              </a:rPr>
              <a:t>E</a:t>
            </a:r>
            <a:r>
              <a:rPr lang="en-US" sz="1400" b="1">
                <a:latin typeface="Helvetica" charset="0"/>
                <a:ea typeface="ＭＳ Ｐゴシック" charset="0"/>
              </a:rPr>
              <a:t>nter into Scripture</a:t>
            </a:r>
            <a:endParaRPr lang="en-US" baseline="30000">
              <a:solidFill>
                <a:srgbClr val="000000"/>
              </a:solidFill>
              <a:latin typeface="Arial" charset="0"/>
              <a:ea typeface="ＭＳ Ｐゴシック" charset="0"/>
            </a:endParaRPr>
          </a:p>
          <a:p>
            <a:pPr marL="252413" indent="-252413" defTabSz="1011238"/>
            <a:endParaRPr lang="en-US">
              <a:latin typeface="Times New Roman" charset="0"/>
              <a:ea typeface="ＭＳ Ｐゴシック" charset="0"/>
            </a:endParaRPr>
          </a:p>
        </p:txBody>
      </p:sp>
    </p:spTree>
    <p:extLst>
      <p:ext uri="{BB962C8B-B14F-4D97-AF65-F5344CB8AC3E}">
        <p14:creationId xmlns:p14="http://schemas.microsoft.com/office/powerpoint/2010/main" val="2397444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218426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211461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8C67EBDC-5678-90EB-5085-7DCC11B30D12}"/>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6CEB23E7-D9A6-81A4-0DEF-C718B75E9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2085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EF55258-8D03-5DD2-B8E3-344C9C40BB91}"/>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0390CC6B-3D5D-963E-DA1A-B7DD5C3493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45 Helvetica Light" pitchFamily="1" charset="0"/>
                <a:ea typeface="ＭＳ Ｐゴシック" panose="020B0600070205080204" pitchFamily="34" charset="-128"/>
              </a:rPr>
              <a:t>The first twelve sessions of Omega will explore Life Spring Network’s Identity Roles Diagram. </a:t>
            </a:r>
          </a:p>
          <a:p>
            <a:pPr>
              <a:spcBef>
                <a:spcPct val="0"/>
              </a:spcBef>
            </a:pPr>
            <a:endParaRPr lang="en-US" altLang="en-US">
              <a:solidFill>
                <a:srgbClr val="000000"/>
              </a:solidFill>
              <a:latin typeface="45 Helvetica Light" pitchFamily="1" charset="0"/>
              <a:ea typeface="ＭＳ Ｐゴシック" panose="020B0600070205080204" pitchFamily="34" charset="-128"/>
            </a:endParaRPr>
          </a:p>
          <a:p>
            <a:pPr>
              <a:spcBef>
                <a:spcPct val="0"/>
              </a:spcBef>
            </a:pPr>
            <a:r>
              <a:rPr lang="en-US" altLang="en-US">
                <a:solidFill>
                  <a:srgbClr val="000000"/>
                </a:solidFill>
                <a:latin typeface="45 Helvetica Light" pitchFamily="1" charset="0"/>
                <a:ea typeface="ＭＳ Ｐゴシック" panose="020B0600070205080204" pitchFamily="34" charset="-128"/>
              </a:rPr>
              <a:t>Through examining roles in three different categories of our identity in Christ, we gain a holistic perspective of what new life in Christ was designed to be.</a:t>
            </a:r>
            <a:endParaRPr lang="en-US" altLang="en-US" baseline="3000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026">
            <a:extLst>
              <a:ext uri="{FF2B5EF4-FFF2-40B4-BE49-F238E27FC236}">
                <a16:creationId xmlns:a16="http://schemas.microsoft.com/office/drawing/2014/main" id="{E186ED60-F73B-35A4-E128-5333C79FCBCA}"/>
              </a:ext>
            </a:extLst>
          </p:cNvPr>
          <p:cNvSpPr>
            <a:spLocks noGrp="1" noRot="1" noChangeAspect="1" noChangeArrowheads="1" noTextEdit="1"/>
          </p:cNvSpPr>
          <p:nvPr>
            <p:ph type="sldImg"/>
          </p:nvPr>
        </p:nvSpPr>
        <p:spPr>
          <a:ln/>
        </p:spPr>
      </p:sp>
      <p:sp>
        <p:nvSpPr>
          <p:cNvPr id="245763" name="Rectangle 1027">
            <a:extLst>
              <a:ext uri="{FF2B5EF4-FFF2-40B4-BE49-F238E27FC236}">
                <a16:creationId xmlns:a16="http://schemas.microsoft.com/office/drawing/2014/main" id="{A94418E2-9FA9-825A-5146-76147ED69C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solidFill>
                  <a:srgbClr val="000000"/>
                </a:solidFill>
                <a:latin typeface="Arial" panose="020B0604020202020204" pitchFamily="34" charset="0"/>
              </a:rPr>
              <a:t>Our beliefs are a combination of what is truly in our Heart, Soul, Mind and Strength (Our Desires, Feelings, Thoughts, and Capabilities).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For each belief we subconsciously create rules that govern our behavior act on our belief and something happens. If the results of your behavior meet your needs over the long haul, this feedback tells you that you have a correct belief or harmless opinion on your belief window.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Regardless of whether or not our desires and beliefs are correct (in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line with God</a:t>
            </a:r>
            <a:r>
              <a:rPr lang="en-US" altLang="en-US">
                <a:solidFill>
                  <a:srgbClr val="000000"/>
                </a:solidFill>
              </a:rPr>
              <a:t>’</a:t>
            </a:r>
            <a:r>
              <a:rPr lang="en-US" altLang="en-US">
                <a:solidFill>
                  <a:srgbClr val="000000"/>
                </a:solidFill>
                <a:latin typeface="Arial" panose="020B0604020202020204" pitchFamily="34" charset="0"/>
              </a:rPr>
              <a:t>s reality), incorrect (not reflective of reality), or matters of opinion or preference, we assume that all of them are correct and we behave accordingly. </a:t>
            </a:r>
          </a:p>
          <a:p>
            <a:pPr>
              <a:spcBef>
                <a:spcPct val="0"/>
              </a:spcBef>
            </a:pPr>
            <a:endParaRPr lang="en-US" altLang="en-US">
              <a:solidFill>
                <a:srgbClr val="000000"/>
              </a:solidFill>
              <a:latin typeface="Arial" panose="020B0604020202020204" pitchFamily="34" charset="0"/>
            </a:endParaRPr>
          </a:p>
          <a:p>
            <a:pPr>
              <a:spcBef>
                <a:spcPct val="0"/>
              </a:spcBef>
            </a:pPr>
            <a:r>
              <a:rPr lang="en-US" altLang="en-US">
                <a:solidFill>
                  <a:srgbClr val="000000"/>
                </a:solidFill>
                <a:latin typeface="Arial" panose="020B0604020202020204" pitchFamily="34" charset="0"/>
              </a:rPr>
              <a:t>Bad habits and areas where we struggle with self-control need to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be examined in light of our real beliefs, and then we need to engage in appropriate spiritually discerned disciplines to help us form </a:t>
            </a:r>
            <a:br>
              <a:rPr lang="en-US" altLang="en-US">
                <a:solidFill>
                  <a:srgbClr val="000000"/>
                </a:solidFill>
                <a:latin typeface="Arial" panose="020B0604020202020204" pitchFamily="34" charset="0"/>
              </a:rPr>
            </a:br>
            <a:r>
              <a:rPr lang="en-US" altLang="en-US">
                <a:solidFill>
                  <a:srgbClr val="000000"/>
                </a:solidFill>
                <a:latin typeface="Arial" panose="020B0604020202020204" pitchFamily="34" charset="0"/>
              </a:rPr>
              <a:t>healthy habits. </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F5D0B2A0-7402-0DF8-D9EE-6DA6EEFFB79C}"/>
              </a:ext>
            </a:extLst>
          </p:cNvPr>
          <p:cNvSpPr>
            <a:spLocks noGrp="1" noRot="1" noChangeAspect="1" noChangeArrowheads="1" noTextEdit="1"/>
          </p:cNvSpPr>
          <p:nvPr>
            <p:ph type="sldImg"/>
          </p:nvPr>
        </p:nvSpPr>
        <p:spPr>
          <a:ln/>
        </p:spPr>
      </p:sp>
      <p:sp>
        <p:nvSpPr>
          <p:cNvPr id="212995" name="Rectangle 3">
            <a:extLst>
              <a:ext uri="{FF2B5EF4-FFF2-40B4-BE49-F238E27FC236}">
                <a16:creationId xmlns:a16="http://schemas.microsoft.com/office/drawing/2014/main" id="{ED35D2C0-45CD-81AA-FBD5-46598A0921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Put together with the church framing up and helping us walk the road of life together!  </a:t>
            </a:r>
          </a:p>
          <a:p>
            <a:endParaRPr lang="en-US" altLang="en-US"/>
          </a:p>
          <a:p>
            <a:r>
              <a:rPr lang="en-US" altLang="en-US"/>
              <a:t>This is when our lives move from Black and White to Color!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91718AF-9F91-9314-249E-A3B689574973}"/>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8840F445-55BF-E5D6-FED3-DE417AD7CB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S.M.A.R.T. Goals</a:t>
            </a:r>
          </a:p>
        </p:txBody>
      </p:sp>
      <p:sp>
        <p:nvSpPr>
          <p:cNvPr id="88068" name="Slide Number Placeholder 3">
            <a:extLst>
              <a:ext uri="{FF2B5EF4-FFF2-40B4-BE49-F238E27FC236}">
                <a16:creationId xmlns:a16="http://schemas.microsoft.com/office/drawing/2014/main" id="{9D374F85-2F86-DE04-320E-E7BD3DF2FE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0263">
              <a:defRPr sz="5400" b="1">
                <a:solidFill>
                  <a:schemeClr val="tx1"/>
                </a:solidFill>
                <a:latin typeface="Times New Roman" panose="02020603050405020304" pitchFamily="18" charset="0"/>
              </a:defRPr>
            </a:lvl1pPr>
            <a:lvl2pPr marL="742950" indent="-285750" defTabSz="830263">
              <a:defRPr sz="5400" b="1">
                <a:solidFill>
                  <a:schemeClr val="tx1"/>
                </a:solidFill>
                <a:latin typeface="Times New Roman" panose="02020603050405020304" pitchFamily="18" charset="0"/>
              </a:defRPr>
            </a:lvl2pPr>
            <a:lvl3pPr marL="1143000" indent="-228600" defTabSz="830263">
              <a:defRPr sz="5400" b="1">
                <a:solidFill>
                  <a:schemeClr val="tx1"/>
                </a:solidFill>
                <a:latin typeface="Times New Roman" panose="02020603050405020304" pitchFamily="18" charset="0"/>
              </a:defRPr>
            </a:lvl3pPr>
            <a:lvl4pPr marL="1600200" indent="-228600" defTabSz="830263">
              <a:defRPr sz="5400" b="1">
                <a:solidFill>
                  <a:schemeClr val="tx1"/>
                </a:solidFill>
                <a:latin typeface="Times New Roman" panose="02020603050405020304" pitchFamily="18" charset="0"/>
              </a:defRPr>
            </a:lvl4pPr>
            <a:lvl5pPr marL="2057400" indent="-228600" defTabSz="830263">
              <a:defRPr sz="5400" b="1">
                <a:solidFill>
                  <a:schemeClr val="tx1"/>
                </a:solidFill>
                <a:latin typeface="Times New Roman" panose="02020603050405020304" pitchFamily="18" charset="0"/>
              </a:defRPr>
            </a:lvl5pPr>
            <a:lvl6pPr marL="2514600" indent="-228600" defTabSz="830263" eaLnBrk="0" fontAlgn="base" hangingPunct="0">
              <a:spcBef>
                <a:spcPct val="0"/>
              </a:spcBef>
              <a:spcAft>
                <a:spcPct val="0"/>
              </a:spcAft>
              <a:defRPr sz="5400" b="1">
                <a:solidFill>
                  <a:schemeClr val="tx1"/>
                </a:solidFill>
                <a:latin typeface="Times New Roman" panose="02020603050405020304" pitchFamily="18" charset="0"/>
              </a:defRPr>
            </a:lvl6pPr>
            <a:lvl7pPr marL="2971800" indent="-228600" defTabSz="830263" eaLnBrk="0" fontAlgn="base" hangingPunct="0">
              <a:spcBef>
                <a:spcPct val="0"/>
              </a:spcBef>
              <a:spcAft>
                <a:spcPct val="0"/>
              </a:spcAft>
              <a:defRPr sz="5400" b="1">
                <a:solidFill>
                  <a:schemeClr val="tx1"/>
                </a:solidFill>
                <a:latin typeface="Times New Roman" panose="02020603050405020304" pitchFamily="18" charset="0"/>
              </a:defRPr>
            </a:lvl7pPr>
            <a:lvl8pPr marL="3429000" indent="-228600" defTabSz="830263" eaLnBrk="0" fontAlgn="base" hangingPunct="0">
              <a:spcBef>
                <a:spcPct val="0"/>
              </a:spcBef>
              <a:spcAft>
                <a:spcPct val="0"/>
              </a:spcAft>
              <a:defRPr sz="5400" b="1">
                <a:solidFill>
                  <a:schemeClr val="tx1"/>
                </a:solidFill>
                <a:latin typeface="Times New Roman" panose="02020603050405020304" pitchFamily="18" charset="0"/>
              </a:defRPr>
            </a:lvl8pPr>
            <a:lvl9pPr marL="3886200" indent="-228600" defTabSz="830263" eaLnBrk="0" fontAlgn="base" hangingPunct="0">
              <a:spcBef>
                <a:spcPct val="0"/>
              </a:spcBef>
              <a:spcAft>
                <a:spcPct val="0"/>
              </a:spcAft>
              <a:defRPr sz="5400" b="1">
                <a:solidFill>
                  <a:schemeClr val="tx1"/>
                </a:solidFill>
                <a:latin typeface="Times New Roman" panose="02020603050405020304" pitchFamily="18" charset="0"/>
              </a:defRPr>
            </a:lvl9pPr>
          </a:lstStyle>
          <a:p>
            <a:fld id="{D784A397-B7EC-48A3-828F-1A27BC723F81}" type="slidenum">
              <a:rPr lang="en-US" altLang="en-US" sz="1200" b="0"/>
              <a:pPr/>
              <a:t>13</a:t>
            </a:fld>
            <a:endParaRPr lang="en-US" altLang="en-US"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9A0FEFC4-331E-C8E2-0CDD-CFB3D4F08B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6138">
              <a:defRPr b="1">
                <a:solidFill>
                  <a:schemeClr val="tx1"/>
                </a:solidFill>
                <a:latin typeface="Times New Roman" panose="02020603050405020304" pitchFamily="18" charset="0"/>
              </a:defRPr>
            </a:lvl1pPr>
            <a:lvl2pPr marL="742950" indent="-285750" defTabSz="846138">
              <a:defRPr b="1">
                <a:solidFill>
                  <a:schemeClr val="tx1"/>
                </a:solidFill>
                <a:latin typeface="Times New Roman" panose="02020603050405020304" pitchFamily="18" charset="0"/>
              </a:defRPr>
            </a:lvl2pPr>
            <a:lvl3pPr marL="1143000" indent="-228600" defTabSz="846138">
              <a:defRPr b="1">
                <a:solidFill>
                  <a:schemeClr val="tx1"/>
                </a:solidFill>
                <a:latin typeface="Times New Roman" panose="02020603050405020304" pitchFamily="18" charset="0"/>
              </a:defRPr>
            </a:lvl3pPr>
            <a:lvl4pPr marL="1600200" indent="-228600" defTabSz="846138">
              <a:defRPr b="1">
                <a:solidFill>
                  <a:schemeClr val="tx1"/>
                </a:solidFill>
                <a:latin typeface="Times New Roman" panose="02020603050405020304" pitchFamily="18" charset="0"/>
              </a:defRPr>
            </a:lvl4pPr>
            <a:lvl5pPr marL="2057400" indent="-228600" defTabSz="846138">
              <a:defRPr b="1">
                <a:solidFill>
                  <a:schemeClr val="tx1"/>
                </a:solidFill>
                <a:latin typeface="Times New Roman" panose="02020603050405020304" pitchFamily="18" charset="0"/>
              </a:defRPr>
            </a:lvl5pPr>
            <a:lvl6pPr marL="2514600" indent="-228600" defTabSz="8461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8461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8461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846138" eaLnBrk="0" fontAlgn="base" hangingPunct="0">
              <a:spcBef>
                <a:spcPct val="0"/>
              </a:spcBef>
              <a:spcAft>
                <a:spcPct val="0"/>
              </a:spcAft>
              <a:defRPr b="1">
                <a:solidFill>
                  <a:schemeClr val="tx1"/>
                </a:solidFill>
                <a:latin typeface="Times New Roman" panose="02020603050405020304" pitchFamily="18" charset="0"/>
              </a:defRPr>
            </a:lvl9pPr>
          </a:lstStyle>
          <a:p>
            <a:fld id="{1E208889-D82E-4D5F-B0C8-DD953E455224}" type="slidenum">
              <a:rPr lang="en-US" altLang="en-US" b="0"/>
              <a:pPr/>
              <a:t>15</a:t>
            </a:fld>
            <a:endParaRPr lang="en-US" altLang="en-US" b="0"/>
          </a:p>
        </p:txBody>
      </p:sp>
      <p:sp>
        <p:nvSpPr>
          <p:cNvPr id="276483" name="Rectangle 2">
            <a:extLst>
              <a:ext uri="{FF2B5EF4-FFF2-40B4-BE49-F238E27FC236}">
                <a16:creationId xmlns:a16="http://schemas.microsoft.com/office/drawing/2014/main" id="{537FD0E8-8819-FE6B-151B-25F37B6165F9}"/>
              </a:ext>
            </a:extLst>
          </p:cNvPr>
          <p:cNvSpPr>
            <a:spLocks noGrp="1" noRot="1" noChangeAspect="1" noChangeArrowheads="1" noTextEdit="1"/>
          </p:cNvSpPr>
          <p:nvPr>
            <p:ph type="sldImg"/>
          </p:nvPr>
        </p:nvSpPr>
        <p:spPr>
          <a:xfrm>
            <a:off x="406400" y="696913"/>
            <a:ext cx="6197600" cy="3486150"/>
          </a:xfrm>
          <a:ln/>
        </p:spPr>
      </p:sp>
      <p:sp>
        <p:nvSpPr>
          <p:cNvPr id="276484" name="Rectangle 3">
            <a:extLst>
              <a:ext uri="{FF2B5EF4-FFF2-40B4-BE49-F238E27FC236}">
                <a16:creationId xmlns:a16="http://schemas.microsoft.com/office/drawing/2014/main" id="{14F934C2-D1DF-C00A-3D68-E98FA646F12A}"/>
              </a:ext>
            </a:extLst>
          </p:cNvPr>
          <p:cNvSpPr>
            <a:spLocks noGrp="1" noChangeArrowheads="1"/>
          </p:cNvSpPr>
          <p:nvPr>
            <p:ph type="body" idx="1"/>
          </p:nvPr>
        </p:nvSpPr>
        <p:spPr>
          <a:xfrm>
            <a:off x="700088" y="4414838"/>
            <a:ext cx="5610225"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600">
                <a:solidFill>
                  <a:srgbClr val="000000"/>
                </a:solidFill>
                <a:latin typeface="Arial" panose="020B0604020202020204" pitchFamily="34" charset="0"/>
              </a:rPr>
              <a:t>Aligning with God</a:t>
            </a:r>
          </a:p>
          <a:p>
            <a:endParaRPr lang="en-US" altLang="en-US"/>
          </a:p>
        </p:txBody>
      </p:sp>
    </p:spTree>
    <p:extLst>
      <p:ext uri="{BB962C8B-B14F-4D97-AF65-F5344CB8AC3E}">
        <p14:creationId xmlns:p14="http://schemas.microsoft.com/office/powerpoint/2010/main" val="2097117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173831"/>
            <a:ext cx="1955800" cy="451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173831"/>
            <a:ext cx="5719763" cy="451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514350"/>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73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12573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219701" y="1485900"/>
            <a:ext cx="3810000" cy="3086100"/>
          </a:xfrm>
        </p:spPr>
        <p:txBody>
          <a:bodyPr/>
          <a:lstStyle/>
          <a:p>
            <a:pPr lvl="0"/>
            <a:endParaRPr lang="en-US" noProof="0"/>
          </a:p>
        </p:txBody>
      </p:sp>
      <p:sp>
        <p:nvSpPr>
          <p:cNvPr id="5" name="Date Placeholder 4">
            <a:extLst>
              <a:ext uri="{FF2B5EF4-FFF2-40B4-BE49-F238E27FC236}">
                <a16:creationId xmlns:a16="http://schemas.microsoft.com/office/drawing/2014/main" id="{1CAD7F65-B0D5-F707-EDA7-E1381888AA32}"/>
              </a:ext>
            </a:extLst>
          </p:cNvPr>
          <p:cNvSpPr>
            <a:spLocks noGrp="1"/>
          </p:cNvSpPr>
          <p:nvPr>
            <p:ph type="dt" sz="half" idx="10"/>
          </p:nvPr>
        </p:nvSpPr>
        <p:spPr>
          <a:xfrm>
            <a:off x="1257591" y="4686607"/>
            <a:ext cx="1904516" cy="342405"/>
          </a:xfrm>
        </p:spPr>
        <p:txBody>
          <a:bodyPr/>
          <a:lstStyle>
            <a:lvl1pPr>
              <a:defRPr/>
            </a:lvl1pPr>
          </a:lstStyle>
          <a:p>
            <a:pPr>
              <a:defRPr/>
            </a:pPr>
            <a:endParaRPr lang="en-CA"/>
          </a:p>
        </p:txBody>
      </p:sp>
      <p:sp>
        <p:nvSpPr>
          <p:cNvPr id="6" name="Footer Placeholder 5">
            <a:extLst>
              <a:ext uri="{FF2B5EF4-FFF2-40B4-BE49-F238E27FC236}">
                <a16:creationId xmlns:a16="http://schemas.microsoft.com/office/drawing/2014/main" id="{B944FF16-F9A5-A6D7-DFE1-8F52B54848D8}"/>
              </a:ext>
            </a:extLst>
          </p:cNvPr>
          <p:cNvSpPr>
            <a:spLocks noGrp="1"/>
          </p:cNvSpPr>
          <p:nvPr>
            <p:ph type="ftr" sz="quarter" idx="11"/>
          </p:nvPr>
        </p:nvSpPr>
        <p:spPr>
          <a:xfrm>
            <a:off x="3695894" y="4686607"/>
            <a:ext cx="2895213" cy="342405"/>
          </a:xfrm>
        </p:spPr>
        <p:txBody>
          <a:bodyPr/>
          <a:lstStyle>
            <a:lvl1pPr>
              <a:defRPr/>
            </a:lvl1pPr>
          </a:lstStyle>
          <a:p>
            <a:pPr>
              <a:defRPr/>
            </a:pPr>
            <a:endParaRPr lang="en-CA"/>
          </a:p>
        </p:txBody>
      </p:sp>
      <p:sp>
        <p:nvSpPr>
          <p:cNvPr id="7" name="Slide Number Placeholder 6">
            <a:extLst>
              <a:ext uri="{FF2B5EF4-FFF2-40B4-BE49-F238E27FC236}">
                <a16:creationId xmlns:a16="http://schemas.microsoft.com/office/drawing/2014/main" id="{DBEC8E94-1731-38B1-6E34-774EE3A58C02}"/>
              </a:ext>
            </a:extLst>
          </p:cNvPr>
          <p:cNvSpPr>
            <a:spLocks noGrp="1"/>
          </p:cNvSpPr>
          <p:nvPr>
            <p:ph type="sldNum" sz="quarter" idx="12"/>
          </p:nvPr>
        </p:nvSpPr>
        <p:spPr>
          <a:xfrm>
            <a:off x="7124893" y="4686607"/>
            <a:ext cx="1904517" cy="342405"/>
          </a:xfrm>
        </p:spPr>
        <p:txBody>
          <a:bodyPr/>
          <a:lstStyle>
            <a:lvl1pPr>
              <a:defRPr/>
            </a:lvl1pPr>
          </a:lstStyle>
          <a:p>
            <a:fld id="{663DCFCA-30D9-476B-BF6C-E535F660BAAC}" type="slidenum">
              <a:rPr lang="en-CA" altLang="en-US"/>
              <a:pPr/>
              <a:t>‹#›</a:t>
            </a:fld>
            <a:endParaRPr lang="en-CA" altLang="en-US"/>
          </a:p>
        </p:txBody>
      </p:sp>
    </p:spTree>
    <p:extLst>
      <p:ext uri="{BB962C8B-B14F-4D97-AF65-F5344CB8AC3E}">
        <p14:creationId xmlns:p14="http://schemas.microsoft.com/office/powerpoint/2010/main" val="210891943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25154"/>
            <a:ext cx="3836988" cy="3463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03789" y="1225154"/>
            <a:ext cx="3838575" cy="3463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itchFamily="1" charset="0"/>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173832"/>
            <a:ext cx="7827963" cy="736997"/>
          </a:xfrm>
          <a:prstGeom prst="rect">
            <a:avLst/>
          </a:prstGeom>
          <a:noFill/>
          <a:ln w="12700">
            <a:noFill/>
            <a:miter lim="800000"/>
            <a:headEnd/>
            <a:tailEnd/>
          </a:ln>
        </p:spPr>
        <p:txBody>
          <a:bodyPr vert="horz" wrap="square" lIns="35717" tIns="35717" rIns="35717" bIns="35717" numCol="1" anchor="b" anchorCtr="0" compatLnSpc="1">
            <a:prstTxWarp prst="textNoShape">
              <a:avLst/>
            </a:prstTxWarp>
          </a:bodyPr>
          <a:lstStyle/>
          <a:p>
            <a:pPr lvl="0"/>
            <a:r>
              <a:rPr lang="en-US" dirty="0">
                <a:sym typeface="Helvetica Neue Light" charset="0"/>
              </a:rPr>
              <a:t>Click to edit Master title style</a:t>
            </a:r>
          </a:p>
        </p:txBody>
      </p:sp>
      <p:sp>
        <p:nvSpPr>
          <p:cNvPr id="2" name="Line 2"/>
          <p:cNvSpPr>
            <a:spLocks noChangeShapeType="1"/>
          </p:cNvSpPr>
          <p:nvPr/>
        </p:nvSpPr>
        <p:spPr bwMode="auto">
          <a:xfrm>
            <a:off x="914400" y="1028700"/>
            <a:ext cx="7773988" cy="9525"/>
          </a:xfrm>
          <a:prstGeom prst="line">
            <a:avLst/>
          </a:prstGeom>
          <a:noFill/>
          <a:ln w="12700">
            <a:solidFill>
              <a:srgbClr val="9A9A9A"/>
            </a:solidFill>
            <a:round/>
            <a:headEnd/>
            <a:tailEnd/>
          </a:ln>
        </p:spPr>
        <p:txBody>
          <a:bodyPr/>
          <a:lstStyle/>
          <a:p>
            <a:pPr>
              <a:defRPr/>
            </a:pPr>
            <a:endParaRPr lang="en-US">
              <a:latin typeface="Helvetica Neue Light" pitchFamily="1" charset="0"/>
              <a:ea typeface="ヒラギノ角ゴ Pro W3" pitchFamily="1" charset="-128"/>
              <a:cs typeface="+mn-cs"/>
              <a:sym typeface="Helvetica Neue Light" pitchFamily="1" charset="0"/>
            </a:endParaRPr>
          </a:p>
        </p:txBody>
      </p:sp>
      <p:sp>
        <p:nvSpPr>
          <p:cNvPr id="2052" name="Rectangle 3"/>
          <p:cNvSpPr>
            <a:spLocks noGrp="1" noChangeArrowheads="1"/>
          </p:cNvSpPr>
          <p:nvPr>
            <p:ph type="body" idx="1"/>
          </p:nvPr>
        </p:nvSpPr>
        <p:spPr bwMode="auto">
          <a:xfrm>
            <a:off x="914401" y="1225154"/>
            <a:ext cx="7827963" cy="3463528"/>
          </a:xfrm>
          <a:prstGeom prst="rect">
            <a:avLst/>
          </a:prstGeom>
          <a:noFill/>
          <a:ln w="12700">
            <a:noFill/>
            <a:miter lim="800000"/>
            <a:headEnd/>
            <a:tailEnd/>
          </a:ln>
        </p:spPr>
        <p:txBody>
          <a:bodyPr vert="horz" wrap="square" lIns="35717" tIns="35717" rIns="35717" bIns="35717" numCol="1" anchor="t" anchorCtr="0" compatLnSpc="1">
            <a:prstTxWarp prst="textNoShape">
              <a:avLst/>
            </a:prstTxWarp>
          </a:bodyPr>
          <a:lstStyle/>
          <a:p>
            <a:pPr lvl="0"/>
            <a:r>
              <a:rPr lang="en-US" dirty="0">
                <a:sym typeface="Helvetica Neue" charset="0"/>
              </a:rPr>
              <a:t>Click to edit Master text styles</a:t>
            </a:r>
          </a:p>
          <a:p>
            <a:pPr lvl="1"/>
            <a:r>
              <a:rPr lang="en-US" dirty="0">
                <a:sym typeface="Helvetica Neue" charset="0"/>
              </a:rPr>
              <a:t>Second level</a:t>
            </a:r>
          </a:p>
          <a:p>
            <a:pPr lvl="2"/>
            <a:r>
              <a:rPr lang="en-US" dirty="0">
                <a:sym typeface="Helvetica Neue" charset="0"/>
              </a:rPr>
              <a:t>Third level</a:t>
            </a:r>
          </a:p>
          <a:p>
            <a:pPr lvl="3"/>
            <a:r>
              <a:rPr lang="en-US" dirty="0">
                <a:sym typeface="Helvetica Neue" charset="0"/>
              </a:rPr>
              <a:t>Fourth level</a:t>
            </a:r>
          </a:p>
          <a:p>
            <a:pPr lvl="4"/>
            <a:r>
              <a:rPr lang="en-US" dirty="0">
                <a:sym typeface="Helvetica Neue" charset="0"/>
              </a:rPr>
              <a:t>Fifth level</a:t>
            </a:r>
          </a:p>
        </p:txBody>
      </p:sp>
      <p:pic>
        <p:nvPicPr>
          <p:cNvPr id="2053" name="Picture 7"/>
          <p:cNvPicPr>
            <a:picLocks noChangeAspect="1" noChangeArrowheads="1"/>
          </p:cNvPicPr>
          <p:nvPr userDrawn="1"/>
        </p:nvPicPr>
        <p:blipFill>
          <a:blip r:embed="rId15" cstate="print"/>
          <a:srcRect l="9732" t="2377" r="79668" b="1128"/>
          <a:stretch>
            <a:fillRect/>
          </a:stretch>
        </p:blipFill>
        <p:spPr bwMode="auto">
          <a:xfrm>
            <a:off x="1" y="1"/>
            <a:ext cx="455715" cy="5177691"/>
          </a:xfrm>
          <a:prstGeom prst="rect">
            <a:avLst/>
          </a:prstGeom>
          <a:noFill/>
          <a:ln w="9525">
            <a:noFill/>
            <a:miter lim="800000"/>
            <a:headEnd/>
            <a:tailEnd/>
          </a:ln>
        </p:spPr>
      </p:pic>
      <p:pic>
        <p:nvPicPr>
          <p:cNvPr id="2054" name="Picture 8" descr="LSN logo_72dpi.jpg                                             006ABFB9Macintosh HD                   BC2D11C2:"/>
          <p:cNvPicPr>
            <a:picLocks noChangeAspect="1" noChangeArrowheads="1"/>
          </p:cNvPicPr>
          <p:nvPr userDrawn="1"/>
        </p:nvPicPr>
        <p:blipFill>
          <a:blip r:embed="rId16" cstate="print"/>
          <a:srcRect/>
          <a:stretch>
            <a:fillRect/>
          </a:stretch>
        </p:blipFill>
        <p:spPr bwMode="auto">
          <a:xfrm>
            <a:off x="8084820" y="4171950"/>
            <a:ext cx="754380" cy="74752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xStyles>
    <p:titleStyle>
      <a:lvl1pPr algn="l" defTabSz="642938" rtl="0" eaLnBrk="0" fontAlgn="base" hangingPunct="0">
        <a:spcBef>
          <a:spcPct val="0"/>
        </a:spcBef>
        <a:spcAft>
          <a:spcPct val="0"/>
        </a:spcAft>
        <a:defRPr sz="3000">
          <a:solidFill>
            <a:schemeClr val="tx1"/>
          </a:solidFill>
          <a:latin typeface="+mj-lt"/>
          <a:ea typeface="+mj-ea"/>
          <a:cs typeface="ヒラギノ角ゴ Pro W3"/>
          <a:sym typeface="Helvetica Neue Light" charset="0"/>
        </a:defRPr>
      </a:lvl1pPr>
      <a:lvl2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2pPr>
      <a:lvl3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3pPr>
      <a:lvl4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4pPr>
      <a:lvl5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a:sym typeface="Helvetica Neue Light" charset="0"/>
        </a:defRPr>
      </a:lvl5pPr>
      <a:lvl6pPr marL="4572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6pPr>
      <a:lvl7pPr marL="9144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7pPr>
      <a:lvl8pPr marL="13716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8pPr>
      <a:lvl9pPr marL="18288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9pPr>
    </p:titleStyle>
    <p:bodyStyle>
      <a:lvl1pPr marL="187325"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1pPr>
      <a:lvl2pPr marL="463550"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2pPr>
      <a:lvl3pPr marL="776288"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3pPr>
      <a:lvl4pPr marL="1089025"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4pPr>
      <a:lvl5pPr marL="1401763" indent="-187325" algn="l" defTabSz="642938" rtl="0" eaLnBrk="0" fontAlgn="base" hangingPunct="0">
        <a:spcBef>
          <a:spcPts val="3375"/>
        </a:spcBef>
        <a:spcAft>
          <a:spcPct val="0"/>
        </a:spcAft>
        <a:buClr>
          <a:srgbClr val="747474"/>
        </a:buClr>
        <a:buSzPct val="100000"/>
        <a:buFont typeface="Helvetica Neue" charset="0"/>
        <a:buChar char="•"/>
        <a:defRPr>
          <a:solidFill>
            <a:srgbClr val="747474"/>
          </a:solidFill>
          <a:latin typeface="+mn-lt"/>
          <a:ea typeface="+mn-ea"/>
          <a:cs typeface="ヒラギノ角ゴ Pro W3"/>
          <a:sym typeface="Helvetica Neue" charset="0"/>
        </a:defRPr>
      </a:lvl5pPr>
      <a:lvl6pPr marL="18589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6pPr>
      <a:lvl7pPr marL="23161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7pPr>
      <a:lvl8pPr marL="27733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8pPr>
      <a:lvl9pPr marL="3230563" indent="-187325" algn="l" defTabSz="642938" rtl="0" fontAlgn="base">
        <a:spcBef>
          <a:spcPts val="3375"/>
        </a:spcBef>
        <a:spcAft>
          <a:spcPct val="0"/>
        </a:spcAft>
        <a:buClr>
          <a:srgbClr val="747474"/>
        </a:buClr>
        <a:buSzPct val="100000"/>
        <a:buFont typeface="Helvetica Neue" pitchFamily="1" charset="0"/>
        <a:buChar char="•"/>
        <a:defRPr>
          <a:solidFill>
            <a:srgbClr val="747474"/>
          </a:solidFill>
          <a:latin typeface="+mn-lt"/>
          <a:ea typeface="+mn-ea"/>
          <a:sym typeface="Helvetica Neue"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source=images&amp;cd=&amp;cad=rja&amp;docid=PCmg6Ya2fC9nWM&amp;tbnid=o8yP1u0ftF10WM:&amp;ved=0CAgQjRwwAA&amp;url=http://blessedfool.blogspot.com/2010/06/self-development-idea-9-recognize-that.html&amp;ei=E9awUYb8K6XDygG-oYEo&amp;psig=AFQjCNFOg4FHurQm_O7qt-vvUSWXFTGnHQ&amp;ust=1370630035762479"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a:extLst>
              <a:ext uri="{FF2B5EF4-FFF2-40B4-BE49-F238E27FC236}">
                <a16:creationId xmlns:a16="http://schemas.microsoft.com/office/drawing/2014/main" id="{9F959013-D093-A650-572D-8DC3DFE1001E}"/>
              </a:ext>
            </a:extLst>
          </p:cNvPr>
          <p:cNvSpPr>
            <a:spLocks noChangeArrowheads="1"/>
          </p:cNvSpPr>
          <p:nvPr/>
        </p:nvSpPr>
        <p:spPr bwMode="auto">
          <a:xfrm>
            <a:off x="3680474" y="3886247"/>
            <a:ext cx="334985" cy="11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76" tIns="33788" rIns="67576" bIns="33788"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b="0">
              <a:solidFill>
                <a:schemeClr val="bg1"/>
              </a:solidFill>
              <a:latin typeface="Times" panose="02020603050405020304" pitchFamily="18" charset="0"/>
            </a:endParaRPr>
          </a:p>
        </p:txBody>
      </p:sp>
      <p:pic>
        <p:nvPicPr>
          <p:cNvPr id="17412" name="Picture 4">
            <a:extLst>
              <a:ext uri="{FF2B5EF4-FFF2-40B4-BE49-F238E27FC236}">
                <a16:creationId xmlns:a16="http://schemas.microsoft.com/office/drawing/2014/main" id="{0FFE2973-4821-A33B-6562-5A60471C0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372" y="3996495"/>
            <a:ext cx="3173874" cy="659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LSN logo_150dpi.jpg                                            006ABFB9Macintosh HD                   BC2D11C2:">
            <a:extLst>
              <a:ext uri="{FF2B5EF4-FFF2-40B4-BE49-F238E27FC236}">
                <a16:creationId xmlns:a16="http://schemas.microsoft.com/office/drawing/2014/main" id="{484B337F-BE39-C1B9-E001-1111ADBCB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191" y="541701"/>
            <a:ext cx="3195076" cy="316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5E0285D-5410-F24F-CB6E-26526F99B20A}"/>
              </a:ext>
            </a:extLst>
          </p:cNvPr>
          <p:cNvSpPr>
            <a:spLocks noGrp="1" noChangeArrowheads="1"/>
          </p:cNvSpPr>
          <p:nvPr>
            <p:ph type="title"/>
          </p:nvPr>
        </p:nvSpPr>
        <p:spPr>
          <a:xfrm>
            <a:off x="914401" y="234553"/>
            <a:ext cx="7827963" cy="736997"/>
          </a:xfrm>
        </p:spPr>
        <p:txBody>
          <a:bodyPr/>
          <a:lstStyle/>
          <a:p>
            <a:r>
              <a:rPr lang="en-US" altLang="en-US" b="1" dirty="0"/>
              <a:t>The Belief Model</a:t>
            </a:r>
          </a:p>
        </p:txBody>
      </p:sp>
      <p:sp>
        <p:nvSpPr>
          <p:cNvPr id="103427" name="Rectangle 3">
            <a:extLst>
              <a:ext uri="{FF2B5EF4-FFF2-40B4-BE49-F238E27FC236}">
                <a16:creationId xmlns:a16="http://schemas.microsoft.com/office/drawing/2014/main" id="{4B490FEF-B31E-A888-14F4-32EBD14B1AC7}"/>
              </a:ext>
            </a:extLst>
          </p:cNvPr>
          <p:cNvSpPr>
            <a:spLocks noGrp="1" noChangeArrowheads="1"/>
          </p:cNvSpPr>
          <p:nvPr>
            <p:ph type="body" idx="1"/>
          </p:nvPr>
        </p:nvSpPr>
        <p:spPr>
          <a:xfrm>
            <a:off x="2146540" y="1092351"/>
            <a:ext cx="5778255" cy="457954"/>
          </a:xfrm>
        </p:spPr>
        <p:txBody>
          <a:bodyPr/>
          <a:lstStyle/>
          <a:p>
            <a:pPr marL="0" indent="0">
              <a:lnSpc>
                <a:spcPct val="90000"/>
              </a:lnSpc>
              <a:buNone/>
            </a:pPr>
            <a:r>
              <a:rPr lang="en-US" altLang="en-US" sz="1400" b="1" dirty="0">
                <a:solidFill>
                  <a:schemeClr val="tx1"/>
                </a:solidFill>
              </a:rPr>
              <a:t>Our beliefs are formed in our being by processing the interaction </a:t>
            </a:r>
            <a:br>
              <a:rPr lang="en-US" altLang="en-US" sz="1400" b="1" dirty="0">
                <a:solidFill>
                  <a:schemeClr val="tx1"/>
                </a:solidFill>
              </a:rPr>
            </a:br>
            <a:r>
              <a:rPr lang="en-US" altLang="en-US" sz="1400" b="1" dirty="0">
                <a:solidFill>
                  <a:schemeClr val="tx1"/>
                </a:solidFill>
              </a:rPr>
              <a:t>of our true desires, feelings, thoughts and capabilities.  </a:t>
            </a:r>
          </a:p>
          <a:p>
            <a:pPr marL="0" indent="0">
              <a:lnSpc>
                <a:spcPct val="90000"/>
              </a:lnSpc>
            </a:pPr>
            <a:endParaRPr lang="en-US" altLang="en-US" sz="1202" dirty="0">
              <a:solidFill>
                <a:schemeClr val="tx1"/>
              </a:solidFill>
            </a:endParaRPr>
          </a:p>
        </p:txBody>
      </p:sp>
      <p:sp>
        <p:nvSpPr>
          <p:cNvPr id="103428" name="Rectangle 4">
            <a:extLst>
              <a:ext uri="{FF2B5EF4-FFF2-40B4-BE49-F238E27FC236}">
                <a16:creationId xmlns:a16="http://schemas.microsoft.com/office/drawing/2014/main" id="{B478C9EB-DEAC-EBFB-5836-AEE0D28494D3}"/>
              </a:ext>
            </a:extLst>
          </p:cNvPr>
          <p:cNvSpPr>
            <a:spLocks noChangeArrowheads="1"/>
          </p:cNvSpPr>
          <p:nvPr/>
        </p:nvSpPr>
        <p:spPr bwMode="auto">
          <a:xfrm>
            <a:off x="2146540" y="4219333"/>
            <a:ext cx="5778257" cy="63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l">
              <a:spcBef>
                <a:spcPct val="50000"/>
              </a:spcBef>
              <a:buClr>
                <a:schemeClr val="folHlink"/>
              </a:buClr>
              <a:buFont typeface="Times" panose="02020603050405020304" pitchFamily="18" charset="0"/>
              <a:buNone/>
            </a:pPr>
            <a:r>
              <a:rPr lang="en-US" altLang="en-US" sz="1600" b="0" dirty="0">
                <a:latin typeface="Helvetica" panose="020B0604020202020204" pitchFamily="34" charset="0"/>
              </a:rPr>
              <a:t>If the results of your behavior meet your needs over the </a:t>
            </a:r>
            <a:br>
              <a:rPr lang="en-US" altLang="en-US" sz="1600" b="0" dirty="0">
                <a:latin typeface="Helvetica" panose="020B0604020202020204" pitchFamily="34" charset="0"/>
              </a:rPr>
            </a:br>
            <a:r>
              <a:rPr lang="en-US" altLang="en-US" sz="1600" b="0" dirty="0">
                <a:latin typeface="Helvetica" panose="020B0604020202020204" pitchFamily="34" charset="0"/>
              </a:rPr>
              <a:t>long haul, this feedback tells you that you have a correct </a:t>
            </a:r>
            <a:br>
              <a:rPr lang="en-US" altLang="en-US" sz="1600" b="0" dirty="0">
                <a:latin typeface="Helvetica" panose="020B0604020202020204" pitchFamily="34" charset="0"/>
              </a:rPr>
            </a:br>
            <a:r>
              <a:rPr lang="en-US" altLang="en-US" sz="1600" b="0" dirty="0">
                <a:latin typeface="Helvetica" panose="020B0604020202020204" pitchFamily="34" charset="0"/>
              </a:rPr>
              <a:t>belief or harmless opinion on your belief window.</a:t>
            </a:r>
          </a:p>
        </p:txBody>
      </p:sp>
      <p:sp>
        <p:nvSpPr>
          <p:cNvPr id="103429" name="Oval 3">
            <a:extLst>
              <a:ext uri="{FF2B5EF4-FFF2-40B4-BE49-F238E27FC236}">
                <a16:creationId xmlns:a16="http://schemas.microsoft.com/office/drawing/2014/main" id="{1C991B57-FE3E-1FFD-A663-D7C3E9177B14}"/>
              </a:ext>
            </a:extLst>
          </p:cNvPr>
          <p:cNvSpPr>
            <a:spLocks noChangeArrowheads="1"/>
          </p:cNvSpPr>
          <p:nvPr/>
        </p:nvSpPr>
        <p:spPr bwMode="auto">
          <a:xfrm>
            <a:off x="2147601" y="2142889"/>
            <a:ext cx="860784" cy="936049"/>
          </a:xfrm>
          <a:prstGeom prst="ellipse">
            <a:avLst/>
          </a:prstGeom>
          <a:solidFill>
            <a:srgbClr val="FFFF00"/>
          </a:solidFill>
          <a:ln>
            <a:noFill/>
          </a:ln>
          <a:extLst>
            <a:ext uri="{91240B29-F687-4F45-9708-019B960494DF}">
              <a14:hiddenLine xmlns:a14="http://schemas.microsoft.com/office/drawing/2010/main" w="12700">
                <a:solidFill>
                  <a:srgbClr val="000000"/>
                </a:solidFill>
                <a:round/>
                <a:headEnd/>
                <a:tailEnd/>
              </a14:hiddenLine>
            </a:ext>
          </a:extLst>
        </p:spPr>
        <p:txBody>
          <a:bodyPr wrap="none"/>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
        <p:nvSpPr>
          <p:cNvPr id="103430" name="Freeform 4">
            <a:extLst>
              <a:ext uri="{FF2B5EF4-FFF2-40B4-BE49-F238E27FC236}">
                <a16:creationId xmlns:a16="http://schemas.microsoft.com/office/drawing/2014/main" id="{6BE39613-B0FC-E1C8-5381-4C2C1807717E}"/>
              </a:ext>
            </a:extLst>
          </p:cNvPr>
          <p:cNvSpPr>
            <a:spLocks noChangeArrowheads="1"/>
          </p:cNvSpPr>
          <p:nvPr/>
        </p:nvSpPr>
        <p:spPr bwMode="auto">
          <a:xfrm>
            <a:off x="6486501" y="2210735"/>
            <a:ext cx="915908" cy="934989"/>
          </a:xfrm>
          <a:custGeom>
            <a:avLst/>
            <a:gdLst>
              <a:gd name="T0" fmla="*/ 2147483647 w 970"/>
              <a:gd name="T1" fmla="*/ 2147483647 h 991"/>
              <a:gd name="T2" fmla="*/ 2147483647 w 970"/>
              <a:gd name="T3" fmla="*/ 2147483647 h 991"/>
              <a:gd name="T4" fmla="*/ 2147483647 w 970"/>
              <a:gd name="T5" fmla="*/ 2147483647 h 991"/>
              <a:gd name="T6" fmla="*/ 2147483647 w 970"/>
              <a:gd name="T7" fmla="*/ 0 h 991"/>
              <a:gd name="T8" fmla="*/ 2147483647 w 970"/>
              <a:gd name="T9" fmla="*/ 0 h 991"/>
              <a:gd name="T10" fmla="*/ 0 w 970"/>
              <a:gd name="T11" fmla="*/ 2147483647 h 991"/>
              <a:gd name="T12" fmla="*/ 0 w 970"/>
              <a:gd name="T13" fmla="*/ 2147483647 h 991"/>
              <a:gd name="T14" fmla="*/ 2147483647 w 970"/>
              <a:gd name="T15" fmla="*/ 2147483647 h 991"/>
              <a:gd name="T16" fmla="*/ 2147483647 w 970"/>
              <a:gd name="T17" fmla="*/ 2147483647 h 9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0"/>
              <a:gd name="T28" fmla="*/ 0 h 991"/>
              <a:gd name="T29" fmla="*/ 970 w 970"/>
              <a:gd name="T30" fmla="*/ 991 h 9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0" h="991">
                <a:moveTo>
                  <a:pt x="895" y="991"/>
                </a:moveTo>
                <a:cubicBezTo>
                  <a:pt x="934" y="986"/>
                  <a:pt x="967" y="939"/>
                  <a:pt x="970" y="884"/>
                </a:cubicBezTo>
                <a:cubicBezTo>
                  <a:pt x="970" y="107"/>
                  <a:pt x="970" y="107"/>
                  <a:pt x="970" y="107"/>
                </a:cubicBezTo>
                <a:cubicBezTo>
                  <a:pt x="967" y="51"/>
                  <a:pt x="934" y="4"/>
                  <a:pt x="895" y="0"/>
                </a:cubicBezTo>
                <a:cubicBezTo>
                  <a:pt x="75" y="0"/>
                  <a:pt x="75" y="0"/>
                  <a:pt x="75" y="0"/>
                </a:cubicBezTo>
                <a:cubicBezTo>
                  <a:pt x="36" y="4"/>
                  <a:pt x="4" y="51"/>
                  <a:pt x="0" y="107"/>
                </a:cubicBezTo>
                <a:cubicBezTo>
                  <a:pt x="0" y="884"/>
                  <a:pt x="0" y="884"/>
                  <a:pt x="0" y="884"/>
                </a:cubicBezTo>
                <a:cubicBezTo>
                  <a:pt x="4" y="939"/>
                  <a:pt x="36" y="986"/>
                  <a:pt x="75" y="991"/>
                </a:cubicBezTo>
                <a:cubicBezTo>
                  <a:pt x="895" y="991"/>
                  <a:pt x="895" y="991"/>
                  <a:pt x="895" y="991"/>
                </a:cubicBezTo>
                <a:close/>
              </a:path>
            </a:pathLst>
          </a:custGeom>
          <a:solidFill>
            <a:srgbClr val="000080"/>
          </a:solidFill>
          <a:ln w="12700">
            <a:solidFill>
              <a:srgbClr val="000000"/>
            </a:solidFill>
            <a:round/>
            <a:headEnd/>
            <a:tailEnd/>
          </a:ln>
        </p:spPr>
        <p:txBody>
          <a:bodyPr wrap="none"/>
          <a:lstStyle/>
          <a:p>
            <a:endParaRPr lang="en-US" sz="2805"/>
          </a:p>
        </p:txBody>
      </p:sp>
      <p:sp>
        <p:nvSpPr>
          <p:cNvPr id="103431" name="Freeform 6">
            <a:extLst>
              <a:ext uri="{FF2B5EF4-FFF2-40B4-BE49-F238E27FC236}">
                <a16:creationId xmlns:a16="http://schemas.microsoft.com/office/drawing/2014/main" id="{9AE44B8F-58BD-4D7B-8EA7-DEAF34B2EBE9}"/>
              </a:ext>
            </a:extLst>
          </p:cNvPr>
          <p:cNvSpPr>
            <a:spLocks noChangeArrowheads="1"/>
          </p:cNvSpPr>
          <p:nvPr/>
        </p:nvSpPr>
        <p:spPr bwMode="auto">
          <a:xfrm>
            <a:off x="3117573" y="2129109"/>
            <a:ext cx="901067" cy="1142764"/>
          </a:xfrm>
          <a:custGeom>
            <a:avLst/>
            <a:gdLst>
              <a:gd name="T0" fmla="*/ 0 w 954"/>
              <a:gd name="T1" fmla="*/ 2147483647 h 1211"/>
              <a:gd name="T2" fmla="*/ 2147483647 w 954"/>
              <a:gd name="T3" fmla="*/ 2147483647 h 1211"/>
              <a:gd name="T4" fmla="*/ 2147483647 w 954"/>
              <a:gd name="T5" fmla="*/ 2147483647 h 1211"/>
              <a:gd name="T6" fmla="*/ 2147483647 w 954"/>
              <a:gd name="T7" fmla="*/ 2147483647 h 1211"/>
              <a:gd name="T8" fmla="*/ 2147483647 w 954"/>
              <a:gd name="T9" fmla="*/ 0 h 1211"/>
              <a:gd name="T10" fmla="*/ 2147483647 w 954"/>
              <a:gd name="T11" fmla="*/ 2147483647 h 1211"/>
              <a:gd name="T12" fmla="*/ 0 w 954"/>
              <a:gd name="T13" fmla="*/ 2147483647 h 1211"/>
              <a:gd name="T14" fmla="*/ 0 w 954"/>
              <a:gd name="T15" fmla="*/ 2147483647 h 1211"/>
              <a:gd name="T16" fmla="*/ 0 60000 65536"/>
              <a:gd name="T17" fmla="*/ 0 60000 65536"/>
              <a:gd name="T18" fmla="*/ 0 60000 65536"/>
              <a:gd name="T19" fmla="*/ 0 60000 65536"/>
              <a:gd name="T20" fmla="*/ 0 60000 65536"/>
              <a:gd name="T21" fmla="*/ 0 60000 65536"/>
              <a:gd name="T22" fmla="*/ 0 60000 65536"/>
              <a:gd name="T23" fmla="*/ 0 60000 65536"/>
              <a:gd name="T24" fmla="*/ 0 w 954"/>
              <a:gd name="T25" fmla="*/ 0 h 1211"/>
              <a:gd name="T26" fmla="*/ 954 w 954"/>
              <a:gd name="T27" fmla="*/ 1211 h 1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4" h="1211">
                <a:moveTo>
                  <a:pt x="0" y="989"/>
                </a:moveTo>
                <a:lnTo>
                  <a:pt x="683" y="989"/>
                </a:lnTo>
                <a:lnTo>
                  <a:pt x="683" y="1211"/>
                </a:lnTo>
                <a:lnTo>
                  <a:pt x="954" y="608"/>
                </a:lnTo>
                <a:lnTo>
                  <a:pt x="683" y="0"/>
                </a:lnTo>
                <a:lnTo>
                  <a:pt x="683" y="211"/>
                </a:lnTo>
                <a:lnTo>
                  <a:pt x="0" y="211"/>
                </a:lnTo>
                <a:lnTo>
                  <a:pt x="0" y="989"/>
                </a:lnTo>
                <a:close/>
              </a:path>
            </a:pathLst>
          </a:custGeom>
          <a:solidFill>
            <a:srgbClr val="003400"/>
          </a:solidFill>
          <a:ln w="12700">
            <a:solidFill>
              <a:srgbClr val="000000"/>
            </a:solidFill>
            <a:round/>
            <a:headEnd/>
            <a:tailEnd/>
          </a:ln>
        </p:spPr>
        <p:txBody>
          <a:bodyPr wrap="none"/>
          <a:lstStyle/>
          <a:p>
            <a:endParaRPr lang="en-US" sz="2805"/>
          </a:p>
        </p:txBody>
      </p:sp>
      <p:sp>
        <p:nvSpPr>
          <p:cNvPr id="103432" name="Freeform 7">
            <a:extLst>
              <a:ext uri="{FF2B5EF4-FFF2-40B4-BE49-F238E27FC236}">
                <a16:creationId xmlns:a16="http://schemas.microsoft.com/office/drawing/2014/main" id="{E3286F5E-C857-C76A-F99F-5E16207D14DF}"/>
              </a:ext>
            </a:extLst>
          </p:cNvPr>
          <p:cNvSpPr>
            <a:spLocks noChangeArrowheads="1"/>
          </p:cNvSpPr>
          <p:nvPr/>
        </p:nvSpPr>
        <p:spPr bwMode="auto">
          <a:xfrm>
            <a:off x="5373419" y="2129109"/>
            <a:ext cx="900007" cy="1142764"/>
          </a:xfrm>
          <a:custGeom>
            <a:avLst/>
            <a:gdLst>
              <a:gd name="T0" fmla="*/ 0 w 954"/>
              <a:gd name="T1" fmla="*/ 2147483647 h 1211"/>
              <a:gd name="T2" fmla="*/ 2147483647 w 954"/>
              <a:gd name="T3" fmla="*/ 2147483647 h 1211"/>
              <a:gd name="T4" fmla="*/ 2147483647 w 954"/>
              <a:gd name="T5" fmla="*/ 2147483647 h 1211"/>
              <a:gd name="T6" fmla="*/ 2147483647 w 954"/>
              <a:gd name="T7" fmla="*/ 2147483647 h 1211"/>
              <a:gd name="T8" fmla="*/ 2147483647 w 954"/>
              <a:gd name="T9" fmla="*/ 0 h 1211"/>
              <a:gd name="T10" fmla="*/ 2147483647 w 954"/>
              <a:gd name="T11" fmla="*/ 2147483647 h 1211"/>
              <a:gd name="T12" fmla="*/ 0 w 954"/>
              <a:gd name="T13" fmla="*/ 2147483647 h 1211"/>
              <a:gd name="T14" fmla="*/ 0 w 954"/>
              <a:gd name="T15" fmla="*/ 2147483647 h 1211"/>
              <a:gd name="T16" fmla="*/ 0 60000 65536"/>
              <a:gd name="T17" fmla="*/ 0 60000 65536"/>
              <a:gd name="T18" fmla="*/ 0 60000 65536"/>
              <a:gd name="T19" fmla="*/ 0 60000 65536"/>
              <a:gd name="T20" fmla="*/ 0 60000 65536"/>
              <a:gd name="T21" fmla="*/ 0 60000 65536"/>
              <a:gd name="T22" fmla="*/ 0 60000 65536"/>
              <a:gd name="T23" fmla="*/ 0 60000 65536"/>
              <a:gd name="T24" fmla="*/ 0 w 954"/>
              <a:gd name="T25" fmla="*/ 0 h 1211"/>
              <a:gd name="T26" fmla="*/ 954 w 954"/>
              <a:gd name="T27" fmla="*/ 1211 h 1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4" h="1211">
                <a:moveTo>
                  <a:pt x="0" y="989"/>
                </a:moveTo>
                <a:lnTo>
                  <a:pt x="683" y="989"/>
                </a:lnTo>
                <a:lnTo>
                  <a:pt x="683" y="1211"/>
                </a:lnTo>
                <a:lnTo>
                  <a:pt x="954" y="608"/>
                </a:lnTo>
                <a:lnTo>
                  <a:pt x="683" y="0"/>
                </a:lnTo>
                <a:lnTo>
                  <a:pt x="683" y="211"/>
                </a:lnTo>
                <a:lnTo>
                  <a:pt x="0" y="211"/>
                </a:lnTo>
                <a:lnTo>
                  <a:pt x="0" y="989"/>
                </a:lnTo>
                <a:close/>
              </a:path>
            </a:pathLst>
          </a:custGeom>
          <a:solidFill>
            <a:srgbClr val="003400"/>
          </a:solidFill>
          <a:ln w="12700">
            <a:solidFill>
              <a:srgbClr val="000000"/>
            </a:solidFill>
            <a:round/>
            <a:headEnd/>
            <a:tailEnd/>
          </a:ln>
        </p:spPr>
        <p:txBody>
          <a:bodyPr wrap="none"/>
          <a:lstStyle/>
          <a:p>
            <a:endParaRPr lang="en-US" sz="2805"/>
          </a:p>
        </p:txBody>
      </p:sp>
      <p:sp>
        <p:nvSpPr>
          <p:cNvPr id="103433" name="Freeform 8">
            <a:extLst>
              <a:ext uri="{FF2B5EF4-FFF2-40B4-BE49-F238E27FC236}">
                <a16:creationId xmlns:a16="http://schemas.microsoft.com/office/drawing/2014/main" id="{96409801-7D62-BE08-32B3-9B8D32CE604C}"/>
              </a:ext>
            </a:extLst>
          </p:cNvPr>
          <p:cNvSpPr>
            <a:spLocks noChangeArrowheads="1"/>
          </p:cNvSpPr>
          <p:nvPr/>
        </p:nvSpPr>
        <p:spPr bwMode="auto">
          <a:xfrm>
            <a:off x="4235956" y="2120628"/>
            <a:ext cx="901067" cy="1142764"/>
          </a:xfrm>
          <a:custGeom>
            <a:avLst/>
            <a:gdLst>
              <a:gd name="T0" fmla="*/ 0 w 954"/>
              <a:gd name="T1" fmla="*/ 2147483647 h 1211"/>
              <a:gd name="T2" fmla="*/ 2147483647 w 954"/>
              <a:gd name="T3" fmla="*/ 2147483647 h 1211"/>
              <a:gd name="T4" fmla="*/ 2147483647 w 954"/>
              <a:gd name="T5" fmla="*/ 2147483647 h 1211"/>
              <a:gd name="T6" fmla="*/ 2147483647 w 954"/>
              <a:gd name="T7" fmla="*/ 2147483647 h 1211"/>
              <a:gd name="T8" fmla="*/ 2147483647 w 954"/>
              <a:gd name="T9" fmla="*/ 0 h 1211"/>
              <a:gd name="T10" fmla="*/ 2147483647 w 954"/>
              <a:gd name="T11" fmla="*/ 2147483647 h 1211"/>
              <a:gd name="T12" fmla="*/ 0 w 954"/>
              <a:gd name="T13" fmla="*/ 2147483647 h 1211"/>
              <a:gd name="T14" fmla="*/ 0 w 954"/>
              <a:gd name="T15" fmla="*/ 2147483647 h 1211"/>
              <a:gd name="T16" fmla="*/ 0 60000 65536"/>
              <a:gd name="T17" fmla="*/ 0 60000 65536"/>
              <a:gd name="T18" fmla="*/ 0 60000 65536"/>
              <a:gd name="T19" fmla="*/ 0 60000 65536"/>
              <a:gd name="T20" fmla="*/ 0 60000 65536"/>
              <a:gd name="T21" fmla="*/ 0 60000 65536"/>
              <a:gd name="T22" fmla="*/ 0 60000 65536"/>
              <a:gd name="T23" fmla="*/ 0 60000 65536"/>
              <a:gd name="T24" fmla="*/ 0 w 954"/>
              <a:gd name="T25" fmla="*/ 0 h 1211"/>
              <a:gd name="T26" fmla="*/ 954 w 954"/>
              <a:gd name="T27" fmla="*/ 1211 h 1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4" h="1211">
                <a:moveTo>
                  <a:pt x="0" y="989"/>
                </a:moveTo>
                <a:lnTo>
                  <a:pt x="683" y="989"/>
                </a:lnTo>
                <a:lnTo>
                  <a:pt x="683" y="1211"/>
                </a:lnTo>
                <a:lnTo>
                  <a:pt x="954" y="608"/>
                </a:lnTo>
                <a:lnTo>
                  <a:pt x="683" y="0"/>
                </a:lnTo>
                <a:lnTo>
                  <a:pt x="683" y="211"/>
                </a:lnTo>
                <a:lnTo>
                  <a:pt x="0" y="211"/>
                </a:lnTo>
                <a:lnTo>
                  <a:pt x="0" y="989"/>
                </a:lnTo>
                <a:close/>
              </a:path>
            </a:pathLst>
          </a:custGeom>
          <a:solidFill>
            <a:srgbClr val="003400"/>
          </a:solidFill>
          <a:ln w="12700">
            <a:solidFill>
              <a:srgbClr val="000000"/>
            </a:solidFill>
            <a:round/>
            <a:headEnd/>
            <a:tailEnd/>
          </a:ln>
        </p:spPr>
        <p:txBody>
          <a:bodyPr wrap="none"/>
          <a:lstStyle/>
          <a:p>
            <a:endParaRPr lang="en-US" sz="2805"/>
          </a:p>
        </p:txBody>
      </p:sp>
      <p:sp>
        <p:nvSpPr>
          <p:cNvPr id="103434" name="Text Box 9">
            <a:extLst>
              <a:ext uri="{FF2B5EF4-FFF2-40B4-BE49-F238E27FC236}">
                <a16:creationId xmlns:a16="http://schemas.microsoft.com/office/drawing/2014/main" id="{6CE7B144-5E9F-DC66-22CE-3ED0E087F04A}"/>
              </a:ext>
            </a:extLst>
          </p:cNvPr>
          <p:cNvSpPr txBox="1">
            <a:spLocks noChangeArrowheads="1"/>
          </p:cNvSpPr>
          <p:nvPr/>
        </p:nvSpPr>
        <p:spPr bwMode="auto">
          <a:xfrm>
            <a:off x="2197874" y="2454976"/>
            <a:ext cx="745397" cy="29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937">
                <a:latin typeface="Helvetica" panose="020B0604020202020204" pitchFamily="34" charset="0"/>
              </a:rPr>
              <a:t>Needs</a:t>
            </a:r>
          </a:p>
        </p:txBody>
      </p:sp>
      <p:sp>
        <p:nvSpPr>
          <p:cNvPr id="103435" name="Text Box 10">
            <a:extLst>
              <a:ext uri="{FF2B5EF4-FFF2-40B4-BE49-F238E27FC236}">
                <a16:creationId xmlns:a16="http://schemas.microsoft.com/office/drawing/2014/main" id="{F445CE7B-88A8-D057-8049-E297BDDF39B8}"/>
              </a:ext>
            </a:extLst>
          </p:cNvPr>
          <p:cNvSpPr txBox="1">
            <a:spLocks noChangeArrowheads="1"/>
          </p:cNvSpPr>
          <p:nvPr/>
        </p:nvSpPr>
        <p:spPr bwMode="auto">
          <a:xfrm>
            <a:off x="3223730" y="2517070"/>
            <a:ext cx="556243" cy="2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85000"/>
              </a:lnSpc>
            </a:pPr>
            <a:r>
              <a:rPr lang="en-US" altLang="en-US" sz="1135">
                <a:solidFill>
                  <a:srgbClr val="FFFFFF"/>
                </a:solidFill>
                <a:latin typeface="Helvetica" panose="020B0604020202020204" pitchFamily="34" charset="0"/>
              </a:rPr>
              <a:t>Belief</a:t>
            </a:r>
          </a:p>
          <a:p>
            <a:pPr>
              <a:lnSpc>
                <a:spcPct val="85000"/>
              </a:lnSpc>
            </a:pPr>
            <a:r>
              <a:rPr lang="en-US" altLang="en-US" sz="1135">
                <a:solidFill>
                  <a:srgbClr val="FFFFFF"/>
                </a:solidFill>
                <a:latin typeface="Helvetica" panose="020B0604020202020204" pitchFamily="34" charset="0"/>
              </a:rPr>
              <a:t>Window</a:t>
            </a:r>
          </a:p>
        </p:txBody>
      </p:sp>
      <p:sp>
        <p:nvSpPr>
          <p:cNvPr id="103436" name="Text Box 11">
            <a:extLst>
              <a:ext uri="{FF2B5EF4-FFF2-40B4-BE49-F238E27FC236}">
                <a16:creationId xmlns:a16="http://schemas.microsoft.com/office/drawing/2014/main" id="{BB296BA9-A1EB-DE27-3059-C75151BE7F16}"/>
              </a:ext>
            </a:extLst>
          </p:cNvPr>
          <p:cNvSpPr txBox="1">
            <a:spLocks noChangeArrowheads="1"/>
          </p:cNvSpPr>
          <p:nvPr/>
        </p:nvSpPr>
        <p:spPr bwMode="auto">
          <a:xfrm>
            <a:off x="4367406" y="2484724"/>
            <a:ext cx="628626" cy="44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85000"/>
              </a:lnSpc>
            </a:pPr>
            <a:r>
              <a:rPr lang="en-US" altLang="en-US" sz="1135">
                <a:solidFill>
                  <a:srgbClr val="FFFFFF"/>
                </a:solidFill>
                <a:latin typeface="Helvetica" panose="020B0604020202020204" pitchFamily="34" charset="0"/>
              </a:rPr>
              <a:t>Rules:</a:t>
            </a:r>
          </a:p>
          <a:p>
            <a:pPr>
              <a:lnSpc>
                <a:spcPct val="85000"/>
              </a:lnSpc>
            </a:pPr>
            <a:r>
              <a:rPr lang="en-US" altLang="en-US" sz="1135">
                <a:solidFill>
                  <a:srgbClr val="FFFFFF"/>
                </a:solidFill>
                <a:latin typeface="Helvetica" panose="020B0604020202020204" pitchFamily="34" charset="0"/>
              </a:rPr>
              <a:t>"If...</a:t>
            </a:r>
          </a:p>
          <a:p>
            <a:pPr>
              <a:lnSpc>
                <a:spcPct val="85000"/>
              </a:lnSpc>
            </a:pPr>
            <a:r>
              <a:rPr lang="en-US" altLang="en-US" sz="1135">
                <a:solidFill>
                  <a:srgbClr val="FFFFFF"/>
                </a:solidFill>
                <a:latin typeface="Helvetica" panose="020B0604020202020204" pitchFamily="34" charset="0"/>
              </a:rPr>
              <a:t>Then..."</a:t>
            </a:r>
          </a:p>
        </p:txBody>
      </p:sp>
      <p:sp>
        <p:nvSpPr>
          <p:cNvPr id="103437" name="Text Box 12">
            <a:extLst>
              <a:ext uri="{FF2B5EF4-FFF2-40B4-BE49-F238E27FC236}">
                <a16:creationId xmlns:a16="http://schemas.microsoft.com/office/drawing/2014/main" id="{CB709743-BD1D-63D8-652A-D6E94A68F99D}"/>
              </a:ext>
            </a:extLst>
          </p:cNvPr>
          <p:cNvSpPr txBox="1">
            <a:spLocks noChangeArrowheads="1"/>
          </p:cNvSpPr>
          <p:nvPr/>
        </p:nvSpPr>
        <p:spPr bwMode="auto">
          <a:xfrm>
            <a:off x="5453088" y="2550992"/>
            <a:ext cx="618760" cy="29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nSpc>
                <a:spcPct val="85000"/>
              </a:lnSpc>
            </a:pPr>
            <a:r>
              <a:rPr lang="en-US" altLang="en-US" sz="1135">
                <a:solidFill>
                  <a:srgbClr val="FFFFFF"/>
                </a:solidFill>
                <a:latin typeface="Helvetica" panose="020B0604020202020204" pitchFamily="34" charset="0"/>
              </a:rPr>
              <a:t>Behavior</a:t>
            </a:r>
          </a:p>
          <a:p>
            <a:pPr>
              <a:lnSpc>
                <a:spcPct val="85000"/>
              </a:lnSpc>
            </a:pPr>
            <a:r>
              <a:rPr lang="en-US" altLang="en-US" sz="1135">
                <a:solidFill>
                  <a:srgbClr val="FFFFFF"/>
                </a:solidFill>
                <a:latin typeface="Helvetica" panose="020B0604020202020204" pitchFamily="34" charset="0"/>
              </a:rPr>
              <a:t>Patterns</a:t>
            </a:r>
          </a:p>
        </p:txBody>
      </p:sp>
      <p:sp>
        <p:nvSpPr>
          <p:cNvPr id="103438" name="Text Box 13">
            <a:extLst>
              <a:ext uri="{FF2B5EF4-FFF2-40B4-BE49-F238E27FC236}">
                <a16:creationId xmlns:a16="http://schemas.microsoft.com/office/drawing/2014/main" id="{B4515A67-BDCC-A3CC-0188-5DE0C7E0FDD6}"/>
              </a:ext>
            </a:extLst>
          </p:cNvPr>
          <p:cNvSpPr txBox="1">
            <a:spLocks noChangeArrowheads="1"/>
          </p:cNvSpPr>
          <p:nvPr/>
        </p:nvSpPr>
        <p:spPr bwMode="auto">
          <a:xfrm>
            <a:off x="6504094" y="2523882"/>
            <a:ext cx="897683" cy="29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937">
                <a:solidFill>
                  <a:srgbClr val="FFFFFF"/>
                </a:solidFill>
                <a:latin typeface="Helvetica" panose="020B0604020202020204" pitchFamily="34" charset="0"/>
              </a:rPr>
              <a:t>Results</a:t>
            </a:r>
          </a:p>
        </p:txBody>
      </p:sp>
      <p:sp>
        <p:nvSpPr>
          <p:cNvPr id="103439" name="Line 15">
            <a:extLst>
              <a:ext uri="{FF2B5EF4-FFF2-40B4-BE49-F238E27FC236}">
                <a16:creationId xmlns:a16="http://schemas.microsoft.com/office/drawing/2014/main" id="{26D527E7-DF6E-7815-58EC-2F7A9CFDF23F}"/>
              </a:ext>
            </a:extLst>
          </p:cNvPr>
          <p:cNvSpPr>
            <a:spLocks noChangeShapeType="1"/>
          </p:cNvSpPr>
          <p:nvPr/>
        </p:nvSpPr>
        <p:spPr bwMode="auto">
          <a:xfrm>
            <a:off x="7156471" y="3360920"/>
            <a:ext cx="0" cy="519438"/>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0" name="Line 16">
            <a:extLst>
              <a:ext uri="{FF2B5EF4-FFF2-40B4-BE49-F238E27FC236}">
                <a16:creationId xmlns:a16="http://schemas.microsoft.com/office/drawing/2014/main" id="{86F29B97-7E5B-3FD9-ED55-FFA37A47210C}"/>
              </a:ext>
            </a:extLst>
          </p:cNvPr>
          <p:cNvSpPr>
            <a:spLocks noChangeShapeType="1"/>
          </p:cNvSpPr>
          <p:nvPr/>
        </p:nvSpPr>
        <p:spPr bwMode="auto">
          <a:xfrm flipH="1" flipV="1">
            <a:off x="2629937" y="3883538"/>
            <a:ext cx="1602838" cy="7420"/>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1" name="Line 17">
            <a:extLst>
              <a:ext uri="{FF2B5EF4-FFF2-40B4-BE49-F238E27FC236}">
                <a16:creationId xmlns:a16="http://schemas.microsoft.com/office/drawing/2014/main" id="{B397FC64-66A4-F144-7A2C-963A5A7EDBFA}"/>
              </a:ext>
            </a:extLst>
          </p:cNvPr>
          <p:cNvSpPr>
            <a:spLocks noChangeShapeType="1"/>
          </p:cNvSpPr>
          <p:nvPr/>
        </p:nvSpPr>
        <p:spPr bwMode="auto">
          <a:xfrm flipH="1">
            <a:off x="5555753" y="3883538"/>
            <a:ext cx="1583757" cy="7420"/>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2" name="Text Box 18">
            <a:extLst>
              <a:ext uri="{FF2B5EF4-FFF2-40B4-BE49-F238E27FC236}">
                <a16:creationId xmlns:a16="http://schemas.microsoft.com/office/drawing/2014/main" id="{D84A7A04-138A-D0BA-C7B5-989094A0528F}"/>
              </a:ext>
            </a:extLst>
          </p:cNvPr>
          <p:cNvSpPr txBox="1">
            <a:spLocks noChangeArrowheads="1"/>
          </p:cNvSpPr>
          <p:nvPr/>
        </p:nvSpPr>
        <p:spPr bwMode="auto">
          <a:xfrm>
            <a:off x="4131007" y="3758872"/>
            <a:ext cx="1526513" cy="298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lgn="ctr">
              <a:spcAft>
                <a:spcPct val="15000"/>
              </a:spcAft>
            </a:pPr>
            <a:r>
              <a:rPr lang="en-US" altLang="en-US" sz="1937">
                <a:latin typeface="Helvetica" panose="020B0604020202020204" pitchFamily="34" charset="0"/>
              </a:rPr>
              <a:t>Feedback</a:t>
            </a:r>
          </a:p>
        </p:txBody>
      </p:sp>
      <p:sp>
        <p:nvSpPr>
          <p:cNvPr id="103443" name="Line 19">
            <a:extLst>
              <a:ext uri="{FF2B5EF4-FFF2-40B4-BE49-F238E27FC236}">
                <a16:creationId xmlns:a16="http://schemas.microsoft.com/office/drawing/2014/main" id="{008F3A63-4D7E-BCED-49E6-C7857213B698}"/>
              </a:ext>
            </a:extLst>
          </p:cNvPr>
          <p:cNvSpPr>
            <a:spLocks noChangeShapeType="1"/>
          </p:cNvSpPr>
          <p:nvPr/>
        </p:nvSpPr>
        <p:spPr bwMode="auto">
          <a:xfrm flipV="1">
            <a:off x="2616156" y="3400142"/>
            <a:ext cx="0" cy="468555"/>
          </a:xfrm>
          <a:prstGeom prst="line">
            <a:avLst/>
          </a:prstGeom>
          <a:noFill/>
          <a:ln w="76200">
            <a:solidFill>
              <a:srgbClr val="B4B4B4"/>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2805"/>
          </a:p>
        </p:txBody>
      </p:sp>
      <p:sp>
        <p:nvSpPr>
          <p:cNvPr id="103444" name="Line 21">
            <a:extLst>
              <a:ext uri="{FF2B5EF4-FFF2-40B4-BE49-F238E27FC236}">
                <a16:creationId xmlns:a16="http://schemas.microsoft.com/office/drawing/2014/main" id="{6B45A7C9-B9FB-71C9-483E-346DE64945E2}"/>
              </a:ext>
            </a:extLst>
          </p:cNvPr>
          <p:cNvSpPr>
            <a:spLocks noChangeShapeType="1"/>
          </p:cNvSpPr>
          <p:nvPr/>
        </p:nvSpPr>
        <p:spPr bwMode="auto">
          <a:xfrm flipV="1">
            <a:off x="3157856" y="1659494"/>
            <a:ext cx="0" cy="612725"/>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5" name="Text Box 22">
            <a:extLst>
              <a:ext uri="{FF2B5EF4-FFF2-40B4-BE49-F238E27FC236}">
                <a16:creationId xmlns:a16="http://schemas.microsoft.com/office/drawing/2014/main" id="{D35D6922-70DB-BE60-CA3B-CA7F304A314C}"/>
              </a:ext>
            </a:extLst>
          </p:cNvPr>
          <p:cNvSpPr txBox="1">
            <a:spLocks noChangeArrowheads="1"/>
          </p:cNvSpPr>
          <p:nvPr/>
        </p:nvSpPr>
        <p:spPr bwMode="auto">
          <a:xfrm>
            <a:off x="3907332" y="1564087"/>
            <a:ext cx="3266101" cy="34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135" dirty="0">
                <a:solidFill>
                  <a:srgbClr val="4A7245"/>
                </a:solidFill>
                <a:latin typeface="Helvetica" panose="020B0604020202020204" pitchFamily="34" charset="0"/>
              </a:rPr>
              <a:t>For each belief we subconsciously create rules that govern our behavior.</a:t>
            </a:r>
          </a:p>
        </p:txBody>
      </p:sp>
      <p:sp>
        <p:nvSpPr>
          <p:cNvPr id="103446" name="Line 23">
            <a:extLst>
              <a:ext uri="{FF2B5EF4-FFF2-40B4-BE49-F238E27FC236}">
                <a16:creationId xmlns:a16="http://schemas.microsoft.com/office/drawing/2014/main" id="{809BE5A3-D74C-04AB-DAA4-35EE5E68C93B}"/>
              </a:ext>
            </a:extLst>
          </p:cNvPr>
          <p:cNvSpPr>
            <a:spLocks noChangeShapeType="1"/>
          </p:cNvSpPr>
          <p:nvPr/>
        </p:nvSpPr>
        <p:spPr bwMode="auto">
          <a:xfrm flipV="1">
            <a:off x="4577301" y="1906491"/>
            <a:ext cx="0" cy="373148"/>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
        <p:nvSpPr>
          <p:cNvPr id="103447" name="Text Box 24">
            <a:extLst>
              <a:ext uri="{FF2B5EF4-FFF2-40B4-BE49-F238E27FC236}">
                <a16:creationId xmlns:a16="http://schemas.microsoft.com/office/drawing/2014/main" id="{267FB281-0361-D582-87DA-C1DADF1696A9}"/>
              </a:ext>
            </a:extLst>
          </p:cNvPr>
          <p:cNvSpPr txBox="1">
            <a:spLocks noChangeArrowheads="1"/>
          </p:cNvSpPr>
          <p:nvPr/>
        </p:nvSpPr>
        <p:spPr bwMode="auto">
          <a:xfrm>
            <a:off x="4410868" y="3433005"/>
            <a:ext cx="2581291" cy="1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912813">
              <a:defRPr b="1">
                <a:solidFill>
                  <a:schemeClr val="tx1"/>
                </a:solidFill>
                <a:latin typeface="Times New Roman" panose="02020603050405020304" pitchFamily="18" charset="0"/>
              </a:defRPr>
            </a:lvl1pPr>
            <a:lvl2pPr marL="742950" indent="-285750" defTabSz="912813">
              <a:defRPr b="1">
                <a:solidFill>
                  <a:schemeClr val="tx1"/>
                </a:solidFill>
                <a:latin typeface="Times New Roman" panose="02020603050405020304" pitchFamily="18" charset="0"/>
              </a:defRPr>
            </a:lvl2pPr>
            <a:lvl3pPr marL="1143000" indent="-228600" defTabSz="912813">
              <a:defRPr b="1">
                <a:solidFill>
                  <a:schemeClr val="tx1"/>
                </a:solidFill>
                <a:latin typeface="Times New Roman" panose="02020603050405020304" pitchFamily="18" charset="0"/>
              </a:defRPr>
            </a:lvl3pPr>
            <a:lvl4pPr marL="1600200" indent="-228600" defTabSz="912813">
              <a:defRPr b="1">
                <a:solidFill>
                  <a:schemeClr val="tx1"/>
                </a:solidFill>
                <a:latin typeface="Times New Roman" panose="02020603050405020304" pitchFamily="18" charset="0"/>
              </a:defRPr>
            </a:lvl4pPr>
            <a:lvl5pPr marL="2057400" indent="-228600" defTabSz="912813">
              <a:defRPr b="1">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b="1">
                <a:solidFill>
                  <a:schemeClr val="tx1"/>
                </a:solidFill>
                <a:latin typeface="Times New Roman" panose="02020603050405020304" pitchFamily="18" charset="0"/>
              </a:defRPr>
            </a:lvl9pPr>
          </a:lstStyle>
          <a:p>
            <a:pPr>
              <a:spcAft>
                <a:spcPct val="15000"/>
              </a:spcAft>
            </a:pPr>
            <a:r>
              <a:rPr lang="en-US" altLang="en-US" sz="1135" dirty="0">
                <a:solidFill>
                  <a:srgbClr val="4A7245"/>
                </a:solidFill>
                <a:latin typeface="Helvetica" panose="020B0604020202020204" pitchFamily="34" charset="0"/>
              </a:rPr>
              <a:t>Something physically happens.</a:t>
            </a:r>
          </a:p>
        </p:txBody>
      </p:sp>
      <p:sp>
        <p:nvSpPr>
          <p:cNvPr id="103448" name="Line 25">
            <a:extLst>
              <a:ext uri="{FF2B5EF4-FFF2-40B4-BE49-F238E27FC236}">
                <a16:creationId xmlns:a16="http://schemas.microsoft.com/office/drawing/2014/main" id="{71679254-EC2F-A632-10A9-97CBE8288E78}"/>
              </a:ext>
            </a:extLst>
          </p:cNvPr>
          <p:cNvSpPr>
            <a:spLocks noChangeShapeType="1"/>
          </p:cNvSpPr>
          <p:nvPr/>
        </p:nvSpPr>
        <p:spPr bwMode="auto">
          <a:xfrm flipV="1">
            <a:off x="5625718" y="3105441"/>
            <a:ext cx="0" cy="336044"/>
          </a:xfrm>
          <a:prstGeom prst="line">
            <a:avLst/>
          </a:prstGeom>
          <a:noFill/>
          <a:ln w="76200">
            <a:solidFill>
              <a:srgbClr val="B4B4B4"/>
            </a:solidFill>
            <a:round/>
            <a:headEnd/>
            <a:tailEnd/>
          </a:ln>
          <a:extLst>
            <a:ext uri="{909E8E84-426E-40DD-AFC4-6F175D3DCCD1}">
              <a14:hiddenFill xmlns:a14="http://schemas.microsoft.com/office/drawing/2010/main">
                <a:noFill/>
              </a14:hiddenFill>
            </a:ext>
          </a:extLst>
        </p:spPr>
        <p:txBody>
          <a:bodyPr wrap="none"/>
          <a:lstStyle/>
          <a:p>
            <a:endParaRPr lang="en-US" sz="2805"/>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799655D-3461-5C44-A61E-B288D367AB26}"/>
              </a:ext>
            </a:extLst>
          </p:cNvPr>
          <p:cNvSpPr>
            <a:spLocks noGrp="1" noChangeArrowheads="1"/>
          </p:cNvSpPr>
          <p:nvPr>
            <p:ph type="title"/>
          </p:nvPr>
        </p:nvSpPr>
        <p:spPr>
          <a:xfrm>
            <a:off x="914401" y="234553"/>
            <a:ext cx="7827963" cy="736997"/>
          </a:xfrm>
        </p:spPr>
        <p:txBody>
          <a:bodyPr/>
          <a:lstStyle/>
          <a:p>
            <a:r>
              <a:rPr lang="en-US" altLang="en-US" b="1" dirty="0"/>
              <a:t>The Road of Life</a:t>
            </a:r>
          </a:p>
        </p:txBody>
      </p:sp>
      <p:sp>
        <p:nvSpPr>
          <p:cNvPr id="72707" name="Rectangle 3">
            <a:extLst>
              <a:ext uri="{FF2B5EF4-FFF2-40B4-BE49-F238E27FC236}">
                <a16:creationId xmlns:a16="http://schemas.microsoft.com/office/drawing/2014/main" id="{18964D25-2253-171F-0BD9-C70B859F072D}"/>
              </a:ext>
            </a:extLst>
          </p:cNvPr>
          <p:cNvSpPr>
            <a:spLocks noChangeArrowheads="1"/>
          </p:cNvSpPr>
          <p:nvPr/>
        </p:nvSpPr>
        <p:spPr bwMode="auto">
          <a:xfrm>
            <a:off x="2299192" y="4650564"/>
            <a:ext cx="4783073" cy="21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52413"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lnSpc>
                <a:spcPct val="90000"/>
              </a:lnSpc>
              <a:spcBef>
                <a:spcPct val="50000"/>
              </a:spcBef>
              <a:buClr>
                <a:schemeClr val="folHlink"/>
              </a:buClr>
              <a:buFont typeface="Times" panose="02020603050405020304" pitchFamily="18" charset="0"/>
              <a:buNone/>
            </a:pPr>
            <a:r>
              <a:rPr lang="en-US" altLang="en-US" sz="1603">
                <a:latin typeface="Helvetica" panose="020B0604020202020204" pitchFamily="34" charset="0"/>
              </a:rPr>
              <a:t>The Wide Road                        to Destruction</a:t>
            </a:r>
          </a:p>
          <a:p>
            <a:pPr algn="ctr">
              <a:lnSpc>
                <a:spcPct val="90000"/>
              </a:lnSpc>
              <a:spcBef>
                <a:spcPct val="50000"/>
              </a:spcBef>
              <a:buClr>
                <a:schemeClr val="folHlink"/>
              </a:buClr>
              <a:buFont typeface="Times" panose="02020603050405020304" pitchFamily="18" charset="0"/>
              <a:buChar char="•"/>
            </a:pPr>
            <a:endParaRPr lang="en-US" altLang="en-US" sz="1603">
              <a:latin typeface="Helvetica" panose="020B0604020202020204" pitchFamily="34" charset="0"/>
            </a:endParaRPr>
          </a:p>
        </p:txBody>
      </p:sp>
      <p:grpSp>
        <p:nvGrpSpPr>
          <p:cNvPr id="72708" name="Group 6">
            <a:extLst>
              <a:ext uri="{FF2B5EF4-FFF2-40B4-BE49-F238E27FC236}">
                <a16:creationId xmlns:a16="http://schemas.microsoft.com/office/drawing/2014/main" id="{01A02CBF-40BF-8074-689C-89708A1BD965}"/>
              </a:ext>
            </a:extLst>
          </p:cNvPr>
          <p:cNvGrpSpPr>
            <a:grpSpLocks/>
          </p:cNvGrpSpPr>
          <p:nvPr/>
        </p:nvGrpSpPr>
        <p:grpSpPr bwMode="auto">
          <a:xfrm>
            <a:off x="2146541" y="1015649"/>
            <a:ext cx="5088376" cy="4070701"/>
            <a:chOff x="1371600" y="1143000"/>
            <a:chExt cx="7620000" cy="6096000"/>
          </a:xfrm>
        </p:grpSpPr>
        <p:pic>
          <p:nvPicPr>
            <p:cNvPr id="72710" name="Picture 8" descr="6 - renewal and road - COLOR">
              <a:extLst>
                <a:ext uri="{FF2B5EF4-FFF2-40B4-BE49-F238E27FC236}">
                  <a16:creationId xmlns:a16="http://schemas.microsoft.com/office/drawing/2014/main" id="{1F1F0B90-8AED-7A34-BEAC-B4DD505445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46"/>
            <a:stretch>
              <a:fillRect/>
            </a:stretch>
          </p:blipFill>
          <p:spPr bwMode="auto">
            <a:xfrm>
              <a:off x="1371600" y="1295400"/>
              <a:ext cx="7620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Rectangle 4">
              <a:extLst>
                <a:ext uri="{FF2B5EF4-FFF2-40B4-BE49-F238E27FC236}">
                  <a16:creationId xmlns:a16="http://schemas.microsoft.com/office/drawing/2014/main" id="{66F8E194-A9F0-242D-73DA-9EB16B21F0B0}"/>
                </a:ext>
              </a:extLst>
            </p:cNvPr>
            <p:cNvSpPr>
              <a:spLocks noChangeArrowheads="1"/>
            </p:cNvSpPr>
            <p:nvPr/>
          </p:nvSpPr>
          <p:spPr bwMode="auto">
            <a:xfrm>
              <a:off x="2971800" y="1143000"/>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spcBef>
                  <a:spcPct val="50000"/>
                </a:spcBef>
                <a:buClr>
                  <a:schemeClr val="folHlink"/>
                </a:buClr>
                <a:buFont typeface="Times" panose="02020603050405020304" pitchFamily="18" charset="0"/>
                <a:buNone/>
              </a:pPr>
              <a:r>
                <a:rPr lang="en-US" altLang="en-US" sz="1603">
                  <a:latin typeface="Helvetica" panose="020B0604020202020204" pitchFamily="34" charset="0"/>
                </a:rPr>
                <a:t>To Eternal Life</a:t>
              </a: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80E46EC-5E03-8AFE-FD5B-59F4AB33A1B4}"/>
              </a:ext>
            </a:extLst>
          </p:cNvPr>
          <p:cNvSpPr>
            <a:spLocks noGrp="1" noChangeArrowheads="1"/>
          </p:cNvSpPr>
          <p:nvPr>
            <p:ph type="title"/>
          </p:nvPr>
        </p:nvSpPr>
        <p:spPr>
          <a:xfrm>
            <a:off x="870744" y="131762"/>
            <a:ext cx="7402512" cy="915988"/>
          </a:xfrm>
        </p:spPr>
        <p:txBody>
          <a:bodyPr/>
          <a:lstStyle/>
          <a:p>
            <a:r>
              <a:rPr lang="en-US" altLang="en-US" b="1" dirty="0">
                <a:ea typeface="ＭＳ Ｐゴシック" panose="020B0600070205080204" pitchFamily="34" charset="-128"/>
              </a:rPr>
              <a:t>Cycle of Renewal and Holistic Transformation </a:t>
            </a:r>
          </a:p>
        </p:txBody>
      </p:sp>
      <p:pic>
        <p:nvPicPr>
          <p:cNvPr id="65539" name="Picture 4" descr="cycle of renewal_cmyk">
            <a:extLst>
              <a:ext uri="{FF2B5EF4-FFF2-40B4-BE49-F238E27FC236}">
                <a16:creationId xmlns:a16="http://schemas.microsoft.com/office/drawing/2014/main" id="{5115EC4C-3CA5-0B7B-4697-6B81047EF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00150"/>
            <a:ext cx="6683375"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C481F3A-9E3B-7DD1-057C-58B810F2AFC5}"/>
              </a:ext>
            </a:extLst>
          </p:cNvPr>
          <p:cNvSpPr>
            <a:spLocks noGrp="1" noChangeArrowheads="1"/>
          </p:cNvSpPr>
          <p:nvPr>
            <p:ph type="title"/>
          </p:nvPr>
        </p:nvSpPr>
        <p:spPr/>
        <p:txBody>
          <a:bodyPr/>
          <a:lstStyle/>
          <a:p>
            <a:r>
              <a:rPr lang="en-US" altLang="en-US" b="1" dirty="0"/>
              <a:t>S.M.A.R.T. Goals</a:t>
            </a:r>
          </a:p>
        </p:txBody>
      </p:sp>
      <p:pic>
        <p:nvPicPr>
          <p:cNvPr id="34819" name="Picture 15" descr="Smart Goals">
            <a:extLst>
              <a:ext uri="{FF2B5EF4-FFF2-40B4-BE49-F238E27FC236}">
                <a16:creationId xmlns:a16="http://schemas.microsoft.com/office/drawing/2014/main" id="{7BE455B4-6446-0A9C-A2A9-8372C4975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74829"/>
            <a:ext cx="5143500" cy="376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light bulb&#10;&#10;Description automatically generated">
            <a:extLst>
              <a:ext uri="{FF2B5EF4-FFF2-40B4-BE49-F238E27FC236}">
                <a16:creationId xmlns:a16="http://schemas.microsoft.com/office/drawing/2014/main" id="{E8F6BF6C-6EDC-C0A1-26B0-07EF49706F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88" t="13456" r="16439" b="6812"/>
          <a:stretch/>
        </p:blipFill>
        <p:spPr>
          <a:xfrm>
            <a:off x="2386012" y="1045405"/>
            <a:ext cx="4624387" cy="4110567"/>
          </a:xfrm>
          <a:prstGeom prst="rect">
            <a:avLst/>
          </a:prstGeom>
        </p:spPr>
      </p:pic>
      <p:sp>
        <p:nvSpPr>
          <p:cNvPr id="4" name="TextBox 3">
            <a:extLst>
              <a:ext uri="{FF2B5EF4-FFF2-40B4-BE49-F238E27FC236}">
                <a16:creationId xmlns:a16="http://schemas.microsoft.com/office/drawing/2014/main" id="{66802B3C-1811-163A-51FE-740DE21716E9}"/>
              </a:ext>
            </a:extLst>
          </p:cNvPr>
          <p:cNvSpPr txBox="1"/>
          <p:nvPr/>
        </p:nvSpPr>
        <p:spPr>
          <a:xfrm>
            <a:off x="762000" y="304021"/>
            <a:ext cx="3986989" cy="738664"/>
          </a:xfrm>
          <a:prstGeom prst="rect">
            <a:avLst/>
          </a:prstGeom>
          <a:noFill/>
        </p:spPr>
        <p:txBody>
          <a:bodyPr wrap="none" rtlCol="0">
            <a:spAutoFit/>
          </a:bodyPr>
          <a:lstStyle/>
          <a:p>
            <a:r>
              <a:rPr lang="en-US" dirty="0"/>
              <a:t>Fruit of the Spirit</a:t>
            </a:r>
          </a:p>
        </p:txBody>
      </p:sp>
    </p:spTree>
    <p:extLst>
      <p:ext uri="{BB962C8B-B14F-4D97-AF65-F5344CB8AC3E}">
        <p14:creationId xmlns:p14="http://schemas.microsoft.com/office/powerpoint/2010/main" val="10913606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A628E5A-BE55-C9F0-61CB-5202DEB03D22}"/>
              </a:ext>
            </a:extLst>
          </p:cNvPr>
          <p:cNvSpPr>
            <a:spLocks noChangeArrowheads="1"/>
          </p:cNvSpPr>
          <p:nvPr/>
        </p:nvSpPr>
        <p:spPr bwMode="auto">
          <a:xfrm>
            <a:off x="0" y="0"/>
            <a:ext cx="9144000"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b="0">
              <a:latin typeface="Times" panose="02020603050405020304" pitchFamily="18" charset="0"/>
            </a:endParaRPr>
          </a:p>
        </p:txBody>
      </p:sp>
      <p:pic>
        <p:nvPicPr>
          <p:cNvPr id="134147" name="Picture 3">
            <a:extLst>
              <a:ext uri="{FF2B5EF4-FFF2-40B4-BE49-F238E27FC236}">
                <a16:creationId xmlns:a16="http://schemas.microsoft.com/office/drawing/2014/main" id="{45F1ACEA-9766-F57E-F695-8CEBAE663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102214" y="0"/>
            <a:ext cx="5041786" cy="51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4">
            <a:extLst>
              <a:ext uri="{FF2B5EF4-FFF2-40B4-BE49-F238E27FC236}">
                <a16:creationId xmlns:a16="http://schemas.microsoft.com/office/drawing/2014/main" id="{19D7BDC0-434D-C5C2-2C14-F488C5CAD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8889" r="4300" b="45064"/>
          <a:stretch>
            <a:fillRect/>
          </a:stretch>
        </p:blipFill>
        <p:spPr bwMode="auto">
          <a:xfrm>
            <a:off x="4070582" y="1943124"/>
            <a:ext cx="5105047" cy="85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a:extLst>
              <a:ext uri="{FF2B5EF4-FFF2-40B4-BE49-F238E27FC236}">
                <a16:creationId xmlns:a16="http://schemas.microsoft.com/office/drawing/2014/main" id="{F9E2552F-F001-33DA-B4A8-00F7DA1E5454}"/>
              </a:ext>
            </a:extLst>
          </p:cNvPr>
          <p:cNvSpPr>
            <a:spLocks noChangeArrowheads="1"/>
          </p:cNvSpPr>
          <p:nvPr/>
        </p:nvSpPr>
        <p:spPr bwMode="auto">
          <a:xfrm>
            <a:off x="0" y="1943124"/>
            <a:ext cx="4070584" cy="857603"/>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b="0">
                <a:solidFill>
                  <a:srgbClr val="677D57"/>
                </a:solidFill>
                <a:latin typeface="Times" panose="02020603050405020304" pitchFamily="18" charset="0"/>
              </a:rPr>
              <a:t>z</a:t>
            </a:r>
          </a:p>
        </p:txBody>
      </p:sp>
      <p:sp>
        <p:nvSpPr>
          <p:cNvPr id="134150" name="Rectangle 6">
            <a:extLst>
              <a:ext uri="{FF2B5EF4-FFF2-40B4-BE49-F238E27FC236}">
                <a16:creationId xmlns:a16="http://schemas.microsoft.com/office/drawing/2014/main" id="{8836413F-121D-1589-092E-54739E1AB4FF}"/>
              </a:ext>
            </a:extLst>
          </p:cNvPr>
          <p:cNvSpPr>
            <a:spLocks noChangeArrowheads="1"/>
          </p:cNvSpPr>
          <p:nvPr/>
        </p:nvSpPr>
        <p:spPr bwMode="auto">
          <a:xfrm>
            <a:off x="1535936" y="1933583"/>
            <a:ext cx="6055167"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3740" dirty="0">
                <a:solidFill>
                  <a:schemeClr val="bg1"/>
                </a:solidFill>
                <a:latin typeface="Helvetica" panose="020B0604020202020204" pitchFamily="34" charset="0"/>
              </a:rPr>
              <a:t>Spiritual Functionality</a:t>
            </a:r>
            <a:endParaRPr lang="en-US" altLang="en-US" sz="1870" dirty="0">
              <a:solidFill>
                <a:srgbClr val="7B9569"/>
              </a:solidFill>
              <a:latin typeface="Helvetica" panose="020B0604020202020204" pitchFamily="34" charset="0"/>
            </a:endParaRPr>
          </a:p>
        </p:txBody>
      </p:sp>
    </p:spTree>
    <p:extLst>
      <p:ext uri="{BB962C8B-B14F-4D97-AF65-F5344CB8AC3E}">
        <p14:creationId xmlns:p14="http://schemas.microsoft.com/office/powerpoint/2010/main" val="40199322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Schedule - </a:t>
            </a:r>
            <a:r>
              <a:rPr lang="en-US" sz="3600" b="1" kern="100" dirty="0">
                <a:effectLst/>
                <a:ea typeface="Calibri" panose="020F0502020204030204" pitchFamily="34" charset="0"/>
                <a:cs typeface="Times New Roman" panose="02020603050405020304" pitchFamily="18" charset="0"/>
              </a:rPr>
              <a:t>Friday July 26</a:t>
            </a:r>
            <a:r>
              <a:rPr lang="en-US" sz="3600" b="1" kern="100" baseline="30000" dirty="0">
                <a:effectLst/>
                <a:ea typeface="Calibri" panose="020F0502020204030204" pitchFamily="34" charset="0"/>
                <a:cs typeface="Times New Roman" panose="02020603050405020304" pitchFamily="18" charset="0"/>
              </a:rPr>
              <a:t>th</a:t>
            </a:r>
            <a:r>
              <a:rPr lang="en-US" sz="3600" b="1" kern="100" dirty="0">
                <a:effectLst/>
                <a:ea typeface="Calibri" panose="020F0502020204030204" pitchFamily="34" charset="0"/>
                <a:cs typeface="Times New Roman" panose="02020603050405020304" pitchFamily="18" charset="0"/>
              </a:rPr>
              <a:t> </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8:00 a.m. – 8:15 a.m. Arrival/Opening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8:15 a.m. – 8:45 a.m. Spiritual Functionality (Fruit of the Spirit  and 9 Faith Functions)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8:45 a.m. – 9:30 a.m.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9:30 a.m. – 10:00 a.m.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10:00 a.m. – 10:15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10:15 a.m. – 10:30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10:30 a.m. – 11:00 a.m. Spiritual Relationships (Creating a Connection Culture)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11:00 a.m. – 11:45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11:45 a.m. – 12:30 p.m. Group Discussion/Interviews</a:t>
            </a:r>
          </a:p>
          <a:p>
            <a:pPr marL="0" indent="0">
              <a:lnSpc>
                <a:spcPct val="107000"/>
              </a:lnSpc>
              <a:spcBef>
                <a:spcPts val="0"/>
              </a:spcBef>
              <a:spcAft>
                <a:spcPts val="0"/>
              </a:spcAft>
              <a:buNone/>
            </a:pP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12:30 Lunch* and trips to the Airport</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98086106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light bulb&#10;&#10;Description automatically generated">
            <a:extLst>
              <a:ext uri="{FF2B5EF4-FFF2-40B4-BE49-F238E27FC236}">
                <a16:creationId xmlns:a16="http://schemas.microsoft.com/office/drawing/2014/main" id="{E8F6BF6C-6EDC-C0A1-26B0-07EF49706F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88" t="13456" r="16439" b="6812"/>
          <a:stretch/>
        </p:blipFill>
        <p:spPr>
          <a:xfrm>
            <a:off x="2386012" y="1045405"/>
            <a:ext cx="4624387" cy="4110567"/>
          </a:xfrm>
          <a:prstGeom prst="rect">
            <a:avLst/>
          </a:prstGeom>
        </p:spPr>
      </p:pic>
      <p:sp>
        <p:nvSpPr>
          <p:cNvPr id="4" name="TextBox 3">
            <a:extLst>
              <a:ext uri="{FF2B5EF4-FFF2-40B4-BE49-F238E27FC236}">
                <a16:creationId xmlns:a16="http://schemas.microsoft.com/office/drawing/2014/main" id="{66802B3C-1811-163A-51FE-740DE21716E9}"/>
              </a:ext>
            </a:extLst>
          </p:cNvPr>
          <p:cNvSpPr txBox="1"/>
          <p:nvPr/>
        </p:nvSpPr>
        <p:spPr>
          <a:xfrm>
            <a:off x="762000" y="304021"/>
            <a:ext cx="3986989" cy="738664"/>
          </a:xfrm>
          <a:prstGeom prst="rect">
            <a:avLst/>
          </a:prstGeom>
          <a:noFill/>
        </p:spPr>
        <p:txBody>
          <a:bodyPr wrap="none" rtlCol="0">
            <a:spAutoFit/>
          </a:bodyPr>
          <a:lstStyle/>
          <a:p>
            <a:r>
              <a:rPr lang="en-US" dirty="0"/>
              <a:t>Fruit of the Spirit</a:t>
            </a:r>
          </a:p>
        </p:txBody>
      </p:sp>
    </p:spTree>
    <p:extLst>
      <p:ext uri="{BB962C8B-B14F-4D97-AF65-F5344CB8AC3E}">
        <p14:creationId xmlns:p14="http://schemas.microsoft.com/office/powerpoint/2010/main" val="13319905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822960" y="843280"/>
            <a:ext cx="8006080" cy="34544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1" i="0" u="none" strike="noStrike" cap="none" normalizeH="0" baseline="0">
              <a:ln>
                <a:noFill/>
              </a:ln>
              <a:solidFill>
                <a:srgbClr val="000000"/>
              </a:solidFill>
              <a:effectLst/>
              <a:latin typeface="Helvetica Neue Light" pitchFamily="1" charset="0"/>
              <a:ea typeface="ヒラギノ角ゴ Pro W3" pitchFamily="1" charset="-128"/>
              <a:sym typeface="Helvetica Neue Light" pitchFamily="1" charset="0"/>
            </a:endParaRPr>
          </a:p>
        </p:txBody>
      </p:sp>
      <p:pic>
        <p:nvPicPr>
          <p:cNvPr id="84994" name="Picture 1" descr="LSN BLB diagram 1_BODY LIFE BASICS-1.jpg"/>
          <p:cNvPicPr>
            <a:picLocks noChangeAspect="1"/>
          </p:cNvPicPr>
          <p:nvPr/>
        </p:nvPicPr>
        <p:blipFill>
          <a:blip r:embed="rId2" cstate="print"/>
          <a:srcRect/>
          <a:stretch>
            <a:fillRect/>
          </a:stretch>
        </p:blipFill>
        <p:spPr bwMode="auto">
          <a:xfrm>
            <a:off x="1821910" y="0"/>
            <a:ext cx="6255136" cy="5158496"/>
          </a:xfrm>
          <a:prstGeom prst="rect">
            <a:avLst/>
          </a:prstGeom>
          <a:noFill/>
          <a:ln w="9525">
            <a:noFill/>
            <a:miter lim="800000"/>
            <a:headEnd/>
            <a:tailEnd/>
          </a:ln>
        </p:spPr>
      </p:pic>
    </p:spTree>
    <p:extLst>
      <p:ext uri="{BB962C8B-B14F-4D97-AF65-F5344CB8AC3E}">
        <p14:creationId xmlns:p14="http://schemas.microsoft.com/office/powerpoint/2010/main" val="288236604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light bulb">
            <a:extLst>
              <a:ext uri="{FF2B5EF4-FFF2-40B4-BE49-F238E27FC236}">
                <a16:creationId xmlns:a16="http://schemas.microsoft.com/office/drawing/2014/main" id="{BF32D111-9FCE-F5A2-538D-DC05D323C2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104" b="7452"/>
          <a:stretch/>
        </p:blipFill>
        <p:spPr>
          <a:xfrm>
            <a:off x="1981200" y="1047750"/>
            <a:ext cx="5889572" cy="3810000"/>
          </a:xfrm>
          <a:prstGeom prst="rect">
            <a:avLst/>
          </a:prstGeom>
        </p:spPr>
      </p:pic>
      <p:sp>
        <p:nvSpPr>
          <p:cNvPr id="4" name="TextBox 3">
            <a:extLst>
              <a:ext uri="{FF2B5EF4-FFF2-40B4-BE49-F238E27FC236}">
                <a16:creationId xmlns:a16="http://schemas.microsoft.com/office/drawing/2014/main" id="{FB131D24-F072-3711-D01F-7E5DCAD73FF5}"/>
              </a:ext>
            </a:extLst>
          </p:cNvPr>
          <p:cNvSpPr txBox="1"/>
          <p:nvPr/>
        </p:nvSpPr>
        <p:spPr>
          <a:xfrm>
            <a:off x="381000" y="133350"/>
            <a:ext cx="8858194" cy="738664"/>
          </a:xfrm>
          <a:prstGeom prst="rect">
            <a:avLst/>
          </a:prstGeom>
          <a:noFill/>
        </p:spPr>
        <p:txBody>
          <a:bodyPr wrap="none" rtlCol="0">
            <a:spAutoFit/>
          </a:bodyPr>
          <a:lstStyle/>
          <a:p>
            <a:r>
              <a:rPr lang="en-US" dirty="0"/>
              <a:t>Fruit of the Spirit and 9 Faith Functions</a:t>
            </a:r>
          </a:p>
        </p:txBody>
      </p:sp>
    </p:spTree>
    <p:extLst>
      <p:ext uri="{BB962C8B-B14F-4D97-AF65-F5344CB8AC3E}">
        <p14:creationId xmlns:p14="http://schemas.microsoft.com/office/powerpoint/2010/main" val="11314116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Schedule - </a:t>
            </a:r>
            <a:r>
              <a:rPr lang="en-US" sz="3600" b="1" kern="100" dirty="0">
                <a:effectLst/>
                <a:ea typeface="Calibri" panose="020F0502020204030204" pitchFamily="34" charset="0"/>
                <a:cs typeface="Times New Roman" panose="02020603050405020304" pitchFamily="18" charset="0"/>
              </a:rPr>
              <a:t>Friday July 26</a:t>
            </a:r>
            <a:r>
              <a:rPr lang="en-US" sz="3600" b="1" kern="100" baseline="30000" dirty="0">
                <a:effectLst/>
                <a:ea typeface="Calibri" panose="020F0502020204030204" pitchFamily="34" charset="0"/>
                <a:cs typeface="Times New Roman" panose="02020603050405020304" pitchFamily="18" charset="0"/>
              </a:rPr>
              <a:t>th</a:t>
            </a:r>
            <a:r>
              <a:rPr lang="en-US" sz="3600" b="1" kern="100" dirty="0">
                <a:effectLst/>
                <a:ea typeface="Calibri" panose="020F0502020204030204" pitchFamily="34" charset="0"/>
                <a:cs typeface="Times New Roman" panose="02020603050405020304" pitchFamily="18" charset="0"/>
              </a:rPr>
              <a:t> </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8:00 a.m. – 8:15 a.m. Arrival/Opening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8:15 a.m. – 8:45 a.m. Spiritual Functionality (Fruit of the Spirit  and 9 Faith Functions)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8:45 a.m. – 9:30 a.m.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9:30 a.m. – 10:00 a.m.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10:00 a.m. – 10:15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10:15 a.m. – 10:30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10:30 a.m. – 11:00 a.m. Spiritual Relationships (Creating a Connection Culture)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11:00 a.m. – 11:45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11:45 a.m. – 12:30 p.m. Group Discussion/Interviews</a:t>
            </a:r>
          </a:p>
          <a:p>
            <a:pPr marL="0" indent="0">
              <a:lnSpc>
                <a:spcPct val="107000"/>
              </a:lnSpc>
              <a:spcBef>
                <a:spcPts val="0"/>
              </a:spcBef>
              <a:spcAft>
                <a:spcPts val="0"/>
              </a:spcAft>
              <a:buNone/>
            </a:pP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12:30 Lunch* and trips to the Airport</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610706122"/>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822325" y="842963"/>
            <a:ext cx="8007350" cy="346075"/>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pPr algn="ctr" eaLnBrk="1" hangingPunct="1"/>
            <a:endParaRPr lang="en-US" altLang="en-US" sz="4200" b="1">
              <a:solidFill>
                <a:srgbClr val="000000"/>
              </a:solidFill>
              <a:latin typeface="Helvetica Neue Light" charset="0"/>
              <a:ea typeface="ヒラギノ角ゴ Pro W3" pitchFamily="-1" charset="-128"/>
              <a:sym typeface="Helvetica Neue Light" charset="0"/>
            </a:endParaRPr>
          </a:p>
        </p:txBody>
      </p:sp>
      <p:sp>
        <p:nvSpPr>
          <p:cNvPr id="46086" name="Rectangle 1"/>
          <p:cNvSpPr>
            <a:spLocks noChangeArrowheads="1"/>
          </p:cNvSpPr>
          <p:nvPr/>
        </p:nvSpPr>
        <p:spPr bwMode="auto">
          <a:xfrm>
            <a:off x="681038" y="1381125"/>
            <a:ext cx="8267700" cy="27479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38150"/>
            <a:ext cx="8563429" cy="3596640"/>
          </a:xfrm>
          <a:prstGeom prst="rect">
            <a:avLst/>
          </a:prstGeom>
        </p:spPr>
      </p:pic>
      <p:sp>
        <p:nvSpPr>
          <p:cNvPr id="6" name="Rectangle 1"/>
          <p:cNvSpPr>
            <a:spLocks noChangeArrowheads="1"/>
          </p:cNvSpPr>
          <p:nvPr/>
        </p:nvSpPr>
        <p:spPr bwMode="auto">
          <a:xfrm>
            <a:off x="532947" y="2190751"/>
            <a:ext cx="8414806" cy="184403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sp>
        <p:nvSpPr>
          <p:cNvPr id="7" name="Rectangle 1"/>
          <p:cNvSpPr>
            <a:spLocks noChangeArrowheads="1"/>
          </p:cNvSpPr>
          <p:nvPr/>
        </p:nvSpPr>
        <p:spPr bwMode="auto">
          <a:xfrm>
            <a:off x="533400" y="590550"/>
            <a:ext cx="136978" cy="184403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22318787"/>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822325" y="842963"/>
            <a:ext cx="8007350" cy="346075"/>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pPr algn="ctr" eaLnBrk="1" hangingPunct="1"/>
            <a:endParaRPr lang="en-US" altLang="en-US" sz="4200" b="1">
              <a:solidFill>
                <a:srgbClr val="000000"/>
              </a:solidFill>
              <a:latin typeface="Helvetica Neue Light" charset="0"/>
              <a:ea typeface="ヒラギノ角ゴ Pro W3" pitchFamily="-1" charset="-128"/>
              <a:sym typeface="Helvetica Neue Light" charset="0"/>
            </a:endParaRPr>
          </a:p>
        </p:txBody>
      </p:sp>
      <p:sp>
        <p:nvSpPr>
          <p:cNvPr id="46086" name="Rectangle 1"/>
          <p:cNvSpPr>
            <a:spLocks noChangeArrowheads="1"/>
          </p:cNvSpPr>
          <p:nvPr/>
        </p:nvSpPr>
        <p:spPr bwMode="auto">
          <a:xfrm>
            <a:off x="681038" y="1381125"/>
            <a:ext cx="8267700" cy="27479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38150"/>
            <a:ext cx="8563429" cy="3596640"/>
          </a:xfrm>
          <a:prstGeom prst="rect">
            <a:avLst/>
          </a:prstGeom>
        </p:spPr>
      </p:pic>
      <p:sp>
        <p:nvSpPr>
          <p:cNvPr id="6" name="Rectangle 1"/>
          <p:cNvSpPr>
            <a:spLocks noChangeArrowheads="1"/>
          </p:cNvSpPr>
          <p:nvPr/>
        </p:nvSpPr>
        <p:spPr bwMode="auto">
          <a:xfrm>
            <a:off x="532947" y="2724150"/>
            <a:ext cx="8414806" cy="131064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sp>
        <p:nvSpPr>
          <p:cNvPr id="7" name="Rectangle 1"/>
          <p:cNvSpPr>
            <a:spLocks noChangeArrowheads="1"/>
          </p:cNvSpPr>
          <p:nvPr/>
        </p:nvSpPr>
        <p:spPr bwMode="auto">
          <a:xfrm>
            <a:off x="533400" y="1642111"/>
            <a:ext cx="136978" cy="1844039"/>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770020358"/>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822325" y="842963"/>
            <a:ext cx="8007350" cy="346075"/>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pPr algn="ctr" eaLnBrk="1" hangingPunct="1"/>
            <a:endParaRPr lang="en-US" altLang="en-US" sz="4200" b="1">
              <a:solidFill>
                <a:srgbClr val="000000"/>
              </a:solidFill>
              <a:latin typeface="Helvetica Neue Light" charset="0"/>
              <a:ea typeface="ヒラギノ角ゴ Pro W3" pitchFamily="-1" charset="-128"/>
              <a:sym typeface="Helvetica Neue Light" charset="0"/>
            </a:endParaRPr>
          </a:p>
        </p:txBody>
      </p:sp>
      <p:sp>
        <p:nvSpPr>
          <p:cNvPr id="46086" name="Rectangle 1"/>
          <p:cNvSpPr>
            <a:spLocks noChangeArrowheads="1"/>
          </p:cNvSpPr>
          <p:nvPr/>
        </p:nvSpPr>
        <p:spPr bwMode="auto">
          <a:xfrm>
            <a:off x="681038" y="1381125"/>
            <a:ext cx="8267700" cy="27479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38150"/>
            <a:ext cx="8563429" cy="3596640"/>
          </a:xfrm>
          <a:prstGeom prst="rect">
            <a:avLst/>
          </a:prstGeom>
        </p:spPr>
      </p:pic>
      <p:sp>
        <p:nvSpPr>
          <p:cNvPr id="7" name="Rectangle 1"/>
          <p:cNvSpPr>
            <a:spLocks noChangeArrowheads="1"/>
          </p:cNvSpPr>
          <p:nvPr/>
        </p:nvSpPr>
        <p:spPr bwMode="auto">
          <a:xfrm>
            <a:off x="533400" y="1189039"/>
            <a:ext cx="147638" cy="267811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026549467"/>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10" descr="http://2.bp.blogspot.com/_ESYTPN0mdCU/TA5Nyed4AwI/AAAAAAAAA98/pEZzbMFKAMM/s1600/Conscious+Competence+Matrix.png">
            <a:hlinkClick r:id="rId3"/>
          </p:cNvPr>
          <p:cNvPicPr>
            <a:picLocks noChangeAspect="1" noChangeArrowheads="1"/>
          </p:cNvPicPr>
          <p:nvPr/>
        </p:nvPicPr>
        <p:blipFill rotWithShape="1">
          <a:blip r:embed="rId4" cstate="print"/>
          <a:srcRect t="1702" r="-114" b="31720"/>
          <a:stretch/>
        </p:blipFill>
        <p:spPr bwMode="auto">
          <a:xfrm>
            <a:off x="1702492" y="1192027"/>
            <a:ext cx="4241108" cy="3701053"/>
          </a:xfrm>
          <a:prstGeom prst="rect">
            <a:avLst/>
          </a:prstGeom>
          <a:noFill/>
          <a:ln w="9525">
            <a:noFill/>
            <a:miter lim="800000"/>
            <a:headEnd/>
            <a:tailEnd/>
          </a:ln>
        </p:spPr>
      </p:pic>
      <p:pic>
        <p:nvPicPr>
          <p:cNvPr id="6" name="Picture 10" descr="http://2.bp.blogspot.com/_ESYTPN0mdCU/TA5Nyed4AwI/AAAAAAAAA98/pEZzbMFKAMM/s1600/Conscious+Competence+Matrix.png">
            <a:hlinkClick r:id="rId3"/>
          </p:cNvPr>
          <p:cNvPicPr>
            <a:picLocks noChangeAspect="1" noChangeArrowheads="1"/>
          </p:cNvPicPr>
          <p:nvPr/>
        </p:nvPicPr>
        <p:blipFill rotWithShape="1">
          <a:blip r:embed="rId4" cstate="print"/>
          <a:srcRect l="-78" t="67352" r="-36" b="-551"/>
          <a:stretch/>
        </p:blipFill>
        <p:spPr bwMode="auto">
          <a:xfrm>
            <a:off x="4953001" y="1200150"/>
            <a:ext cx="2982029" cy="1297634"/>
          </a:xfrm>
          <a:prstGeom prst="rect">
            <a:avLst/>
          </a:prstGeom>
          <a:noFill/>
          <a:ln w="9525">
            <a:noFill/>
            <a:miter lim="800000"/>
            <a:headEnd/>
            <a:tailEnd/>
          </a:ln>
        </p:spPr>
      </p:pic>
      <p:sp>
        <p:nvSpPr>
          <p:cNvPr id="7" name="Rectangle 2"/>
          <p:cNvSpPr txBox="1">
            <a:spLocks noChangeArrowheads="1"/>
          </p:cNvSpPr>
          <p:nvPr/>
        </p:nvSpPr>
        <p:spPr bwMode="auto">
          <a:xfrm>
            <a:off x="914401" y="498872"/>
            <a:ext cx="7827963" cy="396478"/>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lvl1pPr algn="l" defTabSz="642938" rtl="0" eaLnBrk="0" fontAlgn="base" hangingPunct="0">
              <a:spcBef>
                <a:spcPct val="0"/>
              </a:spcBef>
              <a:spcAft>
                <a:spcPct val="0"/>
              </a:spcAft>
              <a:defRPr sz="3000">
                <a:solidFill>
                  <a:schemeClr val="tx1"/>
                </a:solidFill>
                <a:latin typeface="+mj-lt"/>
                <a:ea typeface="+mj-ea"/>
                <a:cs typeface="ヒラギノ角ゴ Pro W3" charset="-128"/>
                <a:sym typeface="Helvetica Neue Light" charset="0"/>
              </a:defRPr>
            </a:lvl1pPr>
            <a:lvl2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charset="-128"/>
                <a:sym typeface="Helvetica Neue Light" charset="0"/>
              </a:defRPr>
            </a:lvl2pPr>
            <a:lvl3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charset="-128"/>
                <a:sym typeface="Helvetica Neue Light" charset="0"/>
              </a:defRPr>
            </a:lvl3pPr>
            <a:lvl4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charset="-128"/>
                <a:sym typeface="Helvetica Neue Light" charset="0"/>
              </a:defRPr>
            </a:lvl4pPr>
            <a:lvl5pPr algn="l" defTabSz="642938" rtl="0" eaLnBrk="0" fontAlgn="base" hangingPunct="0">
              <a:spcBef>
                <a:spcPct val="0"/>
              </a:spcBef>
              <a:spcAft>
                <a:spcPct val="0"/>
              </a:spcAft>
              <a:defRPr sz="3000">
                <a:solidFill>
                  <a:schemeClr val="tx1"/>
                </a:solidFill>
                <a:latin typeface="Helvetica Neue Light" pitchFamily="1" charset="0"/>
                <a:ea typeface="ヒラギノ角ゴ Pro W3" pitchFamily="1" charset="-128"/>
                <a:cs typeface="ヒラギノ角ゴ Pro W3" charset="-128"/>
                <a:sym typeface="Helvetica Neue Light" charset="0"/>
              </a:defRPr>
            </a:lvl5pPr>
            <a:lvl6pPr marL="4572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6pPr>
            <a:lvl7pPr marL="9144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7pPr>
            <a:lvl8pPr marL="13716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8pPr>
            <a:lvl9pPr marL="1828800" algn="l" defTabSz="642938" rtl="0" fontAlgn="base">
              <a:spcBef>
                <a:spcPct val="0"/>
              </a:spcBef>
              <a:spcAft>
                <a:spcPct val="0"/>
              </a:spcAft>
              <a:defRPr sz="3000">
                <a:solidFill>
                  <a:schemeClr val="tx1"/>
                </a:solidFill>
                <a:latin typeface="Helvetica Neue Light" pitchFamily="1" charset="0"/>
                <a:ea typeface="ヒラギノ角ゴ Pro W3" pitchFamily="1" charset="-128"/>
                <a:sym typeface="Helvetica Neue Light" pitchFamily="1" charset="0"/>
              </a:defRPr>
            </a:lvl9pPr>
          </a:lstStyle>
          <a:p>
            <a:pPr eaLnBrk="1" hangingPunct="1"/>
            <a:r>
              <a:rPr lang="en-US" sz="3200" b="1" dirty="0"/>
              <a:t>The Four Stages of Learning</a:t>
            </a:r>
            <a:endParaRPr lang="en-US" sz="3200" b="1" dirty="0">
              <a:latin typeface="Helvetica" charset="0"/>
            </a:endParaRPr>
          </a:p>
        </p:txBody>
      </p:sp>
    </p:spTree>
    <p:extLst>
      <p:ext uri="{BB962C8B-B14F-4D97-AF65-F5344CB8AC3E}">
        <p14:creationId xmlns:p14="http://schemas.microsoft.com/office/powerpoint/2010/main" val="11417079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914401" y="438150"/>
            <a:ext cx="7827963" cy="396478"/>
          </a:xfrm>
        </p:spPr>
        <p:txBody>
          <a:bodyPr lIns="0" tIns="0" rIns="0" bIns="0" anchor="t"/>
          <a:lstStyle/>
          <a:p>
            <a:pPr eaLnBrk="1" hangingPunct="1"/>
            <a:r>
              <a:rPr lang="en-US" sz="3200" b="1" dirty="0"/>
              <a:t>The Path to Change</a:t>
            </a:r>
            <a:endParaRPr lang="en-US" sz="3200" b="1" dirty="0">
              <a:latin typeface="Helvetica" charset="0"/>
            </a:endParaRPr>
          </a:p>
        </p:txBody>
      </p:sp>
      <p:sp>
        <p:nvSpPr>
          <p:cNvPr id="71683" name="Rectangle 4"/>
          <p:cNvSpPr>
            <a:spLocks noChangeArrowheads="1"/>
          </p:cNvSpPr>
          <p:nvPr/>
        </p:nvSpPr>
        <p:spPr bwMode="auto">
          <a:xfrm>
            <a:off x="1933576" y="3804048"/>
            <a:ext cx="98773" cy="282129"/>
          </a:xfrm>
          <a:prstGeom prst="rect">
            <a:avLst/>
          </a:prstGeom>
          <a:noFill/>
          <a:ln w="9525">
            <a:noFill/>
            <a:miter lim="800000"/>
            <a:headEnd/>
            <a:tailEnd/>
          </a:ln>
        </p:spPr>
        <p:txBody>
          <a:bodyPr wrap="none" lIns="0" tIns="0" rIns="0" bIns="0">
            <a:spAutoFit/>
          </a:bodyPr>
          <a:lstStyle/>
          <a:p>
            <a:pPr algn="l" defTabSz="825500">
              <a:lnSpc>
                <a:spcPct val="80000"/>
              </a:lnSpc>
              <a:spcBef>
                <a:spcPct val="20000"/>
              </a:spcBef>
              <a:buClr>
                <a:schemeClr val="folHlink"/>
              </a:buClr>
              <a:buFont typeface="Times" charset="0"/>
              <a:buChar char="•"/>
            </a:pPr>
            <a:endParaRPr lang="en-US" sz="2200" b="0">
              <a:solidFill>
                <a:schemeClr val="tx1"/>
              </a:solidFill>
              <a:latin typeface="GiovanniITCTT Book" charset="0"/>
            </a:endParaRPr>
          </a:p>
        </p:txBody>
      </p:sp>
      <p:pic>
        <p:nvPicPr>
          <p:cNvPr id="3" name="Picture 2"/>
          <p:cNvPicPr>
            <a:picLocks noChangeAspect="1"/>
          </p:cNvPicPr>
          <p:nvPr/>
        </p:nvPicPr>
        <p:blipFill>
          <a:blip r:embed="rId3"/>
          <a:stretch>
            <a:fillRect/>
          </a:stretch>
        </p:blipFill>
        <p:spPr>
          <a:xfrm>
            <a:off x="2014728" y="1028701"/>
            <a:ext cx="5071872" cy="4015232"/>
          </a:xfrm>
          <a:prstGeom prst="rect">
            <a:avLst/>
          </a:prstGeom>
        </p:spPr>
      </p:pic>
    </p:spTree>
    <p:extLst>
      <p:ext uri="{BB962C8B-B14F-4D97-AF65-F5344CB8AC3E}">
        <p14:creationId xmlns:p14="http://schemas.microsoft.com/office/powerpoint/2010/main" val="316935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idx="4294967295"/>
          </p:nvPr>
        </p:nvSpPr>
        <p:spPr>
          <a:xfrm>
            <a:off x="914400" y="234950"/>
            <a:ext cx="7827962" cy="736600"/>
          </a:xfrm>
        </p:spPr>
        <p:txBody>
          <a:bodyPr/>
          <a:lstStyle/>
          <a:p>
            <a:pPr eaLnBrk="1" hangingPunct="1"/>
            <a:r>
              <a:rPr lang="en-US" b="1" dirty="0">
                <a:latin typeface="Helvetica Neue Light" charset="0"/>
                <a:ea typeface="ヒラギノ角ゴ Pro W3" charset="0"/>
              </a:rPr>
              <a:t>Spiritual Functions - Assessment</a:t>
            </a:r>
          </a:p>
        </p:txBody>
      </p:sp>
      <p:sp>
        <p:nvSpPr>
          <p:cNvPr id="27650" name="Rectangle 2"/>
          <p:cNvSpPr>
            <a:spLocks noGrp="1" noChangeArrowheads="1"/>
          </p:cNvSpPr>
          <p:nvPr>
            <p:ph type="body" idx="4294967295"/>
          </p:nvPr>
        </p:nvSpPr>
        <p:spPr>
          <a:xfrm>
            <a:off x="914400" y="1200150"/>
            <a:ext cx="7620000" cy="3837071"/>
          </a:xfrm>
        </p:spPr>
        <p:txBody>
          <a:bodyPr/>
          <a:lstStyle/>
          <a:p>
            <a:pPr marL="0" indent="0">
              <a:spcBef>
                <a:spcPct val="0"/>
              </a:spcBef>
              <a:buFont typeface="Helvetica Neue" charset="0"/>
              <a:buNone/>
            </a:pPr>
            <a:r>
              <a:rPr lang="en-US" sz="2400" dirty="0">
                <a:solidFill>
                  <a:schemeClr val="tx1"/>
                </a:solidFill>
                <a:latin typeface="Helvetica Neue" charset="0"/>
                <a:ea typeface="ヒラギノ角ゴ Pro W3" charset="0"/>
              </a:rPr>
              <a:t>9 Faith Functions</a:t>
            </a:r>
          </a:p>
          <a:p>
            <a:pPr marL="0" indent="0">
              <a:spcBef>
                <a:spcPct val="0"/>
              </a:spcBef>
              <a:buFont typeface="Helvetica Neue" charset="0"/>
              <a:buNone/>
            </a:pPr>
            <a:r>
              <a:rPr lang="en-US" sz="2400" dirty="0">
                <a:solidFill>
                  <a:schemeClr val="tx1"/>
                </a:solidFill>
                <a:latin typeface="Helvetica Neue" charset="0"/>
                <a:ea typeface="ヒラギノ角ゴ Pro W3" charset="0"/>
              </a:rPr>
              <a:t>Personal and Corporate Rating</a:t>
            </a:r>
            <a:endParaRPr lang="en-US" sz="3200" dirty="0">
              <a:solidFill>
                <a:schemeClr val="tx1"/>
              </a:solidFill>
              <a:latin typeface="Helvetica Neue" charset="0"/>
              <a:ea typeface="ヒラギノ角ゴ Pro W3" charset="0"/>
            </a:endParaRPr>
          </a:p>
          <a:p>
            <a:pPr marL="276225" lvl="1" indent="0">
              <a:spcBef>
                <a:spcPts val="600"/>
              </a:spcBef>
              <a:buNone/>
              <a:tabLst>
                <a:tab pos="687388" algn="l"/>
              </a:tabLst>
            </a:pPr>
            <a:endParaRPr lang="en-US" sz="1000" baseline="30000" dirty="0">
              <a:solidFill>
                <a:schemeClr val="tx1"/>
              </a:solidFill>
            </a:endParaRPr>
          </a:p>
          <a:p>
            <a:pPr marL="276225" lvl="1" indent="0">
              <a:spcBef>
                <a:spcPts val="600"/>
              </a:spcBef>
              <a:buNone/>
              <a:tabLst>
                <a:tab pos="687388" algn="l"/>
              </a:tabLst>
            </a:pPr>
            <a:r>
              <a:rPr lang="en-US" sz="2800" baseline="30000" dirty="0">
                <a:solidFill>
                  <a:schemeClr val="tx1"/>
                </a:solidFill>
              </a:rPr>
              <a:t>1 = Low engagement (On Life Support)</a:t>
            </a:r>
            <a:endParaRPr lang="en-US" sz="2800" dirty="0">
              <a:solidFill>
                <a:schemeClr val="tx1"/>
              </a:solidFill>
              <a:latin typeface="Helvetica Neue" charset="0"/>
              <a:ea typeface="ヒラギノ角ゴ Pro W3" charset="0"/>
            </a:endParaRPr>
          </a:p>
          <a:p>
            <a:pPr marL="276225" lvl="1" indent="0">
              <a:spcBef>
                <a:spcPts val="600"/>
              </a:spcBef>
              <a:buNone/>
              <a:tabLst>
                <a:tab pos="687388" algn="l"/>
              </a:tabLst>
            </a:pPr>
            <a:r>
              <a:rPr lang="en-US" sz="2800" baseline="30000" dirty="0">
                <a:solidFill>
                  <a:schemeClr val="tx1"/>
                </a:solidFill>
              </a:rPr>
              <a:t>2 = Engagement is decreasing (Bad and getting worse)</a:t>
            </a:r>
          </a:p>
          <a:p>
            <a:pPr marL="276225" lvl="1" indent="0">
              <a:spcBef>
                <a:spcPts val="600"/>
              </a:spcBef>
              <a:buNone/>
              <a:tabLst>
                <a:tab pos="687388" algn="l"/>
              </a:tabLst>
            </a:pPr>
            <a:r>
              <a:rPr lang="en-US" sz="2800" baseline="30000" dirty="0">
                <a:solidFill>
                  <a:schemeClr val="tx1"/>
                </a:solidFill>
              </a:rPr>
              <a:t>3 = Religious engagement (Just Doing the Minimum required in our 	own Strength)</a:t>
            </a:r>
          </a:p>
          <a:p>
            <a:pPr marL="276225" lvl="1" indent="0">
              <a:spcBef>
                <a:spcPts val="600"/>
              </a:spcBef>
              <a:buNone/>
              <a:tabLst>
                <a:tab pos="687388" algn="l"/>
              </a:tabLst>
            </a:pPr>
            <a:r>
              <a:rPr lang="en-US" sz="2800" baseline="30000" dirty="0">
                <a:solidFill>
                  <a:schemeClr val="tx1"/>
                </a:solidFill>
              </a:rPr>
              <a:t>4 = Increasing engagement (We are Intentionally Cooperating with 	the Spirit’s Prompting to Breathe Life into this function)</a:t>
            </a:r>
          </a:p>
          <a:p>
            <a:pPr marL="276225" lvl="1" indent="0">
              <a:spcBef>
                <a:spcPts val="600"/>
              </a:spcBef>
              <a:buNone/>
              <a:tabLst>
                <a:tab pos="687388" algn="l"/>
              </a:tabLst>
            </a:pPr>
            <a:r>
              <a:rPr lang="en-US" sz="2800" baseline="30000" dirty="0">
                <a:solidFill>
                  <a:schemeClr val="tx1"/>
                </a:solidFill>
              </a:rPr>
              <a:t>5 = High engagement (Universally Understood, Embraced and 	Enabled by the Spirit)</a:t>
            </a:r>
          </a:p>
          <a:p>
            <a:pPr marL="276225" lvl="1" indent="0">
              <a:spcBef>
                <a:spcPts val="600"/>
              </a:spcBef>
              <a:buNone/>
              <a:tabLst>
                <a:tab pos="687388" algn="l"/>
              </a:tabLst>
            </a:pPr>
            <a:endParaRPr lang="en-US" sz="2800" baseline="30000" dirty="0">
              <a:solidFill>
                <a:schemeClr val="tx1"/>
              </a:solidFill>
            </a:endParaRPr>
          </a:p>
        </p:txBody>
      </p:sp>
      <p:pic>
        <p:nvPicPr>
          <p:cNvPr id="2867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932" r="4866"/>
          <a:stretch>
            <a:fillRect/>
          </a:stretch>
        </p:blipFill>
        <p:spPr bwMode="auto">
          <a:xfrm>
            <a:off x="8033322" y="1"/>
            <a:ext cx="1110678" cy="17706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546727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1000"/>
                                        <p:tgtEl>
                                          <p:spTgt spid="27650">
                                            <p:txEl>
                                              <p:pRg st="1" end="1"/>
                                            </p:txEl>
                                          </p:spTgt>
                                        </p:tgtEl>
                                      </p:cBhvr>
                                    </p:animEffect>
                                    <p:anim calcmode="lin" valueType="num">
                                      <p:cBhvr>
                                        <p:cTn id="15"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62000" y="-95250"/>
            <a:ext cx="8534400" cy="53340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1" i="0" u="none" strike="noStrike" cap="none" normalizeH="0" baseline="0">
              <a:ln>
                <a:noFill/>
              </a:ln>
              <a:solidFill>
                <a:srgbClr val="000000"/>
              </a:solidFill>
              <a:effectLst/>
              <a:latin typeface="Helvetica Neue Light" pitchFamily="1" charset="0"/>
              <a:ea typeface="ヒラギノ角ゴ Pro W3" pitchFamily="1" charset="-128"/>
              <a:sym typeface="Helvetica Neue Light" pitchFamily="1" charset="0"/>
            </a:endParaRPr>
          </a:p>
        </p:txBody>
      </p:sp>
      <p:pic>
        <p:nvPicPr>
          <p:cNvPr id="33794" name="Picture 8" descr="LSN logo_72dpi.jpg                                             006ABFB9Macintosh HD                   BC2D11C2:"/>
          <p:cNvPicPr>
            <a:picLocks noChangeAspect="1" noChangeArrowheads="1"/>
          </p:cNvPicPr>
          <p:nvPr/>
        </p:nvPicPr>
        <p:blipFill>
          <a:blip r:embed="rId2" cstate="print"/>
          <a:srcRect/>
          <a:stretch>
            <a:fillRect/>
          </a:stretch>
        </p:blipFill>
        <p:spPr bwMode="auto">
          <a:xfrm>
            <a:off x="7728306" y="4172469"/>
            <a:ext cx="754380" cy="747522"/>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1887656" y="3217320"/>
            <a:ext cx="4610100" cy="21240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1450"/>
            <a:ext cx="7640348" cy="3203274"/>
          </a:xfrm>
          <a:prstGeom prst="rect">
            <a:avLst/>
          </a:prstGeom>
        </p:spPr>
      </p:pic>
    </p:spTree>
    <p:extLst>
      <p:ext uri="{BB962C8B-B14F-4D97-AF65-F5344CB8AC3E}">
        <p14:creationId xmlns:p14="http://schemas.microsoft.com/office/powerpoint/2010/main" val="2368003114"/>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914401" y="438150"/>
            <a:ext cx="7827963" cy="396478"/>
          </a:xfrm>
        </p:spPr>
        <p:txBody>
          <a:bodyPr lIns="0" tIns="0" rIns="0" bIns="0" anchor="t"/>
          <a:lstStyle/>
          <a:p>
            <a:pPr eaLnBrk="1" hangingPunct="1"/>
            <a:r>
              <a:rPr lang="en-US" sz="3200" b="1" dirty="0"/>
              <a:t>The Path to Change</a:t>
            </a:r>
            <a:endParaRPr lang="en-US" sz="3200" b="1" dirty="0">
              <a:latin typeface="Helvetica" charset="0"/>
            </a:endParaRPr>
          </a:p>
        </p:txBody>
      </p:sp>
      <p:sp>
        <p:nvSpPr>
          <p:cNvPr id="71683" name="Rectangle 4"/>
          <p:cNvSpPr>
            <a:spLocks noChangeArrowheads="1"/>
          </p:cNvSpPr>
          <p:nvPr/>
        </p:nvSpPr>
        <p:spPr bwMode="auto">
          <a:xfrm>
            <a:off x="1933576" y="3804048"/>
            <a:ext cx="98773" cy="282129"/>
          </a:xfrm>
          <a:prstGeom prst="rect">
            <a:avLst/>
          </a:prstGeom>
          <a:noFill/>
          <a:ln w="9525">
            <a:noFill/>
            <a:miter lim="800000"/>
            <a:headEnd/>
            <a:tailEnd/>
          </a:ln>
        </p:spPr>
        <p:txBody>
          <a:bodyPr wrap="none" lIns="0" tIns="0" rIns="0" bIns="0">
            <a:spAutoFit/>
          </a:bodyPr>
          <a:lstStyle/>
          <a:p>
            <a:pPr algn="l" defTabSz="825500">
              <a:lnSpc>
                <a:spcPct val="80000"/>
              </a:lnSpc>
              <a:spcBef>
                <a:spcPct val="20000"/>
              </a:spcBef>
              <a:buClr>
                <a:schemeClr val="folHlink"/>
              </a:buClr>
              <a:buFont typeface="Times" charset="0"/>
              <a:buChar char="•"/>
            </a:pPr>
            <a:endParaRPr lang="en-US" sz="2200" b="0">
              <a:solidFill>
                <a:schemeClr val="tx1"/>
              </a:solidFill>
              <a:latin typeface="GiovanniITCTT Book" charset="0"/>
            </a:endParaRPr>
          </a:p>
        </p:txBody>
      </p:sp>
      <p:pic>
        <p:nvPicPr>
          <p:cNvPr id="3" name="Picture 2"/>
          <p:cNvPicPr>
            <a:picLocks noChangeAspect="1"/>
          </p:cNvPicPr>
          <p:nvPr/>
        </p:nvPicPr>
        <p:blipFill>
          <a:blip r:embed="rId3"/>
          <a:stretch>
            <a:fillRect/>
          </a:stretch>
        </p:blipFill>
        <p:spPr>
          <a:xfrm>
            <a:off x="753534" y="1718732"/>
            <a:ext cx="3459748" cy="2738967"/>
          </a:xfrm>
          <a:prstGeom prst="rect">
            <a:avLst/>
          </a:prstGeom>
        </p:spPr>
      </p:pic>
      <p:pic>
        <p:nvPicPr>
          <p:cNvPr id="5" name="Picture 4"/>
          <p:cNvPicPr>
            <a:picLocks noChangeAspect="1"/>
          </p:cNvPicPr>
          <p:nvPr/>
        </p:nvPicPr>
        <p:blipFill>
          <a:blip r:embed="rId4"/>
          <a:stretch>
            <a:fillRect/>
          </a:stretch>
        </p:blipFill>
        <p:spPr>
          <a:xfrm>
            <a:off x="4419190" y="2073846"/>
            <a:ext cx="4610100" cy="2124075"/>
          </a:xfrm>
          <a:prstGeom prst="rect">
            <a:avLst/>
          </a:prstGeom>
        </p:spPr>
      </p:pic>
    </p:spTree>
    <p:extLst>
      <p:ext uri="{BB962C8B-B14F-4D97-AF65-F5344CB8AC3E}">
        <p14:creationId xmlns:p14="http://schemas.microsoft.com/office/powerpoint/2010/main" val="1979587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pPr marL="203200" indent="-203200" defTabSz="814388">
              <a:spcBef>
                <a:spcPct val="50000"/>
              </a:spcBef>
              <a:buClr>
                <a:schemeClr val="folHlink"/>
              </a:buClr>
              <a:buFont typeface="Times" charset="0"/>
              <a:buNone/>
            </a:pPr>
            <a:r>
              <a:rPr lang="en-US" sz="3200" dirty="0">
                <a:solidFill>
                  <a:srgbClr val="000000"/>
                </a:solidFill>
                <a:ea typeface="ＭＳ Ｐゴシック" charset="0"/>
              </a:rPr>
              <a:t>Bonus Ministry Planning:</a:t>
            </a:r>
          </a:p>
        </p:txBody>
      </p:sp>
      <p:sp>
        <p:nvSpPr>
          <p:cNvPr id="66562" name="Rectangle 3"/>
          <p:cNvSpPr>
            <a:spLocks noChangeArrowheads="1"/>
          </p:cNvSpPr>
          <p:nvPr/>
        </p:nvSpPr>
        <p:spPr bwMode="auto">
          <a:xfrm>
            <a:off x="914400" y="1193800"/>
            <a:ext cx="7419372" cy="351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457200" indent="-457200" algn="l">
              <a:spcAft>
                <a:spcPts val="1200"/>
              </a:spcAft>
              <a:buClr>
                <a:srgbClr val="3D670F"/>
              </a:buClr>
              <a:buFont typeface="GiovanniITCTT Book" charset="0"/>
              <a:buAutoNum type="arabicPeriod"/>
            </a:pPr>
            <a:r>
              <a:rPr lang="en-US" sz="2400" dirty="0"/>
              <a:t>For Church Leaders: In thinking about how you rated your Spiritual functionality and the step on the path to change that you find your community at in each function, use the worksheet to list the ministry teams of your church, according to the main areas of the Map (Function) that they relate to. Then discuss and record: what’s right (what are the strengths of our church?), what’s wrong (what needs to be refined or eliminated?) and what’s missing (what new ministry teams need to be created?). </a:t>
            </a:r>
          </a:p>
        </p:txBody>
      </p:sp>
    </p:spTree>
    <p:extLst>
      <p:ext uri="{BB962C8B-B14F-4D97-AF65-F5344CB8AC3E}">
        <p14:creationId xmlns:p14="http://schemas.microsoft.com/office/powerpoint/2010/main" val="21363267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822325" y="842963"/>
            <a:ext cx="8007350" cy="346075"/>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p>
            <a:pPr algn="ctr" eaLnBrk="1" hangingPunct="1"/>
            <a:endParaRPr lang="en-US" altLang="en-US" sz="4200" b="1">
              <a:solidFill>
                <a:srgbClr val="000000"/>
              </a:solidFill>
              <a:latin typeface="Helvetica Neue Light" charset="0"/>
              <a:ea typeface="ヒラギノ角ゴ Pro W3" pitchFamily="-1" charset="-128"/>
              <a:sym typeface="Helvetica Neue Light" charset="0"/>
            </a:endParaRPr>
          </a:p>
        </p:txBody>
      </p:sp>
      <p:sp>
        <p:nvSpPr>
          <p:cNvPr id="46086" name="Rectangle 1"/>
          <p:cNvSpPr>
            <a:spLocks noChangeArrowheads="1"/>
          </p:cNvSpPr>
          <p:nvPr/>
        </p:nvSpPr>
        <p:spPr bwMode="auto">
          <a:xfrm>
            <a:off x="681038" y="1381125"/>
            <a:ext cx="8267700" cy="27479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438150"/>
            <a:ext cx="8563429" cy="3596640"/>
          </a:xfrm>
          <a:prstGeom prst="rect">
            <a:avLst/>
          </a:prstGeom>
        </p:spPr>
      </p:pic>
      <p:sp>
        <p:nvSpPr>
          <p:cNvPr id="7" name="Rectangle 1"/>
          <p:cNvSpPr>
            <a:spLocks noChangeArrowheads="1"/>
          </p:cNvSpPr>
          <p:nvPr/>
        </p:nvSpPr>
        <p:spPr bwMode="auto">
          <a:xfrm>
            <a:off x="533400" y="1189039"/>
            <a:ext cx="147638" cy="267811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marL="206375" indent="-206375" defTabSz="912813">
              <a:defRPr sz="1900">
                <a:solidFill>
                  <a:schemeClr val="tx1"/>
                </a:solidFill>
                <a:latin typeface="GiovanniITCTT Book" charset="0"/>
                <a:ea typeface="ＭＳ Ｐゴシック" panose="020B0600070205080204" pitchFamily="34" charset="-128"/>
              </a:defRPr>
            </a:lvl1pPr>
            <a:lvl2pPr defTabSz="912813">
              <a:defRPr sz="1900">
                <a:solidFill>
                  <a:schemeClr val="tx1"/>
                </a:solidFill>
                <a:latin typeface="GiovanniITCTT Book" charset="0"/>
                <a:ea typeface="ＭＳ Ｐゴシック" panose="020B0600070205080204" pitchFamily="34" charset="-128"/>
              </a:defRPr>
            </a:lvl2pPr>
            <a:lvl3pPr defTabSz="912813">
              <a:defRPr sz="1900">
                <a:solidFill>
                  <a:schemeClr val="tx1"/>
                </a:solidFill>
                <a:latin typeface="GiovanniITCTT Book" charset="0"/>
                <a:ea typeface="ＭＳ Ｐゴシック" panose="020B0600070205080204" pitchFamily="34" charset="-128"/>
              </a:defRPr>
            </a:lvl3pPr>
            <a:lvl4pPr defTabSz="912813">
              <a:defRPr sz="1900">
                <a:solidFill>
                  <a:schemeClr val="tx1"/>
                </a:solidFill>
                <a:latin typeface="GiovanniITCTT Book" charset="0"/>
                <a:ea typeface="ＭＳ Ｐゴシック" panose="020B0600070205080204" pitchFamily="34" charset="-128"/>
              </a:defRPr>
            </a:lvl4pPr>
            <a:lvl5pPr defTabSz="912813">
              <a:defRPr sz="1900">
                <a:solidFill>
                  <a:schemeClr val="tx1"/>
                </a:solidFill>
                <a:latin typeface="GiovanniITCTT Book" charset="0"/>
                <a:ea typeface="ＭＳ Ｐゴシック" panose="020B0600070205080204" pitchFamily="34" charset="-128"/>
              </a:defRPr>
            </a:lvl5pPr>
            <a:lvl6pPr marL="19304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6pPr>
            <a:lvl7pPr marL="23876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7pPr>
            <a:lvl8pPr marL="28448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8pPr>
            <a:lvl9pPr marL="3302000" indent="352425" defTabSz="912813" eaLnBrk="0" fontAlgn="base" hangingPunct="0">
              <a:spcBef>
                <a:spcPct val="0"/>
              </a:spcBef>
              <a:spcAft>
                <a:spcPct val="0"/>
              </a:spcAft>
              <a:defRPr sz="1900">
                <a:solidFill>
                  <a:schemeClr val="tx1"/>
                </a:solidFill>
                <a:latin typeface="GiovanniITCTT Book" charset="0"/>
                <a:ea typeface="ＭＳ Ｐゴシック" panose="020B0600070205080204" pitchFamily="34" charset="-128"/>
              </a:defRPr>
            </a:lvl9pPr>
          </a:lstStyle>
          <a:p>
            <a:endParaRPr lang="en-US" altLang="en-US"/>
          </a:p>
        </p:txBody>
      </p:sp>
      <p:sp>
        <p:nvSpPr>
          <p:cNvPr id="6" name="TextBox 3"/>
          <p:cNvSpPr txBox="1">
            <a:spLocks noChangeArrowheads="1"/>
          </p:cNvSpPr>
          <p:nvPr/>
        </p:nvSpPr>
        <p:spPr bwMode="auto">
          <a:xfrm>
            <a:off x="2066565" y="4129088"/>
            <a:ext cx="780807" cy="690037"/>
          </a:xfrm>
          <a:prstGeom prst="rect">
            <a:avLst/>
          </a:prstGeom>
          <a:noFill/>
          <a:ln w="9525">
            <a:noFill/>
            <a:miter lim="800000"/>
            <a:headEnd/>
            <a:tailEnd/>
          </a:ln>
        </p:spPr>
        <p:txBody>
          <a:bodyPr wrap="square" lIns="73765" tIns="36882" rIns="73765" bIns="36882">
            <a:spAutoFit/>
          </a:bodyPr>
          <a:lstStyle/>
          <a:p>
            <a:pPr>
              <a:buFont typeface="Times" charset="0"/>
              <a:buNone/>
            </a:pPr>
            <a:r>
              <a:rPr lang="en-US" sz="800" dirty="0"/>
              <a:t>________________________</a:t>
            </a:r>
          </a:p>
          <a:p>
            <a:pPr>
              <a:buFont typeface="Times" charset="0"/>
              <a:buNone/>
            </a:pPr>
            <a:r>
              <a:rPr lang="en-US" sz="800" dirty="0"/>
              <a:t>____________</a:t>
            </a:r>
          </a:p>
          <a:p>
            <a:pPr>
              <a:buFont typeface="Times" charset="0"/>
              <a:buNone/>
            </a:pPr>
            <a:r>
              <a:rPr lang="en-US" sz="800" dirty="0"/>
              <a:t>________________________</a:t>
            </a:r>
          </a:p>
        </p:txBody>
      </p:sp>
      <p:sp>
        <p:nvSpPr>
          <p:cNvPr id="8" name="TextBox 3"/>
          <p:cNvSpPr txBox="1">
            <a:spLocks noChangeArrowheads="1"/>
          </p:cNvSpPr>
          <p:nvPr/>
        </p:nvSpPr>
        <p:spPr bwMode="auto">
          <a:xfrm>
            <a:off x="5725065" y="4103189"/>
            <a:ext cx="780807" cy="690037"/>
          </a:xfrm>
          <a:prstGeom prst="rect">
            <a:avLst/>
          </a:prstGeom>
          <a:noFill/>
          <a:ln w="9525">
            <a:noFill/>
            <a:miter lim="800000"/>
            <a:headEnd/>
            <a:tailEnd/>
          </a:ln>
        </p:spPr>
        <p:txBody>
          <a:bodyPr wrap="square" lIns="73765" tIns="36882" rIns="73765" bIns="36882">
            <a:spAutoFit/>
          </a:bodyPr>
          <a:lstStyle/>
          <a:p>
            <a:pPr>
              <a:buFont typeface="Times" charset="0"/>
              <a:buNone/>
            </a:pPr>
            <a:r>
              <a:rPr lang="en-US" sz="800" dirty="0"/>
              <a:t>________________________</a:t>
            </a:r>
          </a:p>
          <a:p>
            <a:pPr>
              <a:buFont typeface="Times" charset="0"/>
              <a:buNone/>
            </a:pPr>
            <a:r>
              <a:rPr lang="en-US" sz="800" dirty="0"/>
              <a:t>____________</a:t>
            </a:r>
          </a:p>
          <a:p>
            <a:pPr>
              <a:buFont typeface="Times" charset="0"/>
              <a:buNone/>
            </a:pPr>
            <a:r>
              <a:rPr lang="en-US" sz="800" dirty="0"/>
              <a:t>________________________</a:t>
            </a:r>
          </a:p>
        </p:txBody>
      </p:sp>
      <p:sp>
        <p:nvSpPr>
          <p:cNvPr id="9" name="TextBox 3"/>
          <p:cNvSpPr txBox="1">
            <a:spLocks noChangeArrowheads="1"/>
          </p:cNvSpPr>
          <p:nvPr/>
        </p:nvSpPr>
        <p:spPr bwMode="auto">
          <a:xfrm>
            <a:off x="3521540" y="4129087"/>
            <a:ext cx="780807" cy="690037"/>
          </a:xfrm>
          <a:prstGeom prst="rect">
            <a:avLst/>
          </a:prstGeom>
          <a:noFill/>
          <a:ln w="9525">
            <a:noFill/>
            <a:miter lim="800000"/>
            <a:headEnd/>
            <a:tailEnd/>
          </a:ln>
        </p:spPr>
        <p:txBody>
          <a:bodyPr wrap="square" lIns="73765" tIns="36882" rIns="73765" bIns="36882">
            <a:spAutoFit/>
          </a:bodyPr>
          <a:lstStyle/>
          <a:p>
            <a:pPr>
              <a:buFont typeface="Times" charset="0"/>
              <a:buNone/>
            </a:pPr>
            <a:r>
              <a:rPr lang="en-US" sz="800" dirty="0"/>
              <a:t>________________________</a:t>
            </a:r>
          </a:p>
          <a:p>
            <a:pPr>
              <a:buFont typeface="Times" charset="0"/>
              <a:buNone/>
            </a:pPr>
            <a:r>
              <a:rPr lang="en-US" sz="800" dirty="0"/>
              <a:t>____________</a:t>
            </a:r>
          </a:p>
          <a:p>
            <a:pPr>
              <a:buFont typeface="Times" charset="0"/>
              <a:buNone/>
            </a:pPr>
            <a:r>
              <a:rPr lang="en-US" sz="800" dirty="0"/>
              <a:t>________________________</a:t>
            </a:r>
          </a:p>
        </p:txBody>
      </p:sp>
      <p:sp>
        <p:nvSpPr>
          <p:cNvPr id="10" name="TextBox 3"/>
          <p:cNvSpPr txBox="1">
            <a:spLocks noChangeArrowheads="1"/>
          </p:cNvSpPr>
          <p:nvPr/>
        </p:nvSpPr>
        <p:spPr bwMode="auto">
          <a:xfrm>
            <a:off x="4232899" y="4116138"/>
            <a:ext cx="780807" cy="690037"/>
          </a:xfrm>
          <a:prstGeom prst="rect">
            <a:avLst/>
          </a:prstGeom>
          <a:noFill/>
          <a:ln w="9525">
            <a:noFill/>
            <a:miter lim="800000"/>
            <a:headEnd/>
            <a:tailEnd/>
          </a:ln>
        </p:spPr>
        <p:txBody>
          <a:bodyPr wrap="square" lIns="73765" tIns="36882" rIns="73765" bIns="36882">
            <a:spAutoFit/>
          </a:bodyPr>
          <a:lstStyle/>
          <a:p>
            <a:pPr>
              <a:buFont typeface="Times" charset="0"/>
              <a:buNone/>
            </a:pPr>
            <a:r>
              <a:rPr lang="en-US" sz="800" dirty="0"/>
              <a:t>________________________</a:t>
            </a:r>
          </a:p>
          <a:p>
            <a:pPr>
              <a:buFont typeface="Times" charset="0"/>
              <a:buNone/>
            </a:pPr>
            <a:r>
              <a:rPr lang="en-US" sz="800" dirty="0"/>
              <a:t>____________</a:t>
            </a:r>
          </a:p>
          <a:p>
            <a:pPr>
              <a:buFont typeface="Times" charset="0"/>
              <a:buNone/>
            </a:pPr>
            <a:r>
              <a:rPr lang="en-US" sz="800" dirty="0"/>
              <a:t>________________________</a:t>
            </a:r>
          </a:p>
        </p:txBody>
      </p:sp>
      <p:sp>
        <p:nvSpPr>
          <p:cNvPr id="11" name="TextBox 3"/>
          <p:cNvSpPr txBox="1">
            <a:spLocks noChangeArrowheads="1"/>
          </p:cNvSpPr>
          <p:nvPr/>
        </p:nvSpPr>
        <p:spPr bwMode="auto">
          <a:xfrm>
            <a:off x="4976515" y="4103189"/>
            <a:ext cx="780807" cy="690037"/>
          </a:xfrm>
          <a:prstGeom prst="rect">
            <a:avLst/>
          </a:prstGeom>
          <a:noFill/>
          <a:ln w="9525">
            <a:noFill/>
            <a:miter lim="800000"/>
            <a:headEnd/>
            <a:tailEnd/>
          </a:ln>
        </p:spPr>
        <p:txBody>
          <a:bodyPr wrap="square" lIns="73765" tIns="36882" rIns="73765" bIns="36882">
            <a:spAutoFit/>
          </a:bodyPr>
          <a:lstStyle/>
          <a:p>
            <a:pPr>
              <a:buFont typeface="Times" charset="0"/>
              <a:buNone/>
            </a:pPr>
            <a:r>
              <a:rPr lang="en-US" sz="800" dirty="0"/>
              <a:t>________________________</a:t>
            </a:r>
          </a:p>
          <a:p>
            <a:pPr>
              <a:buFont typeface="Times" charset="0"/>
              <a:buNone/>
            </a:pPr>
            <a:r>
              <a:rPr lang="en-US" sz="800" dirty="0"/>
              <a:t>____________</a:t>
            </a:r>
          </a:p>
          <a:p>
            <a:pPr>
              <a:buFont typeface="Times" charset="0"/>
              <a:buNone/>
            </a:pPr>
            <a:r>
              <a:rPr lang="en-US" sz="800" dirty="0"/>
              <a:t>________________________</a:t>
            </a:r>
          </a:p>
        </p:txBody>
      </p:sp>
      <p:sp>
        <p:nvSpPr>
          <p:cNvPr id="12" name="TextBox 3"/>
          <p:cNvSpPr txBox="1">
            <a:spLocks noChangeArrowheads="1"/>
          </p:cNvSpPr>
          <p:nvPr/>
        </p:nvSpPr>
        <p:spPr bwMode="auto">
          <a:xfrm>
            <a:off x="2784565" y="4129087"/>
            <a:ext cx="780807" cy="690037"/>
          </a:xfrm>
          <a:prstGeom prst="rect">
            <a:avLst/>
          </a:prstGeom>
          <a:noFill/>
          <a:ln w="9525">
            <a:noFill/>
            <a:miter lim="800000"/>
            <a:headEnd/>
            <a:tailEnd/>
          </a:ln>
        </p:spPr>
        <p:txBody>
          <a:bodyPr wrap="square" lIns="73765" tIns="36882" rIns="73765" bIns="36882">
            <a:spAutoFit/>
          </a:bodyPr>
          <a:lstStyle/>
          <a:p>
            <a:pPr>
              <a:buFont typeface="Times" charset="0"/>
              <a:buNone/>
            </a:pPr>
            <a:r>
              <a:rPr lang="en-US" sz="800" dirty="0"/>
              <a:t>________________________</a:t>
            </a:r>
          </a:p>
          <a:p>
            <a:pPr>
              <a:buFont typeface="Times" charset="0"/>
              <a:buNone/>
            </a:pPr>
            <a:r>
              <a:rPr lang="en-US" sz="800" dirty="0"/>
              <a:t>____________</a:t>
            </a:r>
          </a:p>
          <a:p>
            <a:pPr>
              <a:buFont typeface="Times" charset="0"/>
              <a:buNone/>
            </a:pPr>
            <a:r>
              <a:rPr lang="en-US" sz="800" dirty="0"/>
              <a:t>________________________</a:t>
            </a:r>
          </a:p>
        </p:txBody>
      </p:sp>
      <p:sp>
        <p:nvSpPr>
          <p:cNvPr id="13" name="TextBox 3"/>
          <p:cNvSpPr txBox="1">
            <a:spLocks noChangeArrowheads="1"/>
          </p:cNvSpPr>
          <p:nvPr/>
        </p:nvSpPr>
        <p:spPr bwMode="auto">
          <a:xfrm>
            <a:off x="6412895" y="4094584"/>
            <a:ext cx="780807" cy="690037"/>
          </a:xfrm>
          <a:prstGeom prst="rect">
            <a:avLst/>
          </a:prstGeom>
          <a:noFill/>
          <a:ln w="9525">
            <a:noFill/>
            <a:miter lim="800000"/>
            <a:headEnd/>
            <a:tailEnd/>
          </a:ln>
        </p:spPr>
        <p:txBody>
          <a:bodyPr wrap="square" lIns="73765" tIns="36882" rIns="73765" bIns="36882">
            <a:spAutoFit/>
          </a:bodyPr>
          <a:lstStyle/>
          <a:p>
            <a:pPr>
              <a:buFont typeface="Times" charset="0"/>
              <a:buNone/>
            </a:pPr>
            <a:r>
              <a:rPr lang="en-US" sz="800" dirty="0"/>
              <a:t>________________________</a:t>
            </a:r>
          </a:p>
          <a:p>
            <a:pPr>
              <a:buFont typeface="Times" charset="0"/>
              <a:buNone/>
            </a:pPr>
            <a:r>
              <a:rPr lang="en-US" sz="800" dirty="0"/>
              <a:t>____________</a:t>
            </a:r>
          </a:p>
          <a:p>
            <a:pPr>
              <a:buFont typeface="Times" charset="0"/>
              <a:buNone/>
            </a:pPr>
            <a:r>
              <a:rPr lang="en-US" sz="800" dirty="0"/>
              <a:t>________________________</a:t>
            </a:r>
          </a:p>
        </p:txBody>
      </p:sp>
      <p:sp>
        <p:nvSpPr>
          <p:cNvPr id="14" name="TextBox 3"/>
          <p:cNvSpPr txBox="1">
            <a:spLocks noChangeArrowheads="1"/>
          </p:cNvSpPr>
          <p:nvPr/>
        </p:nvSpPr>
        <p:spPr bwMode="auto">
          <a:xfrm>
            <a:off x="7144936" y="4105214"/>
            <a:ext cx="780807" cy="690037"/>
          </a:xfrm>
          <a:prstGeom prst="rect">
            <a:avLst/>
          </a:prstGeom>
          <a:noFill/>
          <a:ln w="9525">
            <a:noFill/>
            <a:miter lim="800000"/>
            <a:headEnd/>
            <a:tailEnd/>
          </a:ln>
        </p:spPr>
        <p:txBody>
          <a:bodyPr wrap="square" lIns="73765" tIns="36882" rIns="73765" bIns="36882">
            <a:spAutoFit/>
          </a:bodyPr>
          <a:lstStyle/>
          <a:p>
            <a:pPr>
              <a:buFont typeface="Times" charset="0"/>
              <a:buNone/>
            </a:pPr>
            <a:r>
              <a:rPr lang="en-US" sz="800" dirty="0"/>
              <a:t>________________________</a:t>
            </a:r>
          </a:p>
          <a:p>
            <a:pPr>
              <a:buFont typeface="Times" charset="0"/>
              <a:buNone/>
            </a:pPr>
            <a:r>
              <a:rPr lang="en-US" sz="800" dirty="0"/>
              <a:t>____________</a:t>
            </a:r>
          </a:p>
          <a:p>
            <a:pPr>
              <a:buFont typeface="Times" charset="0"/>
              <a:buNone/>
            </a:pPr>
            <a:r>
              <a:rPr lang="en-US" sz="800" dirty="0"/>
              <a:t>________________________</a:t>
            </a:r>
          </a:p>
        </p:txBody>
      </p:sp>
      <p:sp>
        <p:nvSpPr>
          <p:cNvPr id="15" name="TextBox 3"/>
          <p:cNvSpPr txBox="1">
            <a:spLocks noChangeArrowheads="1"/>
          </p:cNvSpPr>
          <p:nvPr/>
        </p:nvSpPr>
        <p:spPr bwMode="auto">
          <a:xfrm>
            <a:off x="7862936" y="4118163"/>
            <a:ext cx="780807" cy="690037"/>
          </a:xfrm>
          <a:prstGeom prst="rect">
            <a:avLst/>
          </a:prstGeom>
          <a:noFill/>
          <a:ln w="9525">
            <a:noFill/>
            <a:miter lim="800000"/>
            <a:headEnd/>
            <a:tailEnd/>
          </a:ln>
        </p:spPr>
        <p:txBody>
          <a:bodyPr wrap="square" lIns="73765" tIns="36882" rIns="73765" bIns="36882">
            <a:spAutoFit/>
          </a:bodyPr>
          <a:lstStyle/>
          <a:p>
            <a:pPr>
              <a:buFont typeface="Times" charset="0"/>
              <a:buNone/>
            </a:pPr>
            <a:r>
              <a:rPr lang="en-US" sz="800" dirty="0"/>
              <a:t>________________________</a:t>
            </a:r>
          </a:p>
          <a:p>
            <a:pPr>
              <a:buFont typeface="Times" charset="0"/>
              <a:buNone/>
            </a:pPr>
            <a:r>
              <a:rPr lang="en-US" sz="800" dirty="0"/>
              <a:t>____________</a:t>
            </a:r>
          </a:p>
          <a:p>
            <a:pPr>
              <a:buFont typeface="Times" charset="0"/>
              <a:buNone/>
            </a:pPr>
            <a:r>
              <a:rPr lang="en-US" sz="800" dirty="0"/>
              <a:t>________________________</a:t>
            </a:r>
          </a:p>
        </p:txBody>
      </p:sp>
    </p:spTree>
    <p:extLst>
      <p:ext uri="{BB962C8B-B14F-4D97-AF65-F5344CB8AC3E}">
        <p14:creationId xmlns:p14="http://schemas.microsoft.com/office/powerpoint/2010/main" val="1618529431"/>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5BAEF6-AFA8-8355-C58A-DADAFBBF4B3C}"/>
              </a:ext>
            </a:extLst>
          </p:cNvPr>
          <p:cNvSpPr txBox="1"/>
          <p:nvPr/>
        </p:nvSpPr>
        <p:spPr>
          <a:xfrm>
            <a:off x="838200" y="1910030"/>
            <a:ext cx="7848600" cy="1323439"/>
          </a:xfrm>
          <a:prstGeom prst="rect">
            <a:avLst/>
          </a:prstGeom>
          <a:noFill/>
        </p:spPr>
        <p:txBody>
          <a:bodyPr wrap="square" rtlCol="0">
            <a:spAutoFit/>
          </a:bodyPr>
          <a:lstStyle/>
          <a:p>
            <a:r>
              <a:rPr lang="en-US" sz="8000" dirty="0"/>
              <a:t>Holy Spirit</a:t>
            </a:r>
          </a:p>
        </p:txBody>
      </p:sp>
    </p:spTree>
    <p:extLst>
      <p:ext uri="{BB962C8B-B14F-4D97-AF65-F5344CB8AC3E}">
        <p14:creationId xmlns:p14="http://schemas.microsoft.com/office/powerpoint/2010/main" val="8341563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7620000" cy="597673"/>
          </a:xfrm>
        </p:spPr>
        <p:txBody>
          <a:bodyPr/>
          <a:lstStyle/>
          <a:p>
            <a:r>
              <a:rPr lang="en-US" altLang="en-US" sz="3600" b="1" dirty="0"/>
              <a:t>Homework Spiritual Functionality</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399" y="1271345"/>
            <a:ext cx="7315201" cy="3510206"/>
          </a:xfrm>
        </p:spPr>
        <p:txBody>
          <a:bodyPr/>
          <a:lstStyle/>
          <a:p>
            <a:pPr>
              <a:lnSpc>
                <a:spcPct val="107000"/>
              </a:lnSpc>
              <a:spcBef>
                <a:spcPts val="0"/>
              </a:spcBef>
              <a:spcAft>
                <a:spcPts val="0"/>
              </a:spcAft>
            </a:pPr>
            <a:r>
              <a:rPr lang="en-US" sz="2400" dirty="0">
                <a:solidFill>
                  <a:schemeClr val="tx1"/>
                </a:solidFill>
              </a:rPr>
              <a:t>Spiritual Functions Assessment and Strategic Ministry Team Planning</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Discussion Time Faith Function Planning</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What’s Right What’s Wrong and What’s Missing Worksheet</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823805433"/>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Schedule - </a:t>
            </a:r>
            <a:r>
              <a:rPr lang="en-US" sz="3600" b="1" kern="100" dirty="0">
                <a:effectLst/>
                <a:ea typeface="Calibri" panose="020F0502020204030204" pitchFamily="34" charset="0"/>
                <a:cs typeface="Times New Roman" panose="02020603050405020304" pitchFamily="18" charset="0"/>
              </a:rPr>
              <a:t>Friday July 26</a:t>
            </a:r>
            <a:r>
              <a:rPr lang="en-US" sz="3600" b="1" kern="100" baseline="30000" dirty="0">
                <a:effectLst/>
                <a:ea typeface="Calibri" panose="020F0502020204030204" pitchFamily="34" charset="0"/>
                <a:cs typeface="Times New Roman" panose="02020603050405020304" pitchFamily="18" charset="0"/>
              </a:rPr>
              <a:t>th</a:t>
            </a:r>
            <a:r>
              <a:rPr lang="en-US" sz="3600" b="1" kern="100" dirty="0">
                <a:effectLst/>
                <a:ea typeface="Calibri" panose="020F0502020204030204" pitchFamily="34" charset="0"/>
                <a:cs typeface="Times New Roman" panose="02020603050405020304" pitchFamily="18" charset="0"/>
              </a:rPr>
              <a:t> </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8:00 a.m. – 8:15 a.m. Arrival/Opening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8:15 a.m. – 8:45 a.m. Spiritual Functionality (Fruit of the Spirit  and 9 Faith Functions)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8:45 a.m. – 9:30 a.m.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9:30 a.m. – 10:00 a.m.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10:00 a.m. – 10:15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10:15 a.m. – 10:30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10:30 a.m. – 11:00 a.m. Spiritual Relationships (Creating a Connection Culture)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11:00 a.m. – 11:45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11:45 a.m. – 12:30 p.m. Group Discussion/Interviews</a:t>
            </a:r>
          </a:p>
          <a:p>
            <a:pPr marL="0" indent="0">
              <a:lnSpc>
                <a:spcPct val="107000"/>
              </a:lnSpc>
              <a:spcBef>
                <a:spcPts val="0"/>
              </a:spcBef>
              <a:spcAft>
                <a:spcPts val="0"/>
              </a:spcAft>
              <a:buNone/>
            </a:pP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12:30 Lunch* and trips to the Airport</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59183607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Group Questions</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scriptures or concepts stood out to you the most?</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hear God trying to teach you?</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need to do about it?</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127758052"/>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A628E5A-BE55-C9F0-61CB-5202DEB03D22}"/>
              </a:ext>
            </a:extLst>
          </p:cNvPr>
          <p:cNvSpPr>
            <a:spLocks noChangeArrowheads="1"/>
          </p:cNvSpPr>
          <p:nvPr/>
        </p:nvSpPr>
        <p:spPr bwMode="auto">
          <a:xfrm>
            <a:off x="0" y="0"/>
            <a:ext cx="9144000"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b="0">
              <a:latin typeface="Times" panose="02020603050405020304" pitchFamily="18" charset="0"/>
            </a:endParaRPr>
          </a:p>
        </p:txBody>
      </p:sp>
      <p:pic>
        <p:nvPicPr>
          <p:cNvPr id="134147" name="Picture 3">
            <a:extLst>
              <a:ext uri="{FF2B5EF4-FFF2-40B4-BE49-F238E27FC236}">
                <a16:creationId xmlns:a16="http://schemas.microsoft.com/office/drawing/2014/main" id="{45F1ACEA-9766-F57E-F695-8CEBAE663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102214" y="0"/>
            <a:ext cx="5041786" cy="51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4">
            <a:extLst>
              <a:ext uri="{FF2B5EF4-FFF2-40B4-BE49-F238E27FC236}">
                <a16:creationId xmlns:a16="http://schemas.microsoft.com/office/drawing/2014/main" id="{19D7BDC0-434D-C5C2-2C14-F488C5CAD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8889" r="4300" b="45064"/>
          <a:stretch>
            <a:fillRect/>
          </a:stretch>
        </p:blipFill>
        <p:spPr bwMode="auto">
          <a:xfrm>
            <a:off x="4070582" y="1943124"/>
            <a:ext cx="5105047" cy="85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a:extLst>
              <a:ext uri="{FF2B5EF4-FFF2-40B4-BE49-F238E27FC236}">
                <a16:creationId xmlns:a16="http://schemas.microsoft.com/office/drawing/2014/main" id="{F9E2552F-F001-33DA-B4A8-00F7DA1E5454}"/>
              </a:ext>
            </a:extLst>
          </p:cNvPr>
          <p:cNvSpPr>
            <a:spLocks noChangeArrowheads="1"/>
          </p:cNvSpPr>
          <p:nvPr/>
        </p:nvSpPr>
        <p:spPr bwMode="auto">
          <a:xfrm>
            <a:off x="0" y="1943124"/>
            <a:ext cx="4070584" cy="857603"/>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b="0">
                <a:solidFill>
                  <a:srgbClr val="677D57"/>
                </a:solidFill>
                <a:latin typeface="Times" panose="02020603050405020304" pitchFamily="18" charset="0"/>
              </a:rPr>
              <a:t>z</a:t>
            </a:r>
          </a:p>
        </p:txBody>
      </p:sp>
      <p:sp>
        <p:nvSpPr>
          <p:cNvPr id="134150" name="Rectangle 6">
            <a:extLst>
              <a:ext uri="{FF2B5EF4-FFF2-40B4-BE49-F238E27FC236}">
                <a16:creationId xmlns:a16="http://schemas.microsoft.com/office/drawing/2014/main" id="{8836413F-121D-1589-092E-54739E1AB4FF}"/>
              </a:ext>
            </a:extLst>
          </p:cNvPr>
          <p:cNvSpPr>
            <a:spLocks noChangeArrowheads="1"/>
          </p:cNvSpPr>
          <p:nvPr/>
        </p:nvSpPr>
        <p:spPr bwMode="auto">
          <a:xfrm>
            <a:off x="1535936" y="1933583"/>
            <a:ext cx="6055167"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3740" dirty="0">
                <a:solidFill>
                  <a:schemeClr val="bg1"/>
                </a:solidFill>
                <a:latin typeface="Helvetica" panose="020B0604020202020204" pitchFamily="34" charset="0"/>
              </a:rPr>
              <a:t>Spiritual Relationships</a:t>
            </a:r>
            <a:endParaRPr lang="en-US" altLang="en-US" sz="1870" dirty="0">
              <a:solidFill>
                <a:srgbClr val="7B9569"/>
              </a:solidFill>
              <a:latin typeface="Helvetica" panose="020B0604020202020204" pitchFamily="34" charset="0"/>
            </a:endParaRPr>
          </a:p>
        </p:txBody>
      </p:sp>
    </p:spTree>
    <p:extLst>
      <p:ext uri="{BB962C8B-B14F-4D97-AF65-F5344CB8AC3E}">
        <p14:creationId xmlns:p14="http://schemas.microsoft.com/office/powerpoint/2010/main" val="12478191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328623-B504-2BF1-AE86-195C1EEACE20}"/>
              </a:ext>
            </a:extLst>
          </p:cNvPr>
          <p:cNvSpPr txBox="1"/>
          <p:nvPr/>
        </p:nvSpPr>
        <p:spPr>
          <a:xfrm>
            <a:off x="533400" y="1910030"/>
            <a:ext cx="8458200" cy="1323439"/>
          </a:xfrm>
          <a:prstGeom prst="rect">
            <a:avLst/>
          </a:prstGeom>
          <a:noFill/>
        </p:spPr>
        <p:txBody>
          <a:bodyPr wrap="square" rtlCol="0">
            <a:spAutoFit/>
          </a:bodyPr>
          <a:lstStyle/>
          <a:p>
            <a:r>
              <a:rPr lang="en-US" sz="8000" dirty="0"/>
              <a:t>God, I Look To You</a:t>
            </a:r>
          </a:p>
        </p:txBody>
      </p:sp>
    </p:spTree>
    <p:extLst>
      <p:ext uri="{BB962C8B-B14F-4D97-AF65-F5344CB8AC3E}">
        <p14:creationId xmlns:p14="http://schemas.microsoft.com/office/powerpoint/2010/main" val="268716938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328623-B504-2BF1-AE86-195C1EEACE20}"/>
              </a:ext>
            </a:extLst>
          </p:cNvPr>
          <p:cNvSpPr txBox="1"/>
          <p:nvPr/>
        </p:nvSpPr>
        <p:spPr>
          <a:xfrm>
            <a:off x="533400" y="1910030"/>
            <a:ext cx="8458200" cy="1323439"/>
          </a:xfrm>
          <a:prstGeom prst="rect">
            <a:avLst/>
          </a:prstGeom>
          <a:noFill/>
        </p:spPr>
        <p:txBody>
          <a:bodyPr wrap="square" rtlCol="0">
            <a:spAutoFit/>
          </a:bodyPr>
          <a:lstStyle/>
          <a:p>
            <a:r>
              <a:rPr lang="en-US" sz="8000" dirty="0"/>
              <a:t>Christ Be Magnified</a:t>
            </a:r>
          </a:p>
        </p:txBody>
      </p:sp>
    </p:spTree>
    <p:extLst>
      <p:ext uri="{BB962C8B-B14F-4D97-AF65-F5344CB8AC3E}">
        <p14:creationId xmlns:p14="http://schemas.microsoft.com/office/powerpoint/2010/main" val="174227564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328623-B504-2BF1-AE86-195C1EEACE20}"/>
              </a:ext>
            </a:extLst>
          </p:cNvPr>
          <p:cNvSpPr txBox="1"/>
          <p:nvPr/>
        </p:nvSpPr>
        <p:spPr>
          <a:xfrm>
            <a:off x="838200" y="1910030"/>
            <a:ext cx="7864766" cy="1323439"/>
          </a:xfrm>
          <a:prstGeom prst="rect">
            <a:avLst/>
          </a:prstGeom>
          <a:noFill/>
        </p:spPr>
        <p:txBody>
          <a:bodyPr wrap="square" rtlCol="0">
            <a:spAutoFit/>
          </a:bodyPr>
          <a:lstStyle/>
          <a:p>
            <a:r>
              <a:rPr lang="en-US" sz="8000" dirty="0"/>
              <a:t>Lord I Need You</a:t>
            </a:r>
          </a:p>
        </p:txBody>
      </p:sp>
    </p:spTree>
    <p:extLst>
      <p:ext uri="{BB962C8B-B14F-4D97-AF65-F5344CB8AC3E}">
        <p14:creationId xmlns:p14="http://schemas.microsoft.com/office/powerpoint/2010/main" val="4349800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A628E5A-BE55-C9F0-61CB-5202DEB03D22}"/>
              </a:ext>
            </a:extLst>
          </p:cNvPr>
          <p:cNvSpPr>
            <a:spLocks noChangeArrowheads="1"/>
          </p:cNvSpPr>
          <p:nvPr/>
        </p:nvSpPr>
        <p:spPr bwMode="auto">
          <a:xfrm>
            <a:off x="0" y="0"/>
            <a:ext cx="9144000" cy="5143500"/>
          </a:xfrm>
          <a:prstGeom prst="rect">
            <a:avLst/>
          </a:prstGeom>
          <a:solidFill>
            <a:srgbClr val="7B956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endParaRPr lang="en-US" altLang="en-US" sz="1803" b="0">
              <a:latin typeface="Times" panose="02020603050405020304" pitchFamily="18" charset="0"/>
            </a:endParaRPr>
          </a:p>
        </p:txBody>
      </p:sp>
      <p:pic>
        <p:nvPicPr>
          <p:cNvPr id="134147" name="Picture 3">
            <a:extLst>
              <a:ext uri="{FF2B5EF4-FFF2-40B4-BE49-F238E27FC236}">
                <a16:creationId xmlns:a16="http://schemas.microsoft.com/office/drawing/2014/main" id="{45F1ACEA-9766-F57E-F695-8CEBAE663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451" t="2348" r="4065" b="1096"/>
          <a:stretch>
            <a:fillRect/>
          </a:stretch>
        </p:blipFill>
        <p:spPr bwMode="auto">
          <a:xfrm>
            <a:off x="4102214" y="0"/>
            <a:ext cx="5041786" cy="514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4">
            <a:extLst>
              <a:ext uri="{FF2B5EF4-FFF2-40B4-BE49-F238E27FC236}">
                <a16:creationId xmlns:a16="http://schemas.microsoft.com/office/drawing/2014/main" id="{19D7BDC0-434D-C5C2-2C14-F488C5CAD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0" t="38889" r="4300" b="45064"/>
          <a:stretch>
            <a:fillRect/>
          </a:stretch>
        </p:blipFill>
        <p:spPr bwMode="auto">
          <a:xfrm>
            <a:off x="4070582" y="1943124"/>
            <a:ext cx="5105047" cy="85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5">
            <a:extLst>
              <a:ext uri="{FF2B5EF4-FFF2-40B4-BE49-F238E27FC236}">
                <a16:creationId xmlns:a16="http://schemas.microsoft.com/office/drawing/2014/main" id="{F9E2552F-F001-33DA-B4A8-00F7DA1E5454}"/>
              </a:ext>
            </a:extLst>
          </p:cNvPr>
          <p:cNvSpPr>
            <a:spLocks noChangeArrowheads="1"/>
          </p:cNvSpPr>
          <p:nvPr/>
        </p:nvSpPr>
        <p:spPr bwMode="auto">
          <a:xfrm>
            <a:off x="0" y="1943124"/>
            <a:ext cx="4070584" cy="857603"/>
          </a:xfrm>
          <a:prstGeom prst="rect">
            <a:avLst/>
          </a:prstGeom>
          <a:solidFill>
            <a:srgbClr val="677D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7543" tIns="33771" rIns="67543" bIns="33771" anchor="ctr"/>
          <a:lstStyle>
            <a:lvl1pPr defTabSz="1011238">
              <a:defRPr b="1">
                <a:solidFill>
                  <a:schemeClr val="tx1"/>
                </a:solidFill>
                <a:latin typeface="Times New Roman" panose="02020603050405020304" pitchFamily="18" charset="0"/>
              </a:defRPr>
            </a:lvl1pPr>
            <a:lvl2pPr marL="742950" indent="-285750" defTabSz="1011238">
              <a:defRPr b="1">
                <a:solidFill>
                  <a:schemeClr val="tx1"/>
                </a:solidFill>
                <a:latin typeface="Times New Roman" panose="02020603050405020304" pitchFamily="18" charset="0"/>
              </a:defRPr>
            </a:lvl2pPr>
            <a:lvl3pPr marL="1143000" indent="-228600" defTabSz="1011238">
              <a:defRPr b="1">
                <a:solidFill>
                  <a:schemeClr val="tx1"/>
                </a:solidFill>
                <a:latin typeface="Times New Roman" panose="02020603050405020304" pitchFamily="18" charset="0"/>
              </a:defRPr>
            </a:lvl3pPr>
            <a:lvl4pPr marL="1600200" indent="-228600" defTabSz="1011238">
              <a:defRPr b="1">
                <a:solidFill>
                  <a:schemeClr val="tx1"/>
                </a:solidFill>
                <a:latin typeface="Times New Roman" panose="02020603050405020304" pitchFamily="18" charset="0"/>
              </a:defRPr>
            </a:lvl4pPr>
            <a:lvl5pPr marL="2057400" indent="-228600" defTabSz="1011238">
              <a:defRPr b="1">
                <a:solidFill>
                  <a:schemeClr val="tx1"/>
                </a:solidFill>
                <a:latin typeface="Times New Roman" panose="02020603050405020304" pitchFamily="18" charset="0"/>
              </a:defRPr>
            </a:lvl5pPr>
            <a:lvl6pPr marL="2514600" indent="-228600" defTabSz="1011238" eaLnBrk="0" fontAlgn="base" hangingPunct="0">
              <a:spcBef>
                <a:spcPct val="0"/>
              </a:spcBef>
              <a:spcAft>
                <a:spcPct val="0"/>
              </a:spcAft>
              <a:defRPr b="1">
                <a:solidFill>
                  <a:schemeClr val="tx1"/>
                </a:solidFill>
                <a:latin typeface="Times New Roman" panose="02020603050405020304" pitchFamily="18" charset="0"/>
              </a:defRPr>
            </a:lvl6pPr>
            <a:lvl7pPr marL="2971800" indent="-228600" defTabSz="1011238" eaLnBrk="0" fontAlgn="base" hangingPunct="0">
              <a:spcBef>
                <a:spcPct val="0"/>
              </a:spcBef>
              <a:spcAft>
                <a:spcPct val="0"/>
              </a:spcAft>
              <a:defRPr b="1">
                <a:solidFill>
                  <a:schemeClr val="tx1"/>
                </a:solidFill>
                <a:latin typeface="Times New Roman" panose="02020603050405020304" pitchFamily="18" charset="0"/>
              </a:defRPr>
            </a:lvl7pPr>
            <a:lvl8pPr marL="3429000" indent="-228600" defTabSz="1011238" eaLnBrk="0" fontAlgn="base" hangingPunct="0">
              <a:spcBef>
                <a:spcPct val="0"/>
              </a:spcBef>
              <a:spcAft>
                <a:spcPct val="0"/>
              </a:spcAft>
              <a:defRPr b="1">
                <a:solidFill>
                  <a:schemeClr val="tx1"/>
                </a:solidFill>
                <a:latin typeface="Times New Roman" panose="02020603050405020304" pitchFamily="18" charset="0"/>
              </a:defRPr>
            </a:lvl8pPr>
            <a:lvl9pPr marL="3886200" indent="-228600" defTabSz="1011238"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1803" b="0">
                <a:solidFill>
                  <a:srgbClr val="677D57"/>
                </a:solidFill>
                <a:latin typeface="Times" panose="02020603050405020304" pitchFamily="18" charset="0"/>
              </a:rPr>
              <a:t>z</a:t>
            </a:r>
          </a:p>
        </p:txBody>
      </p:sp>
      <p:sp>
        <p:nvSpPr>
          <p:cNvPr id="134150" name="Rectangle 6">
            <a:extLst>
              <a:ext uri="{FF2B5EF4-FFF2-40B4-BE49-F238E27FC236}">
                <a16:creationId xmlns:a16="http://schemas.microsoft.com/office/drawing/2014/main" id="{8836413F-121D-1589-092E-54739E1AB4FF}"/>
              </a:ext>
            </a:extLst>
          </p:cNvPr>
          <p:cNvSpPr>
            <a:spLocks noChangeArrowheads="1"/>
          </p:cNvSpPr>
          <p:nvPr/>
        </p:nvSpPr>
        <p:spPr bwMode="auto">
          <a:xfrm>
            <a:off x="1535936" y="1933583"/>
            <a:ext cx="6055167" cy="86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ctr"/>
            <a:r>
              <a:rPr lang="en-US" altLang="en-US" sz="3740" dirty="0">
                <a:solidFill>
                  <a:schemeClr val="bg1"/>
                </a:solidFill>
                <a:latin typeface="Helvetica" panose="020B0604020202020204" pitchFamily="34" charset="0"/>
              </a:rPr>
              <a:t>Spiritual Relationships</a:t>
            </a:r>
            <a:endParaRPr lang="en-US" altLang="en-US" sz="1870" dirty="0">
              <a:solidFill>
                <a:srgbClr val="7B9569"/>
              </a:solidFill>
              <a:latin typeface="Helvetica" panose="020B0604020202020204" pitchFamily="34" charset="0"/>
            </a:endParaRPr>
          </a:p>
        </p:txBody>
      </p:sp>
    </p:spTree>
    <p:extLst>
      <p:ext uri="{BB962C8B-B14F-4D97-AF65-F5344CB8AC3E}">
        <p14:creationId xmlns:p14="http://schemas.microsoft.com/office/powerpoint/2010/main" val="9562343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914400" y="457200"/>
            <a:ext cx="8229600" cy="514350"/>
          </a:xfrm>
        </p:spPr>
        <p:txBody>
          <a:bodyPr/>
          <a:lstStyle/>
          <a:p>
            <a:pPr eaLnBrk="1" hangingPunct="1"/>
            <a:r>
              <a:rPr lang="en-US" sz="3200" b="1" dirty="0">
                <a:cs typeface="ヒラギノ角ゴ Pro W3" charset="-128"/>
              </a:rPr>
              <a:t>THE FORCE OF CONNECTION</a:t>
            </a:r>
          </a:p>
        </p:txBody>
      </p:sp>
      <p:sp>
        <p:nvSpPr>
          <p:cNvPr id="11267" name="Rectangle 3"/>
          <p:cNvSpPr>
            <a:spLocks noGrp="1" noChangeArrowheads="1"/>
          </p:cNvSpPr>
          <p:nvPr>
            <p:ph type="body" sz="half" idx="4294967295"/>
          </p:nvPr>
        </p:nvSpPr>
        <p:spPr>
          <a:xfrm>
            <a:off x="914400" y="1314450"/>
            <a:ext cx="7620000" cy="2800350"/>
          </a:xfrm>
        </p:spPr>
        <p:txBody>
          <a:bodyPr/>
          <a:lstStyle/>
          <a:p>
            <a:pPr marL="0" indent="0" eaLnBrk="1" hangingPunct="1">
              <a:buFont typeface="Helvetica Neue" charset="0"/>
              <a:buNone/>
            </a:pPr>
            <a:r>
              <a:rPr lang="en-US" sz="3200" b="1" dirty="0">
                <a:solidFill>
                  <a:schemeClr val="tx1"/>
                </a:solidFill>
                <a:cs typeface="ヒラギノ角ゴ Pro W3" charset="-128"/>
              </a:rPr>
              <a:t>Definition - </a:t>
            </a:r>
            <a:r>
              <a:rPr lang="en-US" sz="3200" dirty="0">
                <a:solidFill>
                  <a:schemeClr val="tx1"/>
                </a:solidFill>
                <a:cs typeface="ヒラギノ角ゴ Pro W3" charset="-128"/>
              </a:rPr>
              <a:t>A bond based on </a:t>
            </a:r>
            <a:r>
              <a:rPr lang="en-US" sz="3200" b="1" dirty="0">
                <a:solidFill>
                  <a:schemeClr val="tx1"/>
                </a:solidFill>
                <a:cs typeface="ヒラギノ角ゴ Pro W3" charset="-128"/>
              </a:rPr>
              <a:t>shared</a:t>
            </a:r>
            <a:r>
              <a:rPr lang="en-US" sz="3200" dirty="0">
                <a:solidFill>
                  <a:schemeClr val="tx1"/>
                </a:solidFill>
                <a:cs typeface="ヒラギノ角ゴ Pro W3" charset="-128"/>
              </a:rPr>
              <a:t> </a:t>
            </a:r>
            <a:r>
              <a:rPr lang="en-US" sz="3200" b="1" i="1" dirty="0">
                <a:solidFill>
                  <a:schemeClr val="tx1"/>
                </a:solidFill>
                <a:cs typeface="ヒラギノ角ゴ Pro W3" charset="-128"/>
              </a:rPr>
              <a:t>identity</a:t>
            </a:r>
            <a:r>
              <a:rPr lang="en-US" sz="3200" dirty="0">
                <a:solidFill>
                  <a:schemeClr val="tx1"/>
                </a:solidFill>
                <a:cs typeface="ヒラギノ角ゴ Pro W3" charset="-128"/>
              </a:rPr>
              <a:t>, </a:t>
            </a:r>
            <a:r>
              <a:rPr lang="en-US" sz="3200" b="1" i="1" dirty="0">
                <a:solidFill>
                  <a:schemeClr val="tx1"/>
                </a:solidFill>
                <a:cs typeface="ヒラギノ角ゴ Pro W3" charset="-128"/>
              </a:rPr>
              <a:t>empathy</a:t>
            </a:r>
            <a:r>
              <a:rPr lang="en-US" sz="3200" dirty="0">
                <a:solidFill>
                  <a:schemeClr val="tx1"/>
                </a:solidFill>
                <a:cs typeface="ヒラギノ角ゴ Pro W3" charset="-128"/>
              </a:rPr>
              <a:t> and </a:t>
            </a:r>
            <a:r>
              <a:rPr lang="en-US" sz="3200" b="1" i="1" dirty="0">
                <a:solidFill>
                  <a:schemeClr val="tx1"/>
                </a:solidFill>
                <a:cs typeface="ヒラギノ角ゴ Pro W3" charset="-128"/>
              </a:rPr>
              <a:t>understanding</a:t>
            </a:r>
            <a:r>
              <a:rPr lang="en-US" sz="3200" dirty="0">
                <a:solidFill>
                  <a:schemeClr val="tx1"/>
                </a:solidFill>
                <a:cs typeface="ヒラギノ角ゴ Pro W3" charset="-128"/>
              </a:rPr>
              <a:t> that moves self-centered individuals toward group-centered membership.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14400" y="514350"/>
            <a:ext cx="7315200" cy="400050"/>
          </a:xfrm>
          <a:prstGeom prst="rect">
            <a:avLst/>
          </a:prstGeom>
          <a:noFill/>
          <a:ln w="9525">
            <a:noFill/>
            <a:miter lim="800000"/>
            <a:headEnd/>
            <a:tailEnd/>
          </a:ln>
        </p:spPr>
        <p:txBody>
          <a:bodyPr lIns="0" tIns="0" rIns="0" bIns="0" anchor="ctr">
            <a:prstTxWarp prst="textNoShape">
              <a:avLst/>
            </a:prstTxWarp>
          </a:bodyPr>
          <a:lstStyle/>
          <a:p>
            <a:pPr algn="l"/>
            <a:r>
              <a:rPr lang="en-US" sz="3200" dirty="0">
                <a:latin typeface="+mj-lt"/>
              </a:rPr>
              <a:t>RESEARCH AND FINDINGS</a:t>
            </a:r>
            <a:endParaRPr lang="en-US" sz="3200" dirty="0">
              <a:solidFill>
                <a:srgbClr val="4D4D4D"/>
              </a:solidFill>
              <a:latin typeface="+mj-lt"/>
            </a:endParaRPr>
          </a:p>
        </p:txBody>
      </p:sp>
      <p:pic>
        <p:nvPicPr>
          <p:cNvPr id="12291" name="Picture 3"/>
          <p:cNvPicPr>
            <a:picLocks noChangeAspect="1" noChangeArrowheads="1"/>
          </p:cNvPicPr>
          <p:nvPr/>
        </p:nvPicPr>
        <p:blipFill>
          <a:blip r:embed="rId3" cstate="print"/>
          <a:srcRect/>
          <a:stretch>
            <a:fillRect/>
          </a:stretch>
        </p:blipFill>
        <p:spPr bwMode="auto">
          <a:xfrm>
            <a:off x="2766406" y="1313411"/>
            <a:ext cx="3481994" cy="3544339"/>
          </a:xfrm>
          <a:prstGeom prst="rect">
            <a:avLst/>
          </a:prstGeom>
          <a:noFill/>
          <a:ln w="9525">
            <a:noFill/>
            <a:miter lim="800000"/>
            <a:headEnd/>
            <a:tailEnd/>
          </a:ln>
        </p:spPr>
      </p:pic>
      <p:sp>
        <p:nvSpPr>
          <p:cNvPr id="12292" name="Rectangle 4"/>
          <p:cNvSpPr>
            <a:spLocks noChangeArrowheads="1"/>
          </p:cNvSpPr>
          <p:nvPr/>
        </p:nvSpPr>
        <p:spPr bwMode="auto">
          <a:xfrm>
            <a:off x="3074730" y="350044"/>
            <a:ext cx="184666" cy="738664"/>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5BAEF6-AFA8-8355-C58A-DADAFBBF4B3C}"/>
              </a:ext>
            </a:extLst>
          </p:cNvPr>
          <p:cNvSpPr txBox="1"/>
          <p:nvPr/>
        </p:nvSpPr>
        <p:spPr>
          <a:xfrm>
            <a:off x="838200" y="1733550"/>
            <a:ext cx="7848600" cy="1323439"/>
          </a:xfrm>
          <a:prstGeom prst="rect">
            <a:avLst/>
          </a:prstGeom>
          <a:noFill/>
        </p:spPr>
        <p:txBody>
          <a:bodyPr wrap="square" rtlCol="0">
            <a:spAutoFit/>
          </a:bodyPr>
          <a:lstStyle/>
          <a:p>
            <a:r>
              <a:rPr lang="en-US" sz="8000" dirty="0"/>
              <a:t>Nothing Else</a:t>
            </a:r>
          </a:p>
        </p:txBody>
      </p:sp>
    </p:spTree>
    <p:extLst>
      <p:ext uri="{BB962C8B-B14F-4D97-AF65-F5344CB8AC3E}">
        <p14:creationId xmlns:p14="http://schemas.microsoft.com/office/powerpoint/2010/main" val="426593410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914400" y="285750"/>
            <a:ext cx="8001000" cy="742950"/>
          </a:xfrm>
        </p:spPr>
        <p:txBody>
          <a:bodyPr/>
          <a:lstStyle/>
          <a:p>
            <a:pPr eaLnBrk="1" hangingPunct="1"/>
            <a:r>
              <a:rPr lang="en-US" sz="3200" b="1" dirty="0">
                <a:cs typeface="ヒラギノ角ゴ Pro W3" charset="-128"/>
              </a:rPr>
              <a:t>CONNECTION: THE BOTTOM LINE</a:t>
            </a:r>
          </a:p>
        </p:txBody>
      </p:sp>
      <p:sp>
        <p:nvSpPr>
          <p:cNvPr id="20483" name="Rectangle 3"/>
          <p:cNvSpPr>
            <a:spLocks noGrp="1" noChangeArrowheads="1"/>
          </p:cNvSpPr>
          <p:nvPr>
            <p:ph type="body" sz="half" idx="4294967295"/>
          </p:nvPr>
        </p:nvSpPr>
        <p:spPr>
          <a:xfrm>
            <a:off x="914400" y="1197769"/>
            <a:ext cx="6858000" cy="2802731"/>
          </a:xfrm>
        </p:spPr>
        <p:txBody>
          <a:bodyPr/>
          <a:lstStyle/>
          <a:p>
            <a:pPr marL="0" indent="0" eaLnBrk="1" hangingPunct="1">
              <a:lnSpc>
                <a:spcPct val="90000"/>
              </a:lnSpc>
              <a:spcBef>
                <a:spcPts val="1200"/>
              </a:spcBef>
              <a:buFont typeface="Helvetica Neue" charset="0"/>
              <a:buNone/>
            </a:pPr>
            <a:r>
              <a:rPr lang="en-US" sz="2400" dirty="0">
                <a:latin typeface="Times New Roman" charset="0"/>
                <a:cs typeface="ヒラギノ角ゴ Pro W3" charset="-128"/>
              </a:rPr>
              <a:t> </a:t>
            </a:r>
            <a:r>
              <a:rPr lang="en-US" sz="2400" dirty="0">
                <a:solidFill>
                  <a:schemeClr val="tx1"/>
                </a:solidFill>
                <a:cs typeface="ヒラギノ角ゴ Pro W3" charset="-128"/>
              </a:rPr>
              <a:t>Mentally and physically healthier </a:t>
            </a:r>
          </a:p>
          <a:p>
            <a:pPr marL="0" indent="0" eaLnBrk="1" hangingPunct="1">
              <a:lnSpc>
                <a:spcPct val="90000"/>
              </a:lnSpc>
              <a:spcBef>
                <a:spcPts val="1200"/>
              </a:spcBef>
              <a:buFont typeface="Helvetica Neue" charset="0"/>
              <a:buNone/>
            </a:pPr>
            <a:r>
              <a:rPr lang="en-US" sz="2400" dirty="0">
                <a:solidFill>
                  <a:schemeClr val="tx1"/>
                </a:solidFill>
                <a:cs typeface="ヒラギノ角ゴ Pro W3" charset="-128"/>
              </a:rPr>
              <a:t> More trusting</a:t>
            </a:r>
          </a:p>
          <a:p>
            <a:pPr marL="0" indent="0" eaLnBrk="1" hangingPunct="1">
              <a:lnSpc>
                <a:spcPct val="90000"/>
              </a:lnSpc>
              <a:spcBef>
                <a:spcPts val="1200"/>
              </a:spcBef>
              <a:buFont typeface="Helvetica Neue" charset="0"/>
              <a:buNone/>
            </a:pPr>
            <a:r>
              <a:rPr lang="en-US" sz="2400" dirty="0">
                <a:solidFill>
                  <a:schemeClr val="tx1"/>
                </a:solidFill>
                <a:cs typeface="ヒラギノ角ゴ Pro W3" charset="-128"/>
              </a:rPr>
              <a:t> More productive</a:t>
            </a:r>
          </a:p>
          <a:p>
            <a:pPr marL="0" indent="0" eaLnBrk="1" hangingPunct="1">
              <a:lnSpc>
                <a:spcPct val="90000"/>
              </a:lnSpc>
              <a:spcBef>
                <a:spcPts val="1200"/>
              </a:spcBef>
              <a:buFont typeface="Helvetica Neue" charset="0"/>
              <a:buNone/>
            </a:pPr>
            <a:r>
              <a:rPr lang="en-US" sz="2400" dirty="0">
                <a:solidFill>
                  <a:schemeClr val="tx1"/>
                </a:solidFill>
                <a:cs typeface="ヒラギノ角ゴ Pro W3" charset="-128"/>
              </a:rPr>
              <a:t> More cooperative</a:t>
            </a:r>
          </a:p>
          <a:p>
            <a:pPr marL="0" indent="0" eaLnBrk="1" hangingPunct="1">
              <a:lnSpc>
                <a:spcPct val="90000"/>
              </a:lnSpc>
              <a:spcBef>
                <a:spcPts val="1200"/>
              </a:spcBef>
              <a:buFont typeface="Helvetica Neue" charset="0"/>
              <a:buNone/>
            </a:pPr>
            <a:r>
              <a:rPr lang="en-US" sz="2400" dirty="0">
                <a:solidFill>
                  <a:schemeClr val="tx1"/>
                </a:solidFill>
                <a:cs typeface="ヒラギノ角ゴ Pro W3" charset="-128"/>
              </a:rPr>
              <a:t> More creative</a:t>
            </a:r>
          </a:p>
          <a:p>
            <a:pPr marL="0" indent="0" eaLnBrk="1" hangingPunct="1">
              <a:lnSpc>
                <a:spcPct val="90000"/>
              </a:lnSpc>
              <a:spcBef>
                <a:spcPts val="1200"/>
              </a:spcBef>
              <a:buFont typeface="Helvetica Neue" charset="0"/>
              <a:buNone/>
            </a:pPr>
            <a:r>
              <a:rPr lang="en-US" sz="2400" dirty="0">
                <a:solidFill>
                  <a:schemeClr val="tx1"/>
                </a:solidFill>
                <a:cs typeface="ヒラギノ角ゴ Pro W3" charset="-128"/>
              </a:rPr>
              <a:t> Better problem solvers</a:t>
            </a:r>
          </a:p>
          <a:p>
            <a:pPr marL="0" indent="0" eaLnBrk="1" hangingPunct="1">
              <a:lnSpc>
                <a:spcPct val="90000"/>
              </a:lnSpc>
              <a:spcBef>
                <a:spcPts val="1200"/>
              </a:spcBef>
              <a:buFont typeface="Helvetica Neue" charset="0"/>
              <a:buNone/>
            </a:pPr>
            <a:r>
              <a:rPr lang="en-US" sz="3200" dirty="0">
                <a:cs typeface="ヒラギノ角ゴ Pro W3" charset="-128"/>
              </a:rPr>
              <a:t> </a:t>
            </a:r>
          </a:p>
        </p:txBody>
      </p:sp>
      <p:sp>
        <p:nvSpPr>
          <p:cNvPr id="20484" name="TextBox 3"/>
          <p:cNvSpPr txBox="1">
            <a:spLocks noChangeArrowheads="1"/>
          </p:cNvSpPr>
          <p:nvPr/>
        </p:nvSpPr>
        <p:spPr bwMode="auto">
          <a:xfrm>
            <a:off x="838200" y="4055269"/>
            <a:ext cx="6934200" cy="1015663"/>
          </a:xfrm>
          <a:prstGeom prst="rect">
            <a:avLst/>
          </a:prstGeom>
          <a:noFill/>
          <a:ln w="9525">
            <a:noFill/>
            <a:miter lim="800000"/>
            <a:headEnd/>
            <a:tailEnd/>
          </a:ln>
        </p:spPr>
        <p:txBody>
          <a:bodyPr wrap="square">
            <a:prstTxWarp prst="textNoShape">
              <a:avLst/>
            </a:prstTxWarp>
            <a:spAutoFit/>
          </a:bodyPr>
          <a:lstStyle/>
          <a:p>
            <a:r>
              <a:rPr lang="en-US" sz="3000" dirty="0">
                <a:latin typeface="+mn-lt"/>
              </a:rPr>
              <a:t>Connection = Flourishing, Life </a:t>
            </a:r>
          </a:p>
          <a:p>
            <a:r>
              <a:rPr lang="en-US" sz="3000" dirty="0">
                <a:latin typeface="+mn-lt"/>
              </a:rPr>
              <a:t>Disconnection = Dysfunction, Death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cstate="print"/>
          <a:srcRect l="24536" t="19952" r="22525"/>
          <a:stretch>
            <a:fillRect/>
          </a:stretch>
        </p:blipFill>
        <p:spPr bwMode="auto">
          <a:xfrm>
            <a:off x="4800600" y="1111758"/>
            <a:ext cx="4038600" cy="2831592"/>
          </a:xfrm>
          <a:prstGeom prst="rect">
            <a:avLst/>
          </a:prstGeom>
          <a:noFill/>
          <a:ln w="12700">
            <a:noFill/>
            <a:miter lim="800000"/>
            <a:headEnd/>
            <a:tailEnd/>
          </a:ln>
        </p:spPr>
      </p:pic>
      <p:sp>
        <p:nvSpPr>
          <p:cNvPr id="21507" name="Title 1"/>
          <p:cNvSpPr>
            <a:spLocks noGrp="1"/>
          </p:cNvSpPr>
          <p:nvPr>
            <p:ph type="title"/>
          </p:nvPr>
        </p:nvSpPr>
        <p:spPr>
          <a:xfrm>
            <a:off x="838200" y="457200"/>
            <a:ext cx="9144000" cy="514350"/>
          </a:xfrm>
        </p:spPr>
        <p:txBody>
          <a:bodyPr lIns="91440" tIns="45720" rIns="91440" bIns="45720" anchor="t"/>
          <a:lstStyle/>
          <a:p>
            <a:pPr eaLnBrk="1" hangingPunct="1">
              <a:spcBef>
                <a:spcPct val="50000"/>
              </a:spcBef>
            </a:pPr>
            <a:r>
              <a:rPr lang="en-US" sz="3200" b="1" dirty="0">
                <a:solidFill>
                  <a:srgbClr val="262626"/>
                </a:solidFill>
                <a:cs typeface="ヒラギノ角ゴ Pro W3" charset="-128"/>
              </a:rPr>
              <a:t>THE CONNECTION CULTURE</a:t>
            </a:r>
            <a:endParaRPr lang="en-US" sz="3200" b="1" dirty="0">
              <a:solidFill>
                <a:srgbClr val="000000"/>
              </a:solidFill>
              <a:cs typeface="ヒラギノ角ゴ Pro W3" charset="-128"/>
            </a:endParaRPr>
          </a:p>
        </p:txBody>
      </p:sp>
      <p:sp>
        <p:nvSpPr>
          <p:cNvPr id="21510" name="Text Box 4"/>
          <p:cNvSpPr txBox="1">
            <a:spLocks noChangeArrowheads="1"/>
          </p:cNvSpPr>
          <p:nvPr/>
        </p:nvSpPr>
        <p:spPr bwMode="auto">
          <a:xfrm>
            <a:off x="914400" y="1276350"/>
            <a:ext cx="6019800" cy="3693318"/>
          </a:xfrm>
          <a:prstGeom prst="rect">
            <a:avLst/>
          </a:prstGeom>
          <a:noFill/>
          <a:ln w="9525">
            <a:noFill/>
            <a:miter lim="800000"/>
            <a:headEnd/>
            <a:tailEnd/>
          </a:ln>
        </p:spPr>
        <p:txBody>
          <a:bodyPr>
            <a:prstTxWarp prst="textNoShape">
              <a:avLst/>
            </a:prstTxWarp>
            <a:spAutoFit/>
          </a:bodyPr>
          <a:lstStyle/>
          <a:p>
            <a:pPr algn="l">
              <a:spcAft>
                <a:spcPts val="600"/>
              </a:spcAft>
            </a:pPr>
            <a:r>
              <a:rPr lang="en-US" sz="2000" b="0" u="sng" dirty="0">
                <a:latin typeface="+mn-lt"/>
              </a:rPr>
              <a:t>Core Elements</a:t>
            </a:r>
          </a:p>
          <a:p>
            <a:pPr algn="l"/>
            <a:r>
              <a:rPr lang="en-US" sz="2000" b="0" dirty="0">
                <a:latin typeface="+mn-lt"/>
              </a:rPr>
              <a:t>1. Inspiring Identity - Heart</a:t>
            </a:r>
          </a:p>
          <a:p>
            <a:pPr algn="l"/>
            <a:r>
              <a:rPr lang="en-US" sz="2000" b="0" dirty="0">
                <a:latin typeface="+mn-lt"/>
              </a:rPr>
              <a:t>2. Human Value - Soul</a:t>
            </a:r>
          </a:p>
          <a:p>
            <a:pPr algn="l"/>
            <a:r>
              <a:rPr lang="en-US" sz="2000" b="0" dirty="0">
                <a:latin typeface="+mn-lt"/>
              </a:rPr>
              <a:t>3. Knowledge Flow - Mind</a:t>
            </a:r>
          </a:p>
          <a:p>
            <a:pPr algn="l"/>
            <a:endParaRPr lang="en-US" sz="2000" b="0" dirty="0">
              <a:latin typeface="+mn-lt"/>
            </a:endParaRPr>
          </a:p>
          <a:p>
            <a:pPr algn="l">
              <a:spcAft>
                <a:spcPts val="600"/>
              </a:spcAft>
            </a:pPr>
            <a:r>
              <a:rPr lang="en-US" sz="2000" b="0" u="sng" dirty="0">
                <a:latin typeface="+mn-lt"/>
              </a:rPr>
              <a:t>Enabling Elements </a:t>
            </a:r>
            <a:r>
              <a:rPr lang="en-US" sz="2000" b="0" dirty="0">
                <a:latin typeface="+mn-lt"/>
              </a:rPr>
              <a:t>-  Strength</a:t>
            </a:r>
            <a:endParaRPr lang="en-US" sz="2000" b="0" u="sng" dirty="0">
              <a:latin typeface="+mn-lt"/>
            </a:endParaRPr>
          </a:p>
          <a:p>
            <a:pPr algn="l"/>
            <a:r>
              <a:rPr lang="en-US" sz="2000" b="0" dirty="0">
                <a:latin typeface="+mn-lt"/>
              </a:rPr>
              <a:t>4. Committed Members</a:t>
            </a:r>
          </a:p>
          <a:p>
            <a:pPr algn="l"/>
            <a:r>
              <a:rPr lang="en-US" sz="2000" b="0" dirty="0">
                <a:latin typeface="+mn-lt"/>
              </a:rPr>
              <a:t>5. Servant Leaders</a:t>
            </a:r>
          </a:p>
          <a:p>
            <a:pPr algn="l"/>
            <a:endParaRPr lang="en-US" sz="2400" b="0" dirty="0">
              <a:latin typeface="+mn-lt"/>
            </a:endParaRPr>
          </a:p>
          <a:p>
            <a:pPr algn="l"/>
            <a:r>
              <a:rPr lang="en-US" sz="2000" b="0" dirty="0">
                <a:latin typeface="+mn-lt"/>
              </a:rPr>
              <a:t>The Connection Culture nurtures the key aspects of our corporate Heart, Soul, Mind and Strength!</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7543800" y="4057650"/>
            <a:ext cx="1600200" cy="108585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1" i="0" u="none" strike="noStrike" cap="none" normalizeH="0" baseline="0">
              <a:ln>
                <a:noFill/>
              </a:ln>
              <a:solidFill>
                <a:srgbClr val="000000"/>
              </a:solidFill>
              <a:effectLst/>
              <a:latin typeface="Helvetica Neue Light" pitchFamily="1" charset="0"/>
              <a:ea typeface="ヒラギノ角ゴ Pro W3" pitchFamily="1" charset="-128"/>
              <a:sym typeface="Helvetica Neue Light" pitchFamily="1" charset="0"/>
            </a:endParaRPr>
          </a:p>
        </p:txBody>
      </p:sp>
      <p:sp>
        <p:nvSpPr>
          <p:cNvPr id="28674" name="Rectangle 1"/>
          <p:cNvSpPr>
            <a:spLocks noGrp="1" noChangeArrowheads="1"/>
          </p:cNvSpPr>
          <p:nvPr>
            <p:ph type="title" idx="4294967295"/>
          </p:nvPr>
        </p:nvSpPr>
        <p:spPr>
          <a:xfrm>
            <a:off x="914400" y="234950"/>
            <a:ext cx="7827962" cy="736600"/>
          </a:xfrm>
        </p:spPr>
        <p:txBody>
          <a:bodyPr/>
          <a:lstStyle/>
          <a:p>
            <a:pPr eaLnBrk="1" hangingPunct="1"/>
            <a:r>
              <a:rPr lang="en-US" b="1" dirty="0">
                <a:latin typeface="Helvetica Neue Light" charset="0"/>
                <a:ea typeface="ヒラギノ角ゴ Pro W3" charset="0"/>
              </a:rPr>
              <a:t>Connection Culture - Assessment</a:t>
            </a:r>
          </a:p>
        </p:txBody>
      </p:sp>
      <p:sp>
        <p:nvSpPr>
          <p:cNvPr id="27650" name="Rectangle 2"/>
          <p:cNvSpPr>
            <a:spLocks noGrp="1" noChangeArrowheads="1"/>
          </p:cNvSpPr>
          <p:nvPr>
            <p:ph type="body" idx="4294967295"/>
          </p:nvPr>
        </p:nvSpPr>
        <p:spPr>
          <a:xfrm>
            <a:off x="914400" y="1200150"/>
            <a:ext cx="7620000" cy="3490913"/>
          </a:xfrm>
        </p:spPr>
        <p:txBody>
          <a:bodyPr/>
          <a:lstStyle/>
          <a:p>
            <a:pPr marL="0" indent="0">
              <a:spcBef>
                <a:spcPct val="0"/>
              </a:spcBef>
              <a:buFont typeface="Helvetica Neue" charset="0"/>
              <a:buNone/>
            </a:pPr>
            <a:r>
              <a:rPr lang="en-US" sz="2400" dirty="0">
                <a:solidFill>
                  <a:schemeClr val="tx1"/>
                </a:solidFill>
                <a:latin typeface="Helvetica Neue" charset="0"/>
                <a:ea typeface="ヒラギノ角ゴ Pro W3" charset="0"/>
              </a:rPr>
              <a:t>5 Elements of the Connection Culture (p.12-14)</a:t>
            </a:r>
          </a:p>
          <a:p>
            <a:pPr marL="0" indent="0">
              <a:spcBef>
                <a:spcPct val="0"/>
              </a:spcBef>
              <a:buFont typeface="Helvetica Neue" charset="0"/>
              <a:buNone/>
            </a:pPr>
            <a:r>
              <a:rPr lang="en-US" sz="2400" dirty="0">
                <a:solidFill>
                  <a:schemeClr val="tx1"/>
                </a:solidFill>
                <a:latin typeface="Helvetica Neue" charset="0"/>
                <a:ea typeface="ヒラギノ角ゴ Pro W3" charset="0"/>
              </a:rPr>
              <a:t>Personal and Corporate Rating</a:t>
            </a:r>
            <a:br>
              <a:rPr lang="en-US" sz="2400" dirty="0">
                <a:solidFill>
                  <a:schemeClr val="tx1"/>
                </a:solidFill>
                <a:latin typeface="Helvetica Neue" charset="0"/>
                <a:ea typeface="ヒラギノ角ゴ Pro W3" charset="0"/>
              </a:rPr>
            </a:br>
            <a:endParaRPr lang="en-US" sz="1000" dirty="0">
              <a:solidFill>
                <a:schemeClr val="tx1"/>
              </a:solidFill>
              <a:latin typeface="Helvetica Neue" charset="0"/>
              <a:ea typeface="ヒラギノ角ゴ Pro W3" charset="0"/>
            </a:endParaRPr>
          </a:p>
          <a:p>
            <a:pPr marL="276225" lvl="1" indent="0">
              <a:spcBef>
                <a:spcPts val="1200"/>
              </a:spcBef>
              <a:buNone/>
              <a:tabLst>
                <a:tab pos="687388" algn="l"/>
              </a:tabLst>
            </a:pPr>
            <a:r>
              <a:rPr lang="en-US" sz="2800" baseline="30000" dirty="0">
                <a:solidFill>
                  <a:schemeClr val="tx1"/>
                </a:solidFill>
              </a:rPr>
              <a:t>1 = Not Descriptive</a:t>
            </a:r>
          </a:p>
          <a:p>
            <a:pPr marL="276225" lvl="1" indent="0">
              <a:spcBef>
                <a:spcPts val="1200"/>
              </a:spcBef>
              <a:buNone/>
              <a:tabLst>
                <a:tab pos="687388" algn="l"/>
              </a:tabLst>
            </a:pPr>
            <a:r>
              <a:rPr lang="en-US" sz="2800" baseline="30000" dirty="0">
                <a:solidFill>
                  <a:schemeClr val="tx1"/>
                </a:solidFill>
              </a:rPr>
              <a:t>2 = Sometimes Descriptive</a:t>
            </a:r>
          </a:p>
          <a:p>
            <a:pPr marL="276225" lvl="1" indent="0">
              <a:spcBef>
                <a:spcPts val="1200"/>
              </a:spcBef>
              <a:buNone/>
              <a:tabLst>
                <a:tab pos="687388" algn="l"/>
              </a:tabLst>
            </a:pPr>
            <a:r>
              <a:rPr lang="en-US" sz="2800" baseline="30000" dirty="0">
                <a:solidFill>
                  <a:schemeClr val="tx1"/>
                </a:solidFill>
              </a:rPr>
              <a:t>3 = Fairly Descriptive</a:t>
            </a:r>
          </a:p>
          <a:p>
            <a:pPr marL="276225" lvl="1" indent="0">
              <a:spcBef>
                <a:spcPts val="1200"/>
              </a:spcBef>
              <a:buNone/>
              <a:tabLst>
                <a:tab pos="687388" algn="l"/>
              </a:tabLst>
            </a:pPr>
            <a:r>
              <a:rPr lang="en-US" sz="2800" baseline="30000" dirty="0">
                <a:solidFill>
                  <a:schemeClr val="tx1"/>
                </a:solidFill>
              </a:rPr>
              <a:t>4 = Descriptive</a:t>
            </a:r>
          </a:p>
          <a:p>
            <a:pPr marL="276225" lvl="1" indent="0">
              <a:spcBef>
                <a:spcPts val="1200"/>
              </a:spcBef>
              <a:buNone/>
              <a:tabLst>
                <a:tab pos="687388" algn="l"/>
              </a:tabLst>
            </a:pPr>
            <a:r>
              <a:rPr lang="en-US" sz="2800" baseline="30000" dirty="0">
                <a:solidFill>
                  <a:schemeClr val="tx1"/>
                </a:solidFill>
              </a:rPr>
              <a:t>5 = Strongly Descriptive</a:t>
            </a:r>
          </a:p>
          <a:p>
            <a:pPr marL="276225" lvl="1" indent="0">
              <a:spcBef>
                <a:spcPts val="1200"/>
              </a:spcBef>
              <a:buNone/>
              <a:tabLst>
                <a:tab pos="687388" algn="l"/>
              </a:tabLst>
            </a:pPr>
            <a:endParaRPr lang="en-US" sz="2800" baseline="30000" dirty="0">
              <a:solidFill>
                <a:schemeClr val="tx1"/>
              </a:solidFill>
            </a:endParaRPr>
          </a:p>
        </p:txBody>
      </p:sp>
      <p:pic>
        <p:nvPicPr>
          <p:cNvPr id="2867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932" r="4866"/>
          <a:stretch>
            <a:fillRect/>
          </a:stretch>
        </p:blipFill>
        <p:spPr bwMode="auto">
          <a:xfrm>
            <a:off x="8033322" y="1"/>
            <a:ext cx="1110678" cy="1770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233276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1000"/>
                                        <p:tgtEl>
                                          <p:spTgt spid="27650">
                                            <p:txEl>
                                              <p:pRg st="1" end="1"/>
                                            </p:txEl>
                                          </p:spTgt>
                                        </p:tgtEl>
                                      </p:cBhvr>
                                    </p:animEffect>
                                    <p:anim calcmode="lin" valueType="num">
                                      <p:cBhvr>
                                        <p:cTn id="15"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ChangeArrowheads="1"/>
          </p:cNvSpPr>
          <p:nvPr/>
        </p:nvSpPr>
        <p:spPr bwMode="auto">
          <a:xfrm>
            <a:off x="-1344871" y="2803922"/>
            <a:ext cx="184666" cy="738664"/>
          </a:xfrm>
          <a:prstGeom prst="rect">
            <a:avLst/>
          </a:prstGeom>
          <a:noFill/>
          <a:ln w="9525">
            <a:noFill/>
            <a:miter lim="800000"/>
            <a:headEnd/>
            <a:tailEnd/>
          </a:ln>
        </p:spPr>
        <p:txBody>
          <a:bodyPr wrap="none">
            <a:prstTxWarp prst="textNoShape">
              <a:avLst/>
            </a:prstTxWarp>
            <a:spAutoFit/>
          </a:bodyPr>
          <a:lstStyle/>
          <a:p>
            <a:endParaRPr lang="en-US"/>
          </a:p>
        </p:txBody>
      </p:sp>
      <p:sp>
        <p:nvSpPr>
          <p:cNvPr id="23555" name="TextBox 5"/>
          <p:cNvSpPr txBox="1">
            <a:spLocks noChangeArrowheads="1"/>
          </p:cNvSpPr>
          <p:nvPr/>
        </p:nvSpPr>
        <p:spPr bwMode="auto">
          <a:xfrm>
            <a:off x="914400" y="1885950"/>
            <a:ext cx="7696200" cy="2215991"/>
          </a:xfrm>
          <a:prstGeom prst="rect">
            <a:avLst/>
          </a:prstGeom>
          <a:noFill/>
          <a:ln w="9525">
            <a:noFill/>
            <a:miter lim="800000"/>
            <a:headEnd/>
            <a:tailEnd/>
          </a:ln>
        </p:spPr>
        <p:txBody>
          <a:bodyPr>
            <a:prstTxWarp prst="textNoShape">
              <a:avLst/>
            </a:prstTxWarp>
            <a:spAutoFit/>
          </a:bodyPr>
          <a:lstStyle/>
          <a:p>
            <a:r>
              <a:rPr lang="en-US" sz="4600" dirty="0">
                <a:latin typeface="+mn-lt"/>
                <a:ea typeface="Times New Roman" charset="0"/>
                <a:cs typeface="Times New Roman" charset="0"/>
              </a:rPr>
              <a:t>ELEMENT #1</a:t>
            </a:r>
          </a:p>
          <a:p>
            <a:r>
              <a:rPr lang="en-US" sz="4600" dirty="0">
                <a:latin typeface="+mn-lt"/>
                <a:ea typeface="Times New Roman" charset="0"/>
                <a:cs typeface="Times New Roman" charset="0"/>
              </a:rPr>
              <a:t>INSPIRING IDENTITY (“VISION”)</a:t>
            </a:r>
          </a:p>
        </p:txBody>
      </p:sp>
      <p:sp>
        <p:nvSpPr>
          <p:cNvPr id="23556" name="Text Box 4"/>
          <p:cNvSpPr txBox="1">
            <a:spLocks noChangeArrowheads="1"/>
          </p:cNvSpPr>
          <p:nvPr/>
        </p:nvSpPr>
        <p:spPr bwMode="auto">
          <a:xfrm>
            <a:off x="838200" y="457201"/>
            <a:ext cx="7620000" cy="584776"/>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mj-lt"/>
              </a:rPr>
              <a:t>THE CONNECTION CULTURE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838200" y="514350"/>
            <a:ext cx="8077200" cy="514350"/>
          </a:xfrm>
        </p:spPr>
        <p:txBody>
          <a:bodyPr/>
          <a:lstStyle/>
          <a:p>
            <a:pPr eaLnBrk="1" hangingPunct="1"/>
            <a:r>
              <a:rPr lang="en-US" sz="3200" b="1" dirty="0">
                <a:cs typeface="ヒラギノ角ゴ Pro W3" charset="-128"/>
              </a:rPr>
              <a:t>INSPIRING IDENTITY (“VISION”)</a:t>
            </a:r>
          </a:p>
        </p:txBody>
      </p:sp>
      <p:sp>
        <p:nvSpPr>
          <p:cNvPr id="24579" name="Rectangle 3"/>
          <p:cNvSpPr>
            <a:spLocks noGrp="1" noChangeArrowheads="1"/>
          </p:cNvSpPr>
          <p:nvPr>
            <p:ph type="body" idx="4294967295"/>
          </p:nvPr>
        </p:nvSpPr>
        <p:spPr>
          <a:xfrm>
            <a:off x="914400" y="1371600"/>
            <a:ext cx="7010400" cy="2343150"/>
          </a:xfrm>
        </p:spPr>
        <p:txBody>
          <a:bodyPr/>
          <a:lstStyle/>
          <a:p>
            <a:pPr marL="381000" indent="-381000" eaLnBrk="1" hangingPunct="1">
              <a:spcBef>
                <a:spcPts val="1200"/>
              </a:spcBef>
              <a:buFont typeface="Helvetica Neue" charset="0"/>
              <a:buNone/>
            </a:pPr>
            <a:r>
              <a:rPr lang="en-US" sz="2800" i="1" dirty="0">
                <a:solidFill>
                  <a:srgbClr val="000000"/>
                </a:solidFill>
                <a:cs typeface="ヒラギノ角ゴ Pro W3" charset="-128"/>
              </a:rPr>
              <a:t>When everyone in the organization is:</a:t>
            </a:r>
            <a:r>
              <a:rPr lang="en-US" sz="2800" dirty="0">
                <a:solidFill>
                  <a:srgbClr val="000000"/>
                </a:solidFill>
                <a:cs typeface="ヒラギノ角ゴ Pro W3" charset="-128"/>
              </a:rPr>
              <a:t> </a:t>
            </a:r>
          </a:p>
          <a:p>
            <a:pPr marL="566928" indent="-292608" eaLnBrk="1" hangingPunct="1">
              <a:spcBef>
                <a:spcPts val="1200"/>
              </a:spcBef>
              <a:buClr>
                <a:srgbClr val="576B52"/>
              </a:buClr>
              <a:buFont typeface="Arial"/>
              <a:buChar char="•"/>
            </a:pPr>
            <a:r>
              <a:rPr lang="en-US" sz="2800" dirty="0">
                <a:solidFill>
                  <a:srgbClr val="000000"/>
                </a:solidFill>
                <a:cs typeface="ヒラギノ角ゴ Pro W3" charset="-128"/>
              </a:rPr>
              <a:t>motivated by the mission,</a:t>
            </a:r>
          </a:p>
          <a:p>
            <a:pPr marL="566928" indent="-292608" eaLnBrk="1" hangingPunct="1">
              <a:spcBef>
                <a:spcPts val="1200"/>
              </a:spcBef>
              <a:buClr>
                <a:srgbClr val="576B52"/>
              </a:buClr>
              <a:buFont typeface="Arial"/>
              <a:buChar char="•"/>
            </a:pPr>
            <a:r>
              <a:rPr lang="en-US" sz="2800" dirty="0">
                <a:solidFill>
                  <a:srgbClr val="000000"/>
                </a:solidFill>
                <a:cs typeface="ヒラギノ角ゴ Pro W3" charset="-128"/>
              </a:rPr>
              <a:t>united by the values, and</a:t>
            </a:r>
          </a:p>
          <a:p>
            <a:pPr marL="566928" indent="-292608" eaLnBrk="1" hangingPunct="1">
              <a:spcBef>
                <a:spcPts val="1200"/>
              </a:spcBef>
              <a:buClr>
                <a:srgbClr val="576B52"/>
              </a:buClr>
              <a:buFont typeface="Arial"/>
              <a:buChar char="•"/>
            </a:pPr>
            <a:r>
              <a:rPr lang="en-US" sz="2800" dirty="0">
                <a:solidFill>
                  <a:srgbClr val="000000"/>
                </a:solidFill>
                <a:cs typeface="ヒラギノ角ゴ Pro W3" charset="-128"/>
              </a:rPr>
              <a:t>proud of the reputation</a:t>
            </a:r>
            <a:endParaRPr lang="en-US" sz="2800" i="1" dirty="0">
              <a:solidFill>
                <a:srgbClr val="000000"/>
              </a:solidFill>
              <a:cs typeface="ヒラギノ角ゴ Pro W3" charset="-128"/>
            </a:endParaRPr>
          </a:p>
          <a:p>
            <a:pPr marL="381000" indent="-381000" eaLnBrk="1" hangingPunct="1">
              <a:lnSpc>
                <a:spcPct val="120000"/>
              </a:lnSpc>
            </a:pPr>
            <a:endParaRPr lang="en-US" sz="3200" dirty="0">
              <a:solidFill>
                <a:schemeClr val="tx1"/>
              </a:solidFill>
              <a:latin typeface="Times New Roman" charset="0"/>
              <a:cs typeface="ヒラギノ角ゴ Pro W3"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457200"/>
            <a:ext cx="7772400" cy="514350"/>
          </a:xfrm>
        </p:spPr>
        <p:txBody>
          <a:bodyPr/>
          <a:lstStyle/>
          <a:p>
            <a:pPr eaLnBrk="1" hangingPunct="1"/>
            <a:r>
              <a:rPr lang="en-US" sz="3200" b="1" dirty="0">
                <a:cs typeface="ヒラギノ角ゴ Pro W3" charset="-128"/>
              </a:rPr>
              <a:t>ELEMENT #1: INSPIRING IDENTITY</a:t>
            </a:r>
          </a:p>
        </p:txBody>
      </p:sp>
      <p:pic>
        <p:nvPicPr>
          <p:cNvPr id="25603" name="Picture 6" descr="jesus-face-painting"/>
          <p:cNvPicPr>
            <a:picLocks noChangeAspect="1" noChangeArrowheads="1"/>
          </p:cNvPicPr>
          <p:nvPr/>
        </p:nvPicPr>
        <p:blipFill>
          <a:blip r:embed="rId3" cstate="print"/>
          <a:srcRect/>
          <a:stretch>
            <a:fillRect/>
          </a:stretch>
        </p:blipFill>
        <p:spPr bwMode="auto">
          <a:xfrm>
            <a:off x="2990850" y="1197483"/>
            <a:ext cx="2800350" cy="3736467"/>
          </a:xfrm>
          <a:prstGeom prst="rect">
            <a:avLst/>
          </a:prstGeom>
          <a:noFill/>
          <a:ln w="9525">
            <a:noFill/>
            <a:miter lim="800000"/>
            <a:headEnd/>
            <a:tailEnd/>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rrowheads="1"/>
          </p:cNvPicPr>
          <p:nvPr/>
        </p:nvPicPr>
        <p:blipFill>
          <a:blip r:embed="rId3" cstate="print"/>
          <a:srcRect l="9726" t="2386" r="79672" b="1117"/>
          <a:stretch>
            <a:fillRect/>
          </a:stretch>
        </p:blipFill>
        <p:spPr bwMode="auto">
          <a:xfrm>
            <a:off x="-644" y="0"/>
            <a:ext cx="592708" cy="5143500"/>
          </a:xfrm>
          <a:prstGeom prst="rect">
            <a:avLst/>
          </a:prstGeom>
          <a:noFill/>
          <a:ln w="12700">
            <a:noFill/>
            <a:miter lim="800000"/>
            <a:headEnd/>
            <a:tailEnd/>
          </a:ln>
        </p:spPr>
      </p:pic>
      <p:sp>
        <p:nvSpPr>
          <p:cNvPr id="60424" name="Rectangle 11"/>
          <p:cNvSpPr>
            <a:spLocks noGrp="1" noChangeArrowheads="1"/>
          </p:cNvSpPr>
          <p:nvPr>
            <p:ph type="title"/>
          </p:nvPr>
        </p:nvSpPr>
        <p:spPr>
          <a:xfrm>
            <a:off x="1007564" y="254496"/>
            <a:ext cx="7447359" cy="732322"/>
          </a:xfrm>
        </p:spPr>
        <p:txBody>
          <a:bodyPr/>
          <a:lstStyle/>
          <a:p>
            <a:pPr algn="l" eaLnBrk="1" hangingPunct="1"/>
            <a:r>
              <a:rPr lang="en-US" sz="3600" b="1" dirty="0"/>
              <a:t>God’</a:t>
            </a:r>
            <a:r>
              <a:rPr lang="en-US" altLang="ja-JP" sz="3600" b="1" dirty="0"/>
              <a:t>s Mission for our lives</a:t>
            </a:r>
            <a:endParaRPr lang="en-US" sz="3600" b="1" dirty="0"/>
          </a:p>
        </p:txBody>
      </p:sp>
      <p:sp>
        <p:nvSpPr>
          <p:cNvPr id="60425" name="Rectangle 12"/>
          <p:cNvSpPr>
            <a:spLocks noGrp="1" noChangeArrowheads="1"/>
          </p:cNvSpPr>
          <p:nvPr>
            <p:ph idx="1"/>
          </p:nvPr>
        </p:nvSpPr>
        <p:spPr>
          <a:xfrm>
            <a:off x="1017929" y="1245616"/>
            <a:ext cx="7008471" cy="3612133"/>
          </a:xfrm>
        </p:spPr>
        <p:txBody>
          <a:bodyPr>
            <a:noAutofit/>
          </a:bodyPr>
          <a:lstStyle/>
          <a:p>
            <a:pPr marL="742950" indent="-742950">
              <a:spcBef>
                <a:spcPct val="0"/>
              </a:spcBef>
              <a:spcAft>
                <a:spcPts val="1200"/>
              </a:spcAft>
              <a:buClr>
                <a:srgbClr val="5E7D3F"/>
              </a:buClr>
              <a:buFont typeface="+mj-lt"/>
              <a:buAutoNum type="arabicPeriod"/>
            </a:pPr>
            <a:r>
              <a:rPr lang="en-US" altLang="ja-JP" sz="2400" b="1" u="sng" dirty="0">
                <a:solidFill>
                  <a:schemeClr val="tx1"/>
                </a:solidFill>
              </a:rPr>
              <a:t>Connecting</a:t>
            </a:r>
            <a:r>
              <a:rPr lang="en-US" altLang="ja-JP" sz="2400" dirty="0">
                <a:solidFill>
                  <a:schemeClr val="tx1"/>
                </a:solidFill>
              </a:rPr>
              <a:t> people</a:t>
            </a:r>
            <a:r>
              <a:rPr lang="en-US" altLang="ja-JP" sz="2400" b="0" dirty="0">
                <a:solidFill>
                  <a:schemeClr val="tx1"/>
                </a:solidFill>
              </a:rPr>
              <a:t> in our town and beyond in real loving relationship </a:t>
            </a:r>
          </a:p>
          <a:p>
            <a:pPr marL="742950" indent="-742950">
              <a:spcBef>
                <a:spcPct val="0"/>
              </a:spcBef>
              <a:spcAft>
                <a:spcPts val="1200"/>
              </a:spcAft>
              <a:buClr>
                <a:srgbClr val="5E7D3F"/>
              </a:buClr>
              <a:buFont typeface="+mj-lt"/>
              <a:buAutoNum type="arabicPeriod"/>
            </a:pPr>
            <a:r>
              <a:rPr lang="en-US" altLang="ja-JP" sz="2400" dirty="0">
                <a:solidFill>
                  <a:schemeClr val="tx1"/>
                </a:solidFill>
              </a:rPr>
              <a:t>with God </a:t>
            </a:r>
            <a:r>
              <a:rPr lang="en-US" altLang="ja-JP" sz="2400" b="0" dirty="0">
                <a:solidFill>
                  <a:schemeClr val="tx1"/>
                </a:solidFill>
              </a:rPr>
              <a:t>through Jesus </a:t>
            </a:r>
            <a:r>
              <a:rPr lang="en-US" altLang="ja-JP" sz="2400" b="1" u="sng" dirty="0">
                <a:solidFill>
                  <a:schemeClr val="tx1"/>
                </a:solidFill>
              </a:rPr>
              <a:t>Christ</a:t>
            </a:r>
            <a:r>
              <a:rPr lang="en-US" altLang="ja-JP" sz="2400" b="1" dirty="0">
                <a:solidFill>
                  <a:schemeClr val="tx1"/>
                </a:solidFill>
              </a:rPr>
              <a:t> </a:t>
            </a:r>
            <a:r>
              <a:rPr lang="en-US" altLang="ja-JP" sz="2400" b="0" dirty="0">
                <a:solidFill>
                  <a:schemeClr val="tx1"/>
                </a:solidFill>
              </a:rPr>
              <a:t>in the power of the Holy Spirit,</a:t>
            </a:r>
          </a:p>
          <a:p>
            <a:pPr marL="742950" indent="-742950">
              <a:spcBef>
                <a:spcPct val="0"/>
              </a:spcBef>
              <a:spcAft>
                <a:spcPts val="1200"/>
              </a:spcAft>
              <a:buClr>
                <a:srgbClr val="5E7D3F"/>
              </a:buClr>
              <a:buFont typeface="+mj-lt"/>
              <a:buAutoNum type="arabicPeriod"/>
            </a:pPr>
            <a:r>
              <a:rPr lang="en-US" altLang="ja-JP" sz="2400" dirty="0">
                <a:solidFill>
                  <a:schemeClr val="tx1"/>
                </a:solidFill>
              </a:rPr>
              <a:t>with each other</a:t>
            </a:r>
            <a:r>
              <a:rPr lang="en-US" altLang="ja-JP" sz="2400" b="0" dirty="0">
                <a:solidFill>
                  <a:schemeClr val="tx1"/>
                </a:solidFill>
              </a:rPr>
              <a:t> in  contagious Christian </a:t>
            </a:r>
            <a:r>
              <a:rPr lang="en-US" altLang="ja-JP" sz="2400" b="1" u="sng" dirty="0">
                <a:solidFill>
                  <a:schemeClr val="tx1"/>
                </a:solidFill>
              </a:rPr>
              <a:t>community</a:t>
            </a:r>
            <a:r>
              <a:rPr lang="en-US" altLang="ja-JP" sz="2400" b="0" dirty="0">
                <a:solidFill>
                  <a:schemeClr val="tx1"/>
                </a:solidFill>
              </a:rPr>
              <a:t> </a:t>
            </a:r>
            <a:endParaRPr lang="en-US" altLang="ja-JP" sz="2400" dirty="0">
              <a:solidFill>
                <a:schemeClr val="tx1"/>
              </a:solidFill>
            </a:endParaRPr>
          </a:p>
          <a:p>
            <a:pPr marL="742950" indent="-742950">
              <a:spcBef>
                <a:spcPct val="0"/>
              </a:spcBef>
              <a:spcAft>
                <a:spcPts val="1200"/>
              </a:spcAft>
              <a:buClr>
                <a:srgbClr val="5E7D3F"/>
              </a:buClr>
              <a:buFont typeface="+mj-lt"/>
              <a:buAutoNum type="arabicPeriod"/>
            </a:pPr>
            <a:r>
              <a:rPr lang="en-US" altLang="ja-JP" sz="2400" dirty="0">
                <a:solidFill>
                  <a:schemeClr val="tx1"/>
                </a:solidFill>
              </a:rPr>
              <a:t>and with their </a:t>
            </a:r>
            <a:r>
              <a:rPr lang="en-US" altLang="ja-JP" sz="2400" b="1" u="sng" dirty="0">
                <a:solidFill>
                  <a:schemeClr val="tx1"/>
                </a:solidFill>
              </a:rPr>
              <a:t>calling</a:t>
            </a:r>
            <a:r>
              <a:rPr lang="en-US" altLang="ja-JP" sz="2400" b="1" dirty="0">
                <a:solidFill>
                  <a:schemeClr val="tx1"/>
                </a:solidFill>
              </a:rPr>
              <a:t> </a:t>
            </a:r>
            <a:r>
              <a:rPr lang="en-US" altLang="ja-JP" sz="2400" dirty="0">
                <a:solidFill>
                  <a:schemeClr val="tx1"/>
                </a:solidFill>
              </a:rPr>
              <a:t>of </a:t>
            </a:r>
            <a:r>
              <a:rPr lang="en-US" altLang="ja-JP" sz="2400" dirty="0" err="1">
                <a:solidFill>
                  <a:schemeClr val="tx1"/>
                </a:solidFill>
              </a:rPr>
              <a:t>servanthood</a:t>
            </a:r>
            <a:r>
              <a:rPr lang="en-US" altLang="ja-JP" sz="2400" b="0" dirty="0">
                <a:solidFill>
                  <a:schemeClr val="tx1"/>
                </a:solidFill>
              </a:rPr>
              <a:t> in the world</a:t>
            </a:r>
            <a:r>
              <a:rPr lang="en-US" altLang="ja-JP" sz="2400" dirty="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146034076"/>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1344871" y="2803922"/>
            <a:ext cx="184666" cy="738664"/>
          </a:xfrm>
          <a:prstGeom prst="rect">
            <a:avLst/>
          </a:prstGeom>
          <a:noFill/>
          <a:ln w="9525">
            <a:noFill/>
            <a:miter lim="800000"/>
            <a:headEnd/>
            <a:tailEnd/>
          </a:ln>
        </p:spPr>
        <p:txBody>
          <a:bodyPr wrap="none">
            <a:prstTxWarp prst="textNoShape">
              <a:avLst/>
            </a:prstTxWarp>
            <a:spAutoFit/>
          </a:bodyPr>
          <a:lstStyle/>
          <a:p>
            <a:endParaRPr lang="en-US"/>
          </a:p>
        </p:txBody>
      </p:sp>
      <p:sp>
        <p:nvSpPr>
          <p:cNvPr id="26627" name="TextBox 5"/>
          <p:cNvSpPr txBox="1">
            <a:spLocks noChangeArrowheads="1"/>
          </p:cNvSpPr>
          <p:nvPr/>
        </p:nvSpPr>
        <p:spPr bwMode="auto">
          <a:xfrm>
            <a:off x="914400" y="1885950"/>
            <a:ext cx="8001000" cy="1508105"/>
          </a:xfrm>
          <a:prstGeom prst="rect">
            <a:avLst/>
          </a:prstGeom>
          <a:noFill/>
          <a:ln w="9525">
            <a:noFill/>
            <a:miter lim="800000"/>
            <a:headEnd/>
            <a:tailEnd/>
          </a:ln>
        </p:spPr>
        <p:txBody>
          <a:bodyPr>
            <a:prstTxWarp prst="textNoShape">
              <a:avLst/>
            </a:prstTxWarp>
            <a:spAutoFit/>
          </a:bodyPr>
          <a:lstStyle/>
          <a:p>
            <a:r>
              <a:rPr lang="en-US" sz="4600" dirty="0">
                <a:latin typeface="+mn-lt"/>
                <a:ea typeface="Times New Roman" charset="0"/>
                <a:cs typeface="Times New Roman" charset="0"/>
              </a:rPr>
              <a:t>ELEMENT #2</a:t>
            </a:r>
          </a:p>
          <a:p>
            <a:r>
              <a:rPr lang="en-US" sz="4600" dirty="0">
                <a:latin typeface="+mn-lt"/>
                <a:ea typeface="Times New Roman" charset="0"/>
                <a:cs typeface="Times New Roman" charset="0"/>
              </a:rPr>
              <a:t>HUMAN VALUE (“VALUE”)</a:t>
            </a:r>
          </a:p>
        </p:txBody>
      </p:sp>
      <p:sp>
        <p:nvSpPr>
          <p:cNvPr id="26628" name="Text Box 4"/>
          <p:cNvSpPr txBox="1">
            <a:spLocks noChangeArrowheads="1"/>
          </p:cNvSpPr>
          <p:nvPr/>
        </p:nvSpPr>
        <p:spPr bwMode="auto">
          <a:xfrm>
            <a:off x="838200" y="457201"/>
            <a:ext cx="7620000" cy="584776"/>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mj-lt"/>
              </a:rPr>
              <a:t>THE CONNECTION CULTURE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914400" y="514350"/>
            <a:ext cx="8229600" cy="514350"/>
          </a:xfrm>
        </p:spPr>
        <p:txBody>
          <a:bodyPr/>
          <a:lstStyle/>
          <a:p>
            <a:pPr eaLnBrk="1" hangingPunct="1"/>
            <a:r>
              <a:rPr lang="en-US" sz="3200" b="1" dirty="0">
                <a:cs typeface="ヒラギノ角ゴ Pro W3" charset="-128"/>
              </a:rPr>
              <a:t>HUMAN VALUE (“VALUE”)</a:t>
            </a:r>
          </a:p>
        </p:txBody>
      </p:sp>
      <p:sp>
        <p:nvSpPr>
          <p:cNvPr id="27651" name="Text Box 4"/>
          <p:cNvSpPr>
            <a:spLocks noGrp="1" noChangeArrowheads="1"/>
          </p:cNvSpPr>
          <p:nvPr>
            <p:ph type="body" sz="half" idx="4294967295"/>
          </p:nvPr>
        </p:nvSpPr>
        <p:spPr>
          <a:xfrm>
            <a:off x="914400" y="1371600"/>
            <a:ext cx="8305800" cy="3028950"/>
          </a:xfrm>
          <a:noFill/>
        </p:spPr>
        <p:txBody>
          <a:bodyPr/>
          <a:lstStyle/>
          <a:p>
            <a:pPr marL="381000" indent="-381000" eaLnBrk="1" hangingPunct="1">
              <a:spcBef>
                <a:spcPts val="1200"/>
              </a:spcBef>
              <a:buFont typeface="Helvetica Neue" charset="0"/>
              <a:buNone/>
            </a:pPr>
            <a:r>
              <a:rPr lang="en-US" sz="2800" i="1" dirty="0">
                <a:solidFill>
                  <a:srgbClr val="000000"/>
                </a:solidFill>
                <a:cs typeface=""/>
              </a:rPr>
              <a:t>When everyone in the organization:</a:t>
            </a:r>
          </a:p>
          <a:p>
            <a:pPr marL="566928" indent="-292608" eaLnBrk="1" hangingPunct="1">
              <a:spcBef>
                <a:spcPts val="1200"/>
              </a:spcBef>
              <a:buClr>
                <a:srgbClr val="576B52"/>
              </a:buClr>
              <a:buFont typeface="Arial"/>
              <a:buChar char="•"/>
            </a:pPr>
            <a:r>
              <a:rPr lang="en-US" sz="2800" dirty="0">
                <a:solidFill>
                  <a:srgbClr val="000000"/>
                </a:solidFill>
                <a:cs typeface=""/>
              </a:rPr>
              <a:t>understands the needs of people,</a:t>
            </a:r>
            <a:endParaRPr lang="en-US" sz="2800" i="1" dirty="0">
              <a:solidFill>
                <a:srgbClr val="000000"/>
              </a:solidFill>
              <a:cs typeface=""/>
            </a:endParaRPr>
          </a:p>
          <a:p>
            <a:pPr marL="566928" indent="-292608" eaLnBrk="1" hangingPunct="1">
              <a:spcBef>
                <a:spcPts val="1200"/>
              </a:spcBef>
              <a:buClr>
                <a:srgbClr val="576B52"/>
              </a:buClr>
              <a:buFont typeface="Arial"/>
              <a:buChar char="•"/>
            </a:pPr>
            <a:r>
              <a:rPr lang="en-US" sz="2800" dirty="0">
                <a:solidFill>
                  <a:srgbClr val="000000"/>
                </a:solidFill>
                <a:cs typeface=""/>
              </a:rPr>
              <a:t>appreciates their positive, unique </a:t>
            </a:r>
            <a:br>
              <a:rPr lang="en-US" sz="2800" dirty="0">
                <a:solidFill>
                  <a:srgbClr val="000000"/>
                </a:solidFill>
                <a:cs typeface=""/>
              </a:rPr>
            </a:br>
            <a:r>
              <a:rPr lang="en-US" sz="2800" dirty="0">
                <a:solidFill>
                  <a:srgbClr val="000000"/>
                </a:solidFill>
                <a:cs typeface=""/>
              </a:rPr>
              <a:t>contributions, and</a:t>
            </a:r>
          </a:p>
          <a:p>
            <a:pPr marL="566928" indent="-292608" eaLnBrk="1" hangingPunct="1">
              <a:spcBef>
                <a:spcPts val="1200"/>
              </a:spcBef>
              <a:buClr>
                <a:srgbClr val="576B52"/>
              </a:buClr>
              <a:buFont typeface="Arial"/>
              <a:buChar char="•"/>
            </a:pPr>
            <a:r>
              <a:rPr lang="en-US" sz="2800" dirty="0">
                <a:solidFill>
                  <a:srgbClr val="000000"/>
                </a:solidFill>
                <a:cs typeface=""/>
              </a:rPr>
              <a:t>helps others achieve their potential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5" name="Rectangle 3"/>
          <p:cNvSpPr>
            <a:spLocks noGrp="1" noChangeArrowheads="1"/>
          </p:cNvSpPr>
          <p:nvPr>
            <p:ph type="body" idx="1"/>
          </p:nvPr>
        </p:nvSpPr>
        <p:spPr>
          <a:xfrm>
            <a:off x="914400" y="1143000"/>
            <a:ext cx="7620000" cy="3371850"/>
          </a:xfrm>
        </p:spPr>
        <p:txBody>
          <a:bodyPr/>
          <a:lstStyle/>
          <a:p>
            <a:pPr marL="381000" indent="-381000" eaLnBrk="1" hangingPunct="1">
              <a:lnSpc>
                <a:spcPct val="80000"/>
              </a:lnSpc>
              <a:spcBef>
                <a:spcPts val="1200"/>
              </a:spcBef>
              <a:buFont typeface="Helvetica Neue" charset="0"/>
              <a:buNone/>
            </a:pPr>
            <a:r>
              <a:rPr lang="en-US" sz="2800" dirty="0">
                <a:solidFill>
                  <a:schemeClr val="tx1"/>
                </a:solidFill>
                <a:cs typeface="ヒラギノ角ゴ Pro W3" charset="-128"/>
              </a:rPr>
              <a:t>Know my story</a:t>
            </a:r>
            <a:endParaRPr lang="en-US" sz="2800" dirty="0">
              <a:solidFill>
                <a:schemeClr val="tx1"/>
              </a:solidFill>
              <a:ea typeface="Times New Roman" charset="0"/>
              <a:cs typeface="Times New Roman" charset="0"/>
            </a:endParaRPr>
          </a:p>
          <a:p>
            <a:pPr marL="403225" indent="-236538" eaLnBrk="1" hangingPunct="1">
              <a:spcBef>
                <a:spcPts val="1200"/>
              </a:spcBef>
              <a:buClr>
                <a:srgbClr val="576B52"/>
              </a:buClr>
              <a:buFont typeface="Arial"/>
              <a:buChar char="•"/>
            </a:pPr>
            <a:r>
              <a:rPr lang="en-US" sz="2400" dirty="0">
                <a:solidFill>
                  <a:schemeClr val="tx1"/>
                </a:solidFill>
                <a:ea typeface="Times New Roman" charset="0"/>
                <a:cs typeface="Times New Roman" charset="0"/>
              </a:rPr>
              <a:t>How well do you know the people you work with? </a:t>
            </a:r>
          </a:p>
          <a:p>
            <a:pPr marL="403225" indent="-236538" eaLnBrk="1" hangingPunct="1">
              <a:spcBef>
                <a:spcPts val="1200"/>
              </a:spcBef>
              <a:buClr>
                <a:srgbClr val="576B52"/>
              </a:buClr>
              <a:buFont typeface="Arial"/>
              <a:buChar char="•"/>
            </a:pPr>
            <a:r>
              <a:rPr lang="en-US" sz="2400" dirty="0">
                <a:solidFill>
                  <a:schemeClr val="tx1"/>
                </a:solidFill>
                <a:ea typeface="Times New Roman" charset="0"/>
                <a:cs typeface="Times New Roman" charset="0"/>
              </a:rPr>
              <a:t>What is their background?</a:t>
            </a:r>
          </a:p>
          <a:p>
            <a:pPr marL="403225" indent="-236538" eaLnBrk="1" hangingPunct="1">
              <a:spcBef>
                <a:spcPts val="1200"/>
              </a:spcBef>
              <a:buClr>
                <a:srgbClr val="576B52"/>
              </a:buClr>
              <a:buFont typeface="Arial"/>
              <a:buChar char="•"/>
            </a:pPr>
            <a:r>
              <a:rPr lang="en-US" sz="2400" dirty="0">
                <a:solidFill>
                  <a:schemeClr val="tx1"/>
                </a:solidFill>
                <a:ea typeface="Times New Roman" charset="0"/>
                <a:cs typeface="Times New Roman" charset="0"/>
              </a:rPr>
              <a:t>What are their dreams and ambitions?</a:t>
            </a:r>
          </a:p>
          <a:p>
            <a:pPr marL="403225" indent="-236538" eaLnBrk="1" hangingPunct="1">
              <a:spcBef>
                <a:spcPts val="1200"/>
              </a:spcBef>
              <a:buClr>
                <a:srgbClr val="576B52"/>
              </a:buClr>
              <a:buFont typeface="Arial"/>
              <a:buChar char="•"/>
            </a:pPr>
            <a:r>
              <a:rPr lang="en-US" sz="2400" dirty="0">
                <a:solidFill>
                  <a:schemeClr val="tx1"/>
                </a:solidFill>
                <a:ea typeface="Times New Roman" charset="0"/>
                <a:cs typeface="Times New Roman" charset="0"/>
              </a:rPr>
              <a:t>What motivates them?</a:t>
            </a:r>
          </a:p>
          <a:p>
            <a:pPr marL="403225" indent="-236538" eaLnBrk="1" hangingPunct="1">
              <a:spcBef>
                <a:spcPts val="1200"/>
              </a:spcBef>
              <a:buClr>
                <a:srgbClr val="576B52"/>
              </a:buClr>
              <a:buFont typeface="Arial"/>
              <a:buChar char="•"/>
            </a:pPr>
            <a:r>
              <a:rPr lang="en-US" sz="2400" dirty="0">
                <a:solidFill>
                  <a:schemeClr val="tx1"/>
                </a:solidFill>
                <a:ea typeface="Times New Roman" charset="0"/>
                <a:cs typeface="Times New Roman" charset="0"/>
              </a:rPr>
              <a:t>Who is important in their life?</a:t>
            </a:r>
          </a:p>
          <a:p>
            <a:pPr marL="403225" indent="-236538" eaLnBrk="1" hangingPunct="1">
              <a:spcBef>
                <a:spcPts val="1200"/>
              </a:spcBef>
              <a:buClr>
                <a:srgbClr val="576B52"/>
              </a:buClr>
              <a:buFont typeface="Arial"/>
              <a:buChar char="•"/>
            </a:pPr>
            <a:r>
              <a:rPr lang="en-US" sz="2400" dirty="0">
                <a:solidFill>
                  <a:schemeClr val="tx1"/>
                </a:solidFill>
                <a:ea typeface="Times New Roman" charset="0"/>
                <a:cs typeface="Times New Roman" charset="0"/>
              </a:rPr>
              <a:t>What qualities do they strive for?</a:t>
            </a:r>
          </a:p>
        </p:txBody>
      </p:sp>
      <p:sp>
        <p:nvSpPr>
          <p:cNvPr id="28675" name="TextBox 4"/>
          <p:cNvSpPr txBox="1">
            <a:spLocks noChangeArrowheads="1"/>
          </p:cNvSpPr>
          <p:nvPr/>
        </p:nvSpPr>
        <p:spPr bwMode="auto">
          <a:xfrm>
            <a:off x="838200" y="438150"/>
            <a:ext cx="6172200" cy="584776"/>
          </a:xfrm>
          <a:prstGeom prst="rect">
            <a:avLst/>
          </a:prstGeom>
          <a:noFill/>
          <a:ln w="9525">
            <a:noFill/>
            <a:miter lim="800000"/>
            <a:headEnd/>
            <a:tailEnd/>
          </a:ln>
        </p:spPr>
        <p:txBody>
          <a:bodyPr>
            <a:prstTxWarp prst="textNoShape">
              <a:avLst/>
            </a:prstTxWarp>
            <a:spAutoFit/>
          </a:bodyPr>
          <a:lstStyle/>
          <a:p>
            <a:pPr algn="l"/>
            <a:r>
              <a:rPr lang="en-US" sz="3200" dirty="0">
                <a:latin typeface="+mj-lt"/>
              </a:rPr>
              <a:t>HUMAN VALUE (“VALUE”)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2275">
                                            <p:txEl>
                                              <p:pRg st="0" end="0"/>
                                            </p:txEl>
                                          </p:spTgt>
                                        </p:tgtEl>
                                        <p:attrNameLst>
                                          <p:attrName>style.visibility</p:attrName>
                                        </p:attrNameLst>
                                      </p:cBhvr>
                                      <p:to>
                                        <p:strVal val="visible"/>
                                      </p:to>
                                    </p:set>
                                    <p:animEffect transition="in" filter="fade">
                                      <p:cBhvr>
                                        <p:cTn id="7" dur="1000"/>
                                        <p:tgtEl>
                                          <p:spTgt spid="822275">
                                            <p:txEl>
                                              <p:pRg st="0" end="0"/>
                                            </p:txEl>
                                          </p:spTgt>
                                        </p:tgtEl>
                                      </p:cBhvr>
                                    </p:animEffect>
                                    <p:anim calcmode="lin" valueType="num">
                                      <p:cBhvr>
                                        <p:cTn id="8" dur="1000" fill="hold"/>
                                        <p:tgtEl>
                                          <p:spTgt spid="8222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222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22275">
                                            <p:txEl>
                                              <p:pRg st="1" end="1"/>
                                            </p:txEl>
                                          </p:spTgt>
                                        </p:tgtEl>
                                        <p:attrNameLst>
                                          <p:attrName>style.visibility</p:attrName>
                                        </p:attrNameLst>
                                      </p:cBhvr>
                                      <p:to>
                                        <p:strVal val="visible"/>
                                      </p:to>
                                    </p:set>
                                    <p:animEffect transition="in" filter="fade">
                                      <p:cBhvr>
                                        <p:cTn id="14" dur="1000"/>
                                        <p:tgtEl>
                                          <p:spTgt spid="822275">
                                            <p:txEl>
                                              <p:pRg st="1" end="1"/>
                                            </p:txEl>
                                          </p:spTgt>
                                        </p:tgtEl>
                                      </p:cBhvr>
                                    </p:animEffect>
                                    <p:anim calcmode="lin" valueType="num">
                                      <p:cBhvr>
                                        <p:cTn id="15" dur="1000" fill="hold"/>
                                        <p:tgtEl>
                                          <p:spTgt spid="8222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222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22275">
                                            <p:txEl>
                                              <p:pRg st="2" end="2"/>
                                            </p:txEl>
                                          </p:spTgt>
                                        </p:tgtEl>
                                        <p:attrNameLst>
                                          <p:attrName>style.visibility</p:attrName>
                                        </p:attrNameLst>
                                      </p:cBhvr>
                                      <p:to>
                                        <p:strVal val="visible"/>
                                      </p:to>
                                    </p:set>
                                    <p:animEffect transition="in" filter="fade">
                                      <p:cBhvr>
                                        <p:cTn id="21" dur="1000"/>
                                        <p:tgtEl>
                                          <p:spTgt spid="822275">
                                            <p:txEl>
                                              <p:pRg st="2" end="2"/>
                                            </p:txEl>
                                          </p:spTgt>
                                        </p:tgtEl>
                                      </p:cBhvr>
                                    </p:animEffect>
                                    <p:anim calcmode="lin" valueType="num">
                                      <p:cBhvr>
                                        <p:cTn id="22" dur="1000" fill="hold"/>
                                        <p:tgtEl>
                                          <p:spTgt spid="82227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222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22275">
                                            <p:txEl>
                                              <p:pRg st="3" end="3"/>
                                            </p:txEl>
                                          </p:spTgt>
                                        </p:tgtEl>
                                        <p:attrNameLst>
                                          <p:attrName>style.visibility</p:attrName>
                                        </p:attrNameLst>
                                      </p:cBhvr>
                                      <p:to>
                                        <p:strVal val="visible"/>
                                      </p:to>
                                    </p:set>
                                    <p:animEffect transition="in" filter="fade">
                                      <p:cBhvr>
                                        <p:cTn id="28" dur="1000"/>
                                        <p:tgtEl>
                                          <p:spTgt spid="822275">
                                            <p:txEl>
                                              <p:pRg st="3" end="3"/>
                                            </p:txEl>
                                          </p:spTgt>
                                        </p:tgtEl>
                                      </p:cBhvr>
                                    </p:animEffect>
                                    <p:anim calcmode="lin" valueType="num">
                                      <p:cBhvr>
                                        <p:cTn id="29" dur="1000" fill="hold"/>
                                        <p:tgtEl>
                                          <p:spTgt spid="82227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222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22275">
                                            <p:txEl>
                                              <p:pRg st="4" end="4"/>
                                            </p:txEl>
                                          </p:spTgt>
                                        </p:tgtEl>
                                        <p:attrNameLst>
                                          <p:attrName>style.visibility</p:attrName>
                                        </p:attrNameLst>
                                      </p:cBhvr>
                                      <p:to>
                                        <p:strVal val="visible"/>
                                      </p:to>
                                    </p:set>
                                    <p:animEffect transition="in" filter="fade">
                                      <p:cBhvr>
                                        <p:cTn id="35" dur="1000"/>
                                        <p:tgtEl>
                                          <p:spTgt spid="822275">
                                            <p:txEl>
                                              <p:pRg st="4" end="4"/>
                                            </p:txEl>
                                          </p:spTgt>
                                        </p:tgtEl>
                                      </p:cBhvr>
                                    </p:animEffect>
                                    <p:anim calcmode="lin" valueType="num">
                                      <p:cBhvr>
                                        <p:cTn id="36" dur="1000" fill="hold"/>
                                        <p:tgtEl>
                                          <p:spTgt spid="82227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222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22275">
                                            <p:txEl>
                                              <p:pRg st="5" end="5"/>
                                            </p:txEl>
                                          </p:spTgt>
                                        </p:tgtEl>
                                        <p:attrNameLst>
                                          <p:attrName>style.visibility</p:attrName>
                                        </p:attrNameLst>
                                      </p:cBhvr>
                                      <p:to>
                                        <p:strVal val="visible"/>
                                      </p:to>
                                    </p:set>
                                    <p:animEffect transition="in" filter="fade">
                                      <p:cBhvr>
                                        <p:cTn id="42" dur="1000"/>
                                        <p:tgtEl>
                                          <p:spTgt spid="822275">
                                            <p:txEl>
                                              <p:pRg st="5" end="5"/>
                                            </p:txEl>
                                          </p:spTgt>
                                        </p:tgtEl>
                                      </p:cBhvr>
                                    </p:animEffect>
                                    <p:anim calcmode="lin" valueType="num">
                                      <p:cBhvr>
                                        <p:cTn id="43" dur="1000" fill="hold"/>
                                        <p:tgtEl>
                                          <p:spTgt spid="82227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222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22275">
                                            <p:txEl>
                                              <p:pRg st="6" end="6"/>
                                            </p:txEl>
                                          </p:spTgt>
                                        </p:tgtEl>
                                        <p:attrNameLst>
                                          <p:attrName>style.visibility</p:attrName>
                                        </p:attrNameLst>
                                      </p:cBhvr>
                                      <p:to>
                                        <p:strVal val="visible"/>
                                      </p:to>
                                    </p:set>
                                    <p:animEffect transition="in" filter="fade">
                                      <p:cBhvr>
                                        <p:cTn id="49" dur="1000"/>
                                        <p:tgtEl>
                                          <p:spTgt spid="822275">
                                            <p:txEl>
                                              <p:pRg st="6" end="6"/>
                                            </p:txEl>
                                          </p:spTgt>
                                        </p:tgtEl>
                                      </p:cBhvr>
                                    </p:animEffect>
                                    <p:anim calcmode="lin" valueType="num">
                                      <p:cBhvr>
                                        <p:cTn id="50" dur="1000" fill="hold"/>
                                        <p:tgtEl>
                                          <p:spTgt spid="82227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2227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5BAEF6-AFA8-8355-C58A-DADAFBBF4B3C}"/>
              </a:ext>
            </a:extLst>
          </p:cNvPr>
          <p:cNvSpPr txBox="1"/>
          <p:nvPr/>
        </p:nvSpPr>
        <p:spPr>
          <a:xfrm>
            <a:off x="838200" y="1910030"/>
            <a:ext cx="7848600" cy="1323439"/>
          </a:xfrm>
          <a:prstGeom prst="rect">
            <a:avLst/>
          </a:prstGeom>
          <a:noFill/>
        </p:spPr>
        <p:txBody>
          <a:bodyPr wrap="square" rtlCol="0">
            <a:spAutoFit/>
          </a:bodyPr>
          <a:lstStyle/>
          <a:p>
            <a:r>
              <a:rPr lang="en-US" sz="8000" dirty="0"/>
              <a:t>Sound Mind</a:t>
            </a:r>
          </a:p>
        </p:txBody>
      </p:sp>
    </p:spTree>
    <p:extLst>
      <p:ext uri="{BB962C8B-B14F-4D97-AF65-F5344CB8AC3E}">
        <p14:creationId xmlns:p14="http://schemas.microsoft.com/office/powerpoint/2010/main" val="75859364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1344871" y="2803922"/>
            <a:ext cx="184666" cy="738664"/>
          </a:xfrm>
          <a:prstGeom prst="rect">
            <a:avLst/>
          </a:prstGeom>
          <a:noFill/>
          <a:ln w="9525">
            <a:noFill/>
            <a:miter lim="800000"/>
            <a:headEnd/>
            <a:tailEnd/>
          </a:ln>
        </p:spPr>
        <p:txBody>
          <a:bodyPr wrap="none">
            <a:prstTxWarp prst="textNoShape">
              <a:avLst/>
            </a:prstTxWarp>
            <a:spAutoFit/>
          </a:bodyPr>
          <a:lstStyle/>
          <a:p>
            <a:endParaRPr lang="en-US"/>
          </a:p>
        </p:txBody>
      </p:sp>
      <p:sp>
        <p:nvSpPr>
          <p:cNvPr id="29699" name="TextBox 5"/>
          <p:cNvSpPr txBox="1">
            <a:spLocks noChangeArrowheads="1"/>
          </p:cNvSpPr>
          <p:nvPr/>
        </p:nvSpPr>
        <p:spPr bwMode="auto">
          <a:xfrm>
            <a:off x="914400" y="1885950"/>
            <a:ext cx="8001000" cy="2215991"/>
          </a:xfrm>
          <a:prstGeom prst="rect">
            <a:avLst/>
          </a:prstGeom>
          <a:noFill/>
          <a:ln w="9525">
            <a:noFill/>
            <a:miter lim="800000"/>
            <a:headEnd/>
            <a:tailEnd/>
          </a:ln>
        </p:spPr>
        <p:txBody>
          <a:bodyPr>
            <a:prstTxWarp prst="textNoShape">
              <a:avLst/>
            </a:prstTxWarp>
            <a:spAutoFit/>
          </a:bodyPr>
          <a:lstStyle/>
          <a:p>
            <a:r>
              <a:rPr lang="en-US" sz="4600" dirty="0">
                <a:latin typeface="+mn-lt"/>
                <a:ea typeface="Times New Roman" charset="0"/>
                <a:cs typeface="Times New Roman" charset="0"/>
              </a:rPr>
              <a:t>ELEMENT #3</a:t>
            </a:r>
          </a:p>
          <a:p>
            <a:r>
              <a:rPr lang="en-US" sz="4600" dirty="0">
                <a:latin typeface="+mn-lt"/>
                <a:ea typeface="Times New Roman" charset="0"/>
                <a:cs typeface="Times New Roman" charset="0"/>
              </a:rPr>
              <a:t>KNOWLEDGE FLOW (“VOICE”)</a:t>
            </a:r>
          </a:p>
        </p:txBody>
      </p:sp>
      <p:sp>
        <p:nvSpPr>
          <p:cNvPr id="29700" name="Text Box 4"/>
          <p:cNvSpPr txBox="1">
            <a:spLocks noChangeArrowheads="1"/>
          </p:cNvSpPr>
          <p:nvPr/>
        </p:nvSpPr>
        <p:spPr bwMode="auto">
          <a:xfrm>
            <a:off x="838200" y="438150"/>
            <a:ext cx="7620000" cy="584776"/>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mj-lt"/>
              </a:rPr>
              <a:t>THE CONNECTION CULTURE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914400" y="419100"/>
            <a:ext cx="8077200" cy="628650"/>
          </a:xfrm>
        </p:spPr>
        <p:txBody>
          <a:bodyPr/>
          <a:lstStyle/>
          <a:p>
            <a:pPr eaLnBrk="1" hangingPunct="1"/>
            <a:r>
              <a:rPr lang="en-US" sz="3200" b="1" dirty="0">
                <a:cs typeface="ヒラギノ角ゴ Pro W3" charset="-128"/>
              </a:rPr>
              <a:t>KNOWLEDGE FLOW (“VOICE”)</a:t>
            </a:r>
          </a:p>
        </p:txBody>
      </p:sp>
      <p:sp>
        <p:nvSpPr>
          <p:cNvPr id="30723" name="Rectangle 3"/>
          <p:cNvSpPr>
            <a:spLocks noGrp="1" noChangeArrowheads="1"/>
          </p:cNvSpPr>
          <p:nvPr>
            <p:ph type="body" sz="half" idx="4294967295"/>
          </p:nvPr>
        </p:nvSpPr>
        <p:spPr>
          <a:xfrm>
            <a:off x="990600" y="1314450"/>
            <a:ext cx="7543800" cy="2571750"/>
          </a:xfrm>
        </p:spPr>
        <p:txBody>
          <a:bodyPr/>
          <a:lstStyle/>
          <a:p>
            <a:pPr marL="384048" indent="-381000" eaLnBrk="1" hangingPunct="1">
              <a:spcBef>
                <a:spcPts val="1200"/>
              </a:spcBef>
              <a:buClr>
                <a:srgbClr val="576B52"/>
              </a:buClr>
              <a:buNone/>
            </a:pPr>
            <a:r>
              <a:rPr lang="en-US" sz="2800" i="1" dirty="0">
                <a:solidFill>
                  <a:srgbClr val="000000"/>
                </a:solidFill>
                <a:cs typeface="ヒラギノ角ゴ Pro W3" charset="-128"/>
              </a:rPr>
              <a:t>When everyone in the organization:</a:t>
            </a:r>
          </a:p>
          <a:p>
            <a:pPr marL="566928" indent="-292608" eaLnBrk="1" hangingPunct="1">
              <a:spcBef>
                <a:spcPts val="1200"/>
              </a:spcBef>
              <a:buClr>
                <a:srgbClr val="576B52"/>
              </a:buClr>
              <a:buFont typeface="Arial"/>
              <a:buChar char="•"/>
            </a:pPr>
            <a:r>
              <a:rPr lang="en-US" sz="2800" dirty="0">
                <a:solidFill>
                  <a:srgbClr val="000000"/>
                </a:solidFill>
                <a:cs typeface="ヒラギノ角ゴ Pro W3" charset="-128"/>
              </a:rPr>
              <a:t>seeks the ideas of others,</a:t>
            </a:r>
            <a:endParaRPr lang="en-US" sz="2800" i="1" dirty="0">
              <a:solidFill>
                <a:srgbClr val="000000"/>
              </a:solidFill>
              <a:cs typeface="ヒラギノ角ゴ Pro W3" charset="-128"/>
            </a:endParaRPr>
          </a:p>
          <a:p>
            <a:pPr marL="566928" indent="-292608" eaLnBrk="1" hangingPunct="1">
              <a:spcBef>
                <a:spcPts val="1200"/>
              </a:spcBef>
              <a:buClr>
                <a:srgbClr val="576B52"/>
              </a:buClr>
              <a:buFont typeface="Arial"/>
              <a:buChar char="•"/>
            </a:pPr>
            <a:r>
              <a:rPr lang="en-US" sz="2800" dirty="0">
                <a:solidFill>
                  <a:srgbClr val="000000"/>
                </a:solidFill>
                <a:cs typeface="ヒラギノ角ゴ Pro W3" charset="-128"/>
              </a:rPr>
              <a:t>shares ideas and opinions honestly, and</a:t>
            </a:r>
            <a:endParaRPr lang="en-US" sz="2800" i="1" dirty="0">
              <a:solidFill>
                <a:srgbClr val="000000"/>
              </a:solidFill>
              <a:cs typeface="ヒラギノ角ゴ Pro W3" charset="-128"/>
            </a:endParaRPr>
          </a:p>
          <a:p>
            <a:pPr marL="566928" indent="-292608" eaLnBrk="1" hangingPunct="1">
              <a:spcBef>
                <a:spcPts val="1200"/>
              </a:spcBef>
              <a:buClr>
                <a:srgbClr val="576B52"/>
              </a:buClr>
              <a:buFont typeface="Arial"/>
              <a:buChar char="•"/>
            </a:pPr>
            <a:r>
              <a:rPr lang="en-US" sz="2800" dirty="0">
                <a:solidFill>
                  <a:srgbClr val="000000"/>
                </a:solidFill>
                <a:cs typeface="ヒラギノ角ゴ Pro W3" charset="-128"/>
              </a:rPr>
              <a:t>safeguards relational connections</a:t>
            </a:r>
          </a:p>
          <a:p>
            <a:pPr marL="381000" indent="-381000" eaLnBrk="1" hangingPunct="1">
              <a:lnSpc>
                <a:spcPct val="90000"/>
              </a:lnSpc>
              <a:spcBef>
                <a:spcPct val="50000"/>
              </a:spcBef>
            </a:pPr>
            <a:endParaRPr lang="en-US" sz="3200" dirty="0">
              <a:solidFill>
                <a:schemeClr val="tx1"/>
              </a:solidFill>
              <a:latin typeface="Times New Roman" charset="0"/>
              <a:cs typeface="ヒラギノ角ゴ Pro W3" charset="-128"/>
            </a:endParaRPr>
          </a:p>
          <a:p>
            <a:pPr marL="381000" indent="-381000" eaLnBrk="1" hangingPunct="1">
              <a:lnSpc>
                <a:spcPct val="90000"/>
              </a:lnSpc>
              <a:spcBef>
                <a:spcPct val="50000"/>
              </a:spcBef>
            </a:pPr>
            <a:endParaRPr lang="en-US" sz="2400" dirty="0">
              <a:solidFill>
                <a:schemeClr val="tx1"/>
              </a:solidFill>
              <a:latin typeface="Times New Roman" charset="0"/>
              <a:cs typeface="ヒラギノ角ゴ Pro W3" charset="-128"/>
            </a:endParaRPr>
          </a:p>
        </p:txBody>
      </p:sp>
      <p:sp>
        <p:nvSpPr>
          <p:cNvPr id="30724" name="Text Box 11"/>
          <p:cNvSpPr txBox="1">
            <a:spLocks noChangeArrowheads="1"/>
          </p:cNvSpPr>
          <p:nvPr/>
        </p:nvSpPr>
        <p:spPr bwMode="auto">
          <a:xfrm>
            <a:off x="914142" y="1771650"/>
            <a:ext cx="184666" cy="738664"/>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838200" y="1200150"/>
            <a:ext cx="7619999" cy="3573286"/>
          </a:xfrm>
          <a:prstGeom prst="rect">
            <a:avLst/>
          </a:prstGeom>
          <a:noFill/>
          <a:ln w="9525">
            <a:noFill/>
            <a:miter lim="800000"/>
            <a:headEnd/>
            <a:tailEnd/>
          </a:ln>
        </p:spPr>
        <p:txBody>
          <a:bodyPr wrap="square">
            <a:prstTxWarp prst="textNoShape">
              <a:avLst/>
            </a:prstTxWarp>
            <a:spAutoFit/>
          </a:bodyPr>
          <a:lstStyle/>
          <a:p>
            <a:pPr marL="401638" indent="-401638" algn="l"/>
            <a:r>
              <a:rPr lang="en-US" sz="2600" b="0" dirty="0">
                <a:latin typeface="+mn-lt"/>
              </a:rPr>
              <a:t>Organizations with strong Knowledge Flow create:</a:t>
            </a:r>
          </a:p>
          <a:p>
            <a:pPr marL="458788" indent="-458788" algn="l">
              <a:lnSpc>
                <a:spcPct val="140000"/>
              </a:lnSpc>
              <a:buClr>
                <a:srgbClr val="576B52"/>
              </a:buClr>
              <a:buFont typeface="+mj-lt"/>
              <a:buAutoNum type="arabicPeriod"/>
            </a:pPr>
            <a:r>
              <a:rPr lang="en-US" sz="2600" b="0" dirty="0">
                <a:latin typeface="+mn-lt"/>
              </a:rPr>
              <a:t>a safe place to share ideas</a:t>
            </a:r>
          </a:p>
          <a:p>
            <a:pPr marL="458788" indent="-458788" algn="l">
              <a:lnSpc>
                <a:spcPct val="140000"/>
              </a:lnSpc>
              <a:buClr>
                <a:srgbClr val="576B52"/>
              </a:buClr>
              <a:buFont typeface="+mj-lt"/>
              <a:buAutoNum type="arabicPeriod"/>
            </a:pPr>
            <a:r>
              <a:rPr lang="en-US" sz="2600" b="0" dirty="0">
                <a:latin typeface="+mn-lt"/>
              </a:rPr>
              <a:t>intentional times to get together as a team</a:t>
            </a:r>
          </a:p>
          <a:p>
            <a:pPr marL="458788" indent="-458788" algn="l">
              <a:lnSpc>
                <a:spcPct val="130000"/>
              </a:lnSpc>
              <a:buClr>
                <a:srgbClr val="576B52"/>
              </a:buClr>
              <a:buFont typeface="+mj-lt"/>
              <a:buAutoNum type="arabicPeriod"/>
            </a:pPr>
            <a:r>
              <a:rPr lang="en-US" sz="2600" b="0" dirty="0">
                <a:latin typeface="+mn-lt"/>
              </a:rPr>
              <a:t>ground rules for actively sharing information as well as listening to and respecting each other </a:t>
            </a:r>
          </a:p>
        </p:txBody>
      </p:sp>
      <p:sp>
        <p:nvSpPr>
          <p:cNvPr id="31747" name="Rectangle 2"/>
          <p:cNvSpPr txBox="1">
            <a:spLocks noChangeArrowheads="1"/>
          </p:cNvSpPr>
          <p:nvPr/>
        </p:nvSpPr>
        <p:spPr bwMode="auto">
          <a:xfrm>
            <a:off x="838200" y="457200"/>
            <a:ext cx="7086600" cy="514350"/>
          </a:xfrm>
          <a:prstGeom prst="rect">
            <a:avLst/>
          </a:prstGeom>
          <a:noFill/>
          <a:ln w="9525">
            <a:noFill/>
            <a:miter lim="800000"/>
            <a:headEnd/>
            <a:tailEnd/>
          </a:ln>
        </p:spPr>
        <p:txBody>
          <a:bodyPr anchor="ctr">
            <a:prstTxWarp prst="textNoShape">
              <a:avLst/>
            </a:prstTxWarp>
          </a:bodyPr>
          <a:lstStyle/>
          <a:p>
            <a:pPr algn="l"/>
            <a:r>
              <a:rPr lang="en-US" sz="3200" dirty="0">
                <a:latin typeface="+mj-lt"/>
              </a:rPr>
              <a:t>KNOWLEDGE FLOW (“VOICE”)</a:t>
            </a:r>
            <a:endParaRPr lang="en-US" sz="3200" dirty="0">
              <a:solidFill>
                <a:srgbClr val="4D4D4D"/>
              </a:solidFill>
              <a:latin typeface="+mj-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7200" y="1543050"/>
            <a:ext cx="8534400" cy="3157788"/>
          </a:xfrm>
          <a:prstGeom prst="rect">
            <a:avLst/>
          </a:prstGeom>
          <a:noFill/>
          <a:ln w="9525">
            <a:noFill/>
            <a:miter lim="800000"/>
            <a:headEnd/>
            <a:tailEnd/>
          </a:ln>
        </p:spPr>
        <p:txBody>
          <a:bodyPr>
            <a:prstTxWarp prst="textNoShape">
              <a:avLst/>
            </a:prstTxWarp>
            <a:spAutoFit/>
          </a:bodyPr>
          <a:lstStyle/>
          <a:p>
            <a:pPr>
              <a:spcBef>
                <a:spcPct val="20000"/>
              </a:spcBef>
            </a:pPr>
            <a:r>
              <a:rPr lang="en-US" sz="6000" dirty="0">
                <a:solidFill>
                  <a:srgbClr val="1C994D"/>
                </a:solidFill>
                <a:latin typeface="Hoefler Text" charset="0"/>
              </a:rPr>
              <a:t>  V</a:t>
            </a:r>
            <a:r>
              <a:rPr lang="en-US" sz="6000" dirty="0">
                <a:latin typeface="Hoefler Text" charset="0"/>
              </a:rPr>
              <a:t>ision +</a:t>
            </a:r>
            <a:r>
              <a:rPr lang="en-US" sz="6000" dirty="0">
                <a:solidFill>
                  <a:srgbClr val="1C994D"/>
                </a:solidFill>
                <a:latin typeface="Hoefler Text" charset="0"/>
              </a:rPr>
              <a:t> V</a:t>
            </a:r>
            <a:r>
              <a:rPr lang="en-US" sz="6000" dirty="0">
                <a:latin typeface="Hoefler Text" charset="0"/>
              </a:rPr>
              <a:t>alue + </a:t>
            </a:r>
            <a:r>
              <a:rPr lang="en-US" sz="6000" dirty="0">
                <a:solidFill>
                  <a:srgbClr val="1C994D"/>
                </a:solidFill>
                <a:latin typeface="Hoefler Text" charset="0"/>
              </a:rPr>
              <a:t>V</a:t>
            </a:r>
            <a:r>
              <a:rPr lang="en-US" sz="6000" dirty="0">
                <a:latin typeface="Hoefler Text" charset="0"/>
              </a:rPr>
              <a:t>oice</a:t>
            </a:r>
          </a:p>
          <a:p>
            <a:pPr>
              <a:spcBef>
                <a:spcPct val="20000"/>
              </a:spcBef>
            </a:pPr>
            <a:r>
              <a:rPr lang="en-US" sz="6600" dirty="0">
                <a:latin typeface="Hoefler Text" charset="0"/>
              </a:rPr>
              <a:t>= CONNECTION 	</a:t>
            </a:r>
          </a:p>
        </p:txBody>
      </p:sp>
      <p:sp>
        <p:nvSpPr>
          <p:cNvPr id="32771" name="TextBox 2"/>
          <p:cNvSpPr txBox="1">
            <a:spLocks noChangeArrowheads="1"/>
          </p:cNvSpPr>
          <p:nvPr/>
        </p:nvSpPr>
        <p:spPr bwMode="auto">
          <a:xfrm>
            <a:off x="838200" y="438150"/>
            <a:ext cx="7315200" cy="584776"/>
          </a:xfrm>
          <a:prstGeom prst="rect">
            <a:avLst/>
          </a:prstGeom>
          <a:noFill/>
          <a:ln w="9525">
            <a:noFill/>
            <a:miter lim="800000"/>
            <a:headEnd/>
            <a:tailEnd/>
          </a:ln>
        </p:spPr>
        <p:txBody>
          <a:bodyPr>
            <a:prstTxWarp prst="textNoShape">
              <a:avLst/>
            </a:prstTxWarp>
            <a:spAutoFit/>
          </a:bodyPr>
          <a:lstStyle/>
          <a:p>
            <a:pPr algn="l"/>
            <a:r>
              <a:rPr lang="en-US" sz="3200" dirty="0">
                <a:latin typeface="+mj-lt"/>
                <a:ea typeface="Times New Roman" charset="0"/>
                <a:cs typeface="Times New Roman" charset="0"/>
              </a:rPr>
              <a:t>THE CONNECTION FORMULA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914400" y="457200"/>
            <a:ext cx="6705600" cy="514350"/>
          </a:xfrm>
        </p:spPr>
        <p:txBody>
          <a:bodyPr anchor="t"/>
          <a:lstStyle/>
          <a:p>
            <a:pPr eaLnBrk="1" hangingPunct="1">
              <a:spcBef>
                <a:spcPct val="50000"/>
              </a:spcBef>
            </a:pPr>
            <a:r>
              <a:rPr lang="en-US" sz="3200" b="1" dirty="0">
                <a:solidFill>
                  <a:srgbClr val="262626"/>
                </a:solidFill>
                <a:cs typeface="ヒラギノ角ゴ Pro W3" charset="-128"/>
              </a:rPr>
              <a:t>THE CONNECTION CULTURE</a:t>
            </a:r>
            <a:endParaRPr lang="en-US" sz="3200" b="1" dirty="0">
              <a:solidFill>
                <a:srgbClr val="000000"/>
              </a:solidFill>
              <a:cs typeface="ヒラギノ角ゴ Pro W3"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134618"/>
            <a:ext cx="8133202" cy="3799332"/>
          </a:xfrm>
          <a:prstGeom prst="rect">
            <a:avLst/>
          </a:prstGeom>
        </p:spPr>
      </p:pic>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ChangeArrowheads="1"/>
          </p:cNvSpPr>
          <p:nvPr/>
        </p:nvSpPr>
        <p:spPr bwMode="auto">
          <a:xfrm>
            <a:off x="-1344871" y="2803922"/>
            <a:ext cx="184666" cy="738664"/>
          </a:xfrm>
          <a:prstGeom prst="rect">
            <a:avLst/>
          </a:prstGeom>
          <a:noFill/>
          <a:ln w="9525">
            <a:noFill/>
            <a:miter lim="800000"/>
            <a:headEnd/>
            <a:tailEnd/>
          </a:ln>
        </p:spPr>
        <p:txBody>
          <a:bodyPr wrap="none">
            <a:prstTxWarp prst="textNoShape">
              <a:avLst/>
            </a:prstTxWarp>
            <a:spAutoFit/>
          </a:bodyPr>
          <a:lstStyle/>
          <a:p>
            <a:endParaRPr lang="en-US"/>
          </a:p>
        </p:txBody>
      </p:sp>
      <p:sp>
        <p:nvSpPr>
          <p:cNvPr id="34819" name="TextBox 5"/>
          <p:cNvSpPr txBox="1">
            <a:spLocks noChangeArrowheads="1"/>
          </p:cNvSpPr>
          <p:nvPr/>
        </p:nvSpPr>
        <p:spPr bwMode="auto">
          <a:xfrm>
            <a:off x="914400" y="2069307"/>
            <a:ext cx="7772400" cy="1508105"/>
          </a:xfrm>
          <a:prstGeom prst="rect">
            <a:avLst/>
          </a:prstGeom>
          <a:noFill/>
          <a:ln w="9525">
            <a:noFill/>
            <a:miter lim="800000"/>
            <a:headEnd/>
            <a:tailEnd/>
          </a:ln>
        </p:spPr>
        <p:txBody>
          <a:bodyPr>
            <a:prstTxWarp prst="textNoShape">
              <a:avLst/>
            </a:prstTxWarp>
            <a:spAutoFit/>
          </a:bodyPr>
          <a:lstStyle/>
          <a:p>
            <a:r>
              <a:rPr lang="en-US" sz="4600" dirty="0">
                <a:latin typeface="+mn-lt"/>
                <a:ea typeface="Times New Roman" charset="0"/>
                <a:cs typeface="Times New Roman" charset="0"/>
              </a:rPr>
              <a:t>ELEMENT #4</a:t>
            </a:r>
          </a:p>
          <a:p>
            <a:r>
              <a:rPr lang="en-US" sz="4600" dirty="0">
                <a:latin typeface="+mn-lt"/>
                <a:ea typeface="Times New Roman" charset="0"/>
                <a:cs typeface="Times New Roman" charset="0"/>
              </a:rPr>
              <a:t>COMMITTED MEMBERS</a:t>
            </a:r>
          </a:p>
        </p:txBody>
      </p:sp>
      <p:sp>
        <p:nvSpPr>
          <p:cNvPr id="34820" name="Text Box 4"/>
          <p:cNvSpPr txBox="1">
            <a:spLocks noChangeArrowheads="1"/>
          </p:cNvSpPr>
          <p:nvPr/>
        </p:nvSpPr>
        <p:spPr bwMode="auto">
          <a:xfrm>
            <a:off x="838200" y="479822"/>
            <a:ext cx="7620000" cy="584776"/>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mj-lt"/>
              </a:rPr>
              <a:t>THE CONNECTION CULTURE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914401" y="285750"/>
            <a:ext cx="7827963" cy="736997"/>
          </a:xfrm>
        </p:spPr>
        <p:txBody>
          <a:bodyPr/>
          <a:lstStyle/>
          <a:p>
            <a:pPr eaLnBrk="1" hangingPunct="1"/>
            <a:r>
              <a:rPr lang="en-US" sz="3200" b="1" dirty="0">
                <a:cs typeface="ヒラギノ角ゴ Pro W3" charset="-128"/>
              </a:rPr>
              <a:t>COMMITTED MEMBERS</a:t>
            </a:r>
          </a:p>
        </p:txBody>
      </p:sp>
      <p:sp>
        <p:nvSpPr>
          <p:cNvPr id="35843" name="Rectangle 5"/>
          <p:cNvSpPr>
            <a:spLocks noChangeArrowheads="1"/>
          </p:cNvSpPr>
          <p:nvPr/>
        </p:nvSpPr>
        <p:spPr bwMode="auto">
          <a:xfrm>
            <a:off x="914400" y="1257300"/>
            <a:ext cx="7620000" cy="2857500"/>
          </a:xfrm>
          <a:prstGeom prst="rect">
            <a:avLst/>
          </a:prstGeom>
          <a:noFill/>
          <a:ln w="9525">
            <a:noFill/>
            <a:miter lim="800000"/>
            <a:headEnd/>
            <a:tailEnd/>
          </a:ln>
        </p:spPr>
        <p:txBody>
          <a:bodyPr>
            <a:prstTxWarp prst="textNoShape">
              <a:avLst/>
            </a:prstTxWarp>
          </a:bodyPr>
          <a:lstStyle/>
          <a:p>
            <a:pPr marL="381000" indent="-381000" algn="l">
              <a:spcBef>
                <a:spcPts val="1200"/>
              </a:spcBef>
            </a:pPr>
            <a:r>
              <a:rPr lang="en-US" sz="2800" b="0" i="1" dirty="0">
                <a:latin typeface="+mn-lt"/>
              </a:rPr>
              <a:t>People in the organization who are:</a:t>
            </a:r>
          </a:p>
          <a:p>
            <a:pPr marL="460375" indent="-285750" algn="l">
              <a:spcBef>
                <a:spcPts val="1200"/>
              </a:spcBef>
              <a:buClr>
                <a:srgbClr val="576B52"/>
              </a:buClr>
              <a:buFont typeface="Arial" charset="0"/>
              <a:buChar char="•"/>
            </a:pPr>
            <a:r>
              <a:rPr lang="en-US" sz="2800" b="0" dirty="0">
                <a:latin typeface="+mn-lt"/>
              </a:rPr>
              <a:t>committed to task excellence, </a:t>
            </a:r>
            <a:endParaRPr lang="en-US" sz="2800" b="0" i="1" dirty="0">
              <a:latin typeface="+mn-lt"/>
            </a:endParaRPr>
          </a:p>
          <a:p>
            <a:pPr marL="460375" indent="-285750" algn="l">
              <a:spcBef>
                <a:spcPts val="1200"/>
              </a:spcBef>
              <a:buClr>
                <a:srgbClr val="576B52"/>
              </a:buClr>
              <a:buFont typeface="Arial" charset="0"/>
              <a:buChar char="•"/>
            </a:pPr>
            <a:r>
              <a:rPr lang="en-US" sz="2800" b="0" dirty="0">
                <a:latin typeface="+mn-lt"/>
              </a:rPr>
              <a:t>promoting the Connection Culture, and</a:t>
            </a:r>
            <a:endParaRPr lang="en-US" sz="2800" b="0" i="1" dirty="0">
              <a:latin typeface="+mn-lt"/>
            </a:endParaRPr>
          </a:p>
          <a:p>
            <a:pPr marL="460375" indent="-285750" algn="l">
              <a:spcBef>
                <a:spcPts val="1200"/>
              </a:spcBef>
              <a:buClr>
                <a:srgbClr val="576B52"/>
              </a:buClr>
              <a:buFont typeface="Arial" charset="0"/>
              <a:buChar char="•"/>
            </a:pPr>
            <a:r>
              <a:rPr lang="en-US" sz="2800" b="0" dirty="0">
                <a:latin typeface="+mn-lt"/>
              </a:rPr>
              <a:t>living out character strengths and virtues.</a:t>
            </a:r>
          </a:p>
          <a:p>
            <a:pPr marL="381000" indent="-381000">
              <a:lnSpc>
                <a:spcPct val="90000"/>
              </a:lnSpc>
              <a:spcBef>
                <a:spcPct val="50000"/>
              </a:spcBef>
            </a:pPr>
            <a:endParaRPr lang="en-US" sz="3600" dirty="0">
              <a:latin typeface="Times New Roman" charset="0"/>
            </a:endParaRPr>
          </a:p>
          <a:p>
            <a:pPr marL="381000" indent="-381000">
              <a:lnSpc>
                <a:spcPct val="90000"/>
              </a:lnSpc>
              <a:spcBef>
                <a:spcPct val="20000"/>
              </a:spcBef>
            </a:pPr>
            <a:endParaRPr lang="en-US" sz="2400" dirty="0">
              <a:latin typeface="RD Quarto" charset="0"/>
            </a:endParaRPr>
          </a:p>
        </p:txBody>
      </p:sp>
      <p:sp>
        <p:nvSpPr>
          <p:cNvPr id="35844" name="Rectangle 7"/>
          <p:cNvSpPr>
            <a:spLocks noChangeArrowheads="1"/>
          </p:cNvSpPr>
          <p:nvPr/>
        </p:nvSpPr>
        <p:spPr bwMode="auto">
          <a:xfrm>
            <a:off x="11858367" y="2961085"/>
            <a:ext cx="184666" cy="738664"/>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lum bright="-12000" contrast="22000"/>
          </a:blip>
          <a:srcRect/>
          <a:stretch>
            <a:fillRect/>
          </a:stretch>
        </p:blipFill>
        <p:spPr bwMode="auto">
          <a:xfrm>
            <a:off x="914401" y="1209674"/>
            <a:ext cx="7162799" cy="3876419"/>
          </a:xfrm>
          <a:prstGeom prst="rect">
            <a:avLst/>
          </a:prstGeom>
          <a:noFill/>
          <a:ln w="9525">
            <a:noFill/>
            <a:miter lim="800000"/>
            <a:headEnd/>
            <a:tailEnd/>
          </a:ln>
        </p:spPr>
      </p:pic>
      <p:sp>
        <p:nvSpPr>
          <p:cNvPr id="36867" name="Rectangle 3"/>
          <p:cNvSpPr>
            <a:spLocks noChangeArrowheads="1"/>
          </p:cNvSpPr>
          <p:nvPr/>
        </p:nvSpPr>
        <p:spPr bwMode="auto">
          <a:xfrm>
            <a:off x="914400" y="514350"/>
            <a:ext cx="7772400" cy="400050"/>
          </a:xfrm>
          <a:prstGeom prst="rect">
            <a:avLst/>
          </a:prstGeom>
          <a:noFill/>
          <a:ln w="9525">
            <a:noFill/>
            <a:miter lim="800000"/>
            <a:headEnd/>
            <a:tailEnd/>
          </a:ln>
        </p:spPr>
        <p:txBody>
          <a:bodyPr lIns="0" tIns="0" rIns="0" bIns="0" anchor="ctr">
            <a:prstTxWarp prst="textNoShape">
              <a:avLst/>
            </a:prstTxWarp>
          </a:bodyPr>
          <a:lstStyle/>
          <a:p>
            <a:pPr algn="l"/>
            <a:r>
              <a:rPr lang="en-US" sz="3200" dirty="0">
                <a:latin typeface="+mj-lt"/>
              </a:rPr>
              <a:t>CHARACTER</a:t>
            </a:r>
            <a:endParaRPr lang="en-US" sz="3200" dirty="0">
              <a:solidFill>
                <a:srgbClr val="4D4D4D"/>
              </a:solidFill>
              <a:latin typeface="+mj-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ChangeArrowheads="1"/>
          </p:cNvSpPr>
          <p:nvPr/>
        </p:nvSpPr>
        <p:spPr bwMode="auto">
          <a:xfrm>
            <a:off x="-1344871" y="2803922"/>
            <a:ext cx="184666" cy="738664"/>
          </a:xfrm>
          <a:prstGeom prst="rect">
            <a:avLst/>
          </a:prstGeom>
          <a:noFill/>
          <a:ln w="9525">
            <a:noFill/>
            <a:miter lim="800000"/>
            <a:headEnd/>
            <a:tailEnd/>
          </a:ln>
        </p:spPr>
        <p:txBody>
          <a:bodyPr wrap="none">
            <a:prstTxWarp prst="textNoShape">
              <a:avLst/>
            </a:prstTxWarp>
            <a:spAutoFit/>
          </a:bodyPr>
          <a:lstStyle/>
          <a:p>
            <a:endParaRPr lang="en-US"/>
          </a:p>
        </p:txBody>
      </p:sp>
      <p:sp>
        <p:nvSpPr>
          <p:cNvPr id="37891" name="TextBox 5"/>
          <p:cNvSpPr txBox="1">
            <a:spLocks noChangeArrowheads="1"/>
          </p:cNvSpPr>
          <p:nvPr/>
        </p:nvSpPr>
        <p:spPr bwMode="auto">
          <a:xfrm>
            <a:off x="914400" y="1943100"/>
            <a:ext cx="8001000" cy="1508105"/>
          </a:xfrm>
          <a:prstGeom prst="rect">
            <a:avLst/>
          </a:prstGeom>
          <a:noFill/>
          <a:ln w="9525">
            <a:noFill/>
            <a:miter lim="800000"/>
            <a:headEnd/>
            <a:tailEnd/>
          </a:ln>
        </p:spPr>
        <p:txBody>
          <a:bodyPr>
            <a:prstTxWarp prst="textNoShape">
              <a:avLst/>
            </a:prstTxWarp>
            <a:spAutoFit/>
          </a:bodyPr>
          <a:lstStyle/>
          <a:p>
            <a:r>
              <a:rPr lang="en-US" sz="4600" dirty="0">
                <a:latin typeface="+mn-lt"/>
                <a:ea typeface="Times New Roman" charset="0"/>
                <a:cs typeface="Times New Roman" charset="0"/>
              </a:rPr>
              <a:t>ELEMENT #5</a:t>
            </a:r>
          </a:p>
          <a:p>
            <a:r>
              <a:rPr lang="en-US" sz="4600" dirty="0">
                <a:latin typeface="+mn-lt"/>
                <a:ea typeface="Times New Roman" charset="0"/>
                <a:cs typeface="Times New Roman" charset="0"/>
              </a:rPr>
              <a:t>SERVANT LEADERS</a:t>
            </a:r>
          </a:p>
        </p:txBody>
      </p:sp>
      <p:sp>
        <p:nvSpPr>
          <p:cNvPr id="37892" name="Text Box 4"/>
          <p:cNvSpPr txBox="1">
            <a:spLocks noChangeArrowheads="1"/>
          </p:cNvSpPr>
          <p:nvPr/>
        </p:nvSpPr>
        <p:spPr bwMode="auto">
          <a:xfrm>
            <a:off x="838200" y="457200"/>
            <a:ext cx="7620000" cy="584776"/>
          </a:xfrm>
          <a:prstGeom prst="rect">
            <a:avLst/>
          </a:prstGeom>
          <a:noFill/>
          <a:ln w="9525">
            <a:noFill/>
            <a:miter lim="800000"/>
            <a:headEnd/>
            <a:tailEnd/>
          </a:ln>
        </p:spPr>
        <p:txBody>
          <a:bodyPr>
            <a:prstTxWarp prst="textNoShape">
              <a:avLst/>
            </a:prstTxWarp>
            <a:spAutoFit/>
          </a:bodyPr>
          <a:lstStyle/>
          <a:p>
            <a:pPr algn="l">
              <a:spcBef>
                <a:spcPct val="50000"/>
              </a:spcBef>
            </a:pPr>
            <a:r>
              <a:rPr lang="en-US" sz="3200" dirty="0">
                <a:latin typeface="+mj-lt"/>
              </a:rPr>
              <a:t>THE CONNECTION CULTURE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914401" y="285750"/>
            <a:ext cx="7827963" cy="736997"/>
          </a:xfrm>
        </p:spPr>
        <p:txBody>
          <a:bodyPr/>
          <a:lstStyle/>
          <a:p>
            <a:pPr eaLnBrk="1" hangingPunct="1"/>
            <a:r>
              <a:rPr lang="en-US" sz="3200" b="1" dirty="0">
                <a:cs typeface="ヒラギノ角ゴ Pro W3" charset="-128"/>
              </a:rPr>
              <a:t>SERVANT LEADERS</a:t>
            </a:r>
          </a:p>
        </p:txBody>
      </p:sp>
      <p:sp>
        <p:nvSpPr>
          <p:cNvPr id="38915" name="Rectangle 5"/>
          <p:cNvSpPr>
            <a:spLocks noChangeArrowheads="1"/>
          </p:cNvSpPr>
          <p:nvPr/>
        </p:nvSpPr>
        <p:spPr bwMode="auto">
          <a:xfrm>
            <a:off x="914400" y="1314450"/>
            <a:ext cx="7239000" cy="2743200"/>
          </a:xfrm>
          <a:prstGeom prst="rect">
            <a:avLst/>
          </a:prstGeom>
          <a:noFill/>
          <a:ln w="9525">
            <a:noFill/>
            <a:miter lim="800000"/>
            <a:headEnd/>
            <a:tailEnd/>
          </a:ln>
        </p:spPr>
        <p:txBody>
          <a:bodyPr>
            <a:prstTxWarp prst="textNoShape">
              <a:avLst/>
            </a:prstTxWarp>
          </a:bodyPr>
          <a:lstStyle/>
          <a:p>
            <a:pPr marL="381000" indent="-381000" algn="l">
              <a:lnSpc>
                <a:spcPct val="90000"/>
              </a:lnSpc>
              <a:spcBef>
                <a:spcPct val="50000"/>
              </a:spcBef>
            </a:pPr>
            <a:r>
              <a:rPr lang="en-US" sz="2800" b="0" i="1" dirty="0">
                <a:latin typeface="+mn-lt"/>
              </a:rPr>
              <a:t>Committed Members empowered with the authority to:</a:t>
            </a:r>
          </a:p>
          <a:p>
            <a:pPr marL="520700" indent="-290513" algn="l">
              <a:lnSpc>
                <a:spcPct val="90000"/>
              </a:lnSpc>
              <a:spcBef>
                <a:spcPct val="50000"/>
              </a:spcBef>
              <a:buClr>
                <a:srgbClr val="576B52"/>
              </a:buClr>
              <a:buFont typeface="Arial" charset="0"/>
              <a:buChar char="•"/>
            </a:pPr>
            <a:r>
              <a:rPr lang="en-US" sz="2800" b="0" dirty="0">
                <a:latin typeface="+mn-lt"/>
              </a:rPr>
              <a:t>coordinate task excellence, </a:t>
            </a:r>
            <a:endParaRPr lang="en-US" sz="2800" b="0" i="1" dirty="0">
              <a:latin typeface="+mn-lt"/>
            </a:endParaRPr>
          </a:p>
          <a:p>
            <a:pPr marL="520700" indent="-290513" algn="l">
              <a:lnSpc>
                <a:spcPct val="90000"/>
              </a:lnSpc>
              <a:spcBef>
                <a:spcPct val="50000"/>
              </a:spcBef>
              <a:buClr>
                <a:srgbClr val="576B52"/>
              </a:buClr>
              <a:buFont typeface="Arial" charset="0"/>
              <a:buChar char="•"/>
            </a:pPr>
            <a:r>
              <a:rPr lang="en-US" sz="2800" b="0" dirty="0">
                <a:latin typeface="+mn-lt"/>
              </a:rPr>
              <a:t>facilitate the Connection Culture, and</a:t>
            </a:r>
            <a:endParaRPr lang="en-US" sz="2800" b="0" i="1" dirty="0">
              <a:latin typeface="+mn-lt"/>
            </a:endParaRPr>
          </a:p>
          <a:p>
            <a:pPr marL="520700" indent="-290513" algn="l">
              <a:lnSpc>
                <a:spcPct val="90000"/>
              </a:lnSpc>
              <a:spcBef>
                <a:spcPct val="50000"/>
              </a:spcBef>
              <a:buClr>
                <a:srgbClr val="576B52"/>
              </a:buClr>
              <a:buFont typeface="Arial" charset="0"/>
              <a:buChar char="•"/>
            </a:pPr>
            <a:r>
              <a:rPr lang="en-US" sz="2800" b="0" dirty="0">
                <a:latin typeface="+mn-lt"/>
              </a:rPr>
              <a:t>model and mentor others in character strengths and virtues</a:t>
            </a:r>
          </a:p>
          <a:p>
            <a:pPr marL="381000" indent="-381000">
              <a:lnSpc>
                <a:spcPct val="90000"/>
              </a:lnSpc>
              <a:spcBef>
                <a:spcPct val="50000"/>
              </a:spcBef>
            </a:pPr>
            <a:endParaRPr lang="en-US" sz="2800" b="0" dirty="0">
              <a:latin typeface="+mn-lt"/>
            </a:endParaRPr>
          </a:p>
          <a:p>
            <a:pPr marL="381000" indent="-381000">
              <a:lnSpc>
                <a:spcPct val="90000"/>
              </a:lnSpc>
              <a:spcBef>
                <a:spcPct val="20000"/>
              </a:spcBef>
            </a:pPr>
            <a:endParaRPr lang="en-US" sz="2800" b="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A9F33ED-BE78-6866-81A8-159396E67B06}"/>
              </a:ext>
            </a:extLst>
          </p:cNvPr>
          <p:cNvSpPr>
            <a:spLocks noGrp="1" noChangeArrowheads="1"/>
          </p:cNvSpPr>
          <p:nvPr>
            <p:ph type="title"/>
          </p:nvPr>
        </p:nvSpPr>
        <p:spPr/>
        <p:txBody>
          <a:bodyPr/>
          <a:lstStyle/>
          <a:p>
            <a:r>
              <a:rPr lang="en-US" altLang="en-US" sz="3600" b="1" dirty="0">
                <a:ea typeface="ＭＳ Ｐゴシック" panose="020B0600070205080204" pitchFamily="34" charset="-128"/>
              </a:rPr>
              <a:t>Life Focus Process </a:t>
            </a:r>
          </a:p>
        </p:txBody>
      </p:sp>
      <p:pic>
        <p:nvPicPr>
          <p:cNvPr id="10243" name="Picture 33" descr="Life Focus - all">
            <a:extLst>
              <a:ext uri="{FF2B5EF4-FFF2-40B4-BE49-F238E27FC236}">
                <a16:creationId xmlns:a16="http://schemas.microsoft.com/office/drawing/2014/main" id="{9C47B1AD-E7E6-3F66-BE47-0662BD3A2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1136650"/>
            <a:ext cx="7450138"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LSN logo_72dpi.jpg                                             006ABFB9Macintosh HD                   BC2D11C2:">
            <a:extLst>
              <a:ext uri="{FF2B5EF4-FFF2-40B4-BE49-F238E27FC236}">
                <a16:creationId xmlns:a16="http://schemas.microsoft.com/office/drawing/2014/main" id="{EF1D25C1-55E5-1414-AC67-EBD3C12198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7950" y="4171950"/>
            <a:ext cx="10445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2" cstate="print"/>
          <a:srcRect l="24536" t="19952" r="22525"/>
          <a:stretch>
            <a:fillRect/>
          </a:stretch>
        </p:blipFill>
        <p:spPr bwMode="auto">
          <a:xfrm>
            <a:off x="5258110" y="1288174"/>
            <a:ext cx="3809691" cy="2083676"/>
          </a:xfrm>
          <a:prstGeom prst="rect">
            <a:avLst/>
          </a:prstGeom>
          <a:noFill/>
          <a:ln w="12700">
            <a:noFill/>
            <a:miter lim="800000"/>
            <a:headEnd/>
            <a:tailEnd/>
          </a:ln>
        </p:spPr>
      </p:pic>
      <p:sp>
        <p:nvSpPr>
          <p:cNvPr id="21507" name="Title 1"/>
          <p:cNvSpPr>
            <a:spLocks noGrp="1"/>
          </p:cNvSpPr>
          <p:nvPr>
            <p:ph type="title"/>
          </p:nvPr>
        </p:nvSpPr>
        <p:spPr>
          <a:xfrm>
            <a:off x="838200" y="381000"/>
            <a:ext cx="9144000" cy="514350"/>
          </a:xfrm>
        </p:spPr>
        <p:txBody>
          <a:bodyPr lIns="91440" tIns="45720" rIns="91440" bIns="45720" anchor="t"/>
          <a:lstStyle/>
          <a:p>
            <a:pPr eaLnBrk="1" hangingPunct="1">
              <a:spcBef>
                <a:spcPct val="50000"/>
              </a:spcBef>
            </a:pPr>
            <a:r>
              <a:rPr lang="en-US" sz="3200" b="1" dirty="0">
                <a:solidFill>
                  <a:srgbClr val="262626"/>
                </a:solidFill>
                <a:cs typeface="ヒラギノ角ゴ Pro W3" charset="-128"/>
              </a:rPr>
              <a:t>THE CONNECTION CULTURE</a:t>
            </a:r>
            <a:endParaRPr lang="en-US" sz="3200" b="1" dirty="0">
              <a:solidFill>
                <a:srgbClr val="000000"/>
              </a:solidFill>
              <a:cs typeface="ヒラギノ角ゴ Pro W3" charset="-128"/>
            </a:endParaRPr>
          </a:p>
        </p:txBody>
      </p:sp>
      <p:sp>
        <p:nvSpPr>
          <p:cNvPr id="21510" name="Text Box 4"/>
          <p:cNvSpPr txBox="1">
            <a:spLocks noChangeArrowheads="1"/>
          </p:cNvSpPr>
          <p:nvPr/>
        </p:nvSpPr>
        <p:spPr bwMode="auto">
          <a:xfrm>
            <a:off x="914400" y="1200150"/>
            <a:ext cx="6934200" cy="3785652"/>
          </a:xfrm>
          <a:prstGeom prst="rect">
            <a:avLst/>
          </a:prstGeom>
          <a:noFill/>
          <a:ln w="9525">
            <a:noFill/>
            <a:miter lim="800000"/>
            <a:headEnd/>
            <a:tailEnd/>
          </a:ln>
        </p:spPr>
        <p:txBody>
          <a:bodyPr wrap="square">
            <a:prstTxWarp prst="textNoShape">
              <a:avLst/>
            </a:prstTxWarp>
            <a:spAutoFit/>
          </a:bodyPr>
          <a:lstStyle/>
          <a:p>
            <a:pPr algn="l">
              <a:spcAft>
                <a:spcPts val="0"/>
              </a:spcAft>
            </a:pPr>
            <a:r>
              <a:rPr lang="en-US" sz="2400" b="0" u="sng" dirty="0">
                <a:latin typeface="+mn-lt"/>
              </a:rPr>
              <a:t>Core Elements</a:t>
            </a:r>
          </a:p>
          <a:p>
            <a:pPr algn="l">
              <a:spcAft>
                <a:spcPts val="0"/>
              </a:spcAft>
            </a:pPr>
            <a:r>
              <a:rPr lang="en-US" sz="2400" b="0" dirty="0">
                <a:latin typeface="+mn-lt"/>
              </a:rPr>
              <a:t>1. Inspiring Identity - Heart</a:t>
            </a:r>
          </a:p>
          <a:p>
            <a:pPr algn="l">
              <a:spcAft>
                <a:spcPts val="0"/>
              </a:spcAft>
            </a:pPr>
            <a:r>
              <a:rPr lang="en-US" sz="2400" b="0" dirty="0">
                <a:latin typeface="+mn-lt"/>
              </a:rPr>
              <a:t>2. Human Value - Soul</a:t>
            </a:r>
          </a:p>
          <a:p>
            <a:pPr algn="l">
              <a:spcAft>
                <a:spcPts val="0"/>
              </a:spcAft>
            </a:pPr>
            <a:r>
              <a:rPr lang="en-US" sz="2400" b="0" dirty="0">
                <a:latin typeface="+mn-lt"/>
              </a:rPr>
              <a:t>3. Knowledge Flow - Mind</a:t>
            </a:r>
          </a:p>
          <a:p>
            <a:pPr algn="l">
              <a:spcAft>
                <a:spcPts val="0"/>
              </a:spcAft>
            </a:pPr>
            <a:r>
              <a:rPr lang="en-US" sz="2400" b="0" u="sng" dirty="0">
                <a:latin typeface="+mn-lt"/>
              </a:rPr>
              <a:t>Enabling Elements </a:t>
            </a:r>
            <a:r>
              <a:rPr lang="en-US" sz="2400" b="0" dirty="0">
                <a:latin typeface="+mn-lt"/>
              </a:rPr>
              <a:t>-  Strength</a:t>
            </a:r>
            <a:endParaRPr lang="en-US" sz="2400" b="0" u="sng" dirty="0">
              <a:latin typeface="+mn-lt"/>
            </a:endParaRPr>
          </a:p>
          <a:p>
            <a:pPr algn="l">
              <a:spcAft>
                <a:spcPts val="0"/>
              </a:spcAft>
            </a:pPr>
            <a:r>
              <a:rPr lang="en-US" sz="2400" b="0" dirty="0">
                <a:latin typeface="+mn-lt"/>
              </a:rPr>
              <a:t>4. Committed Members</a:t>
            </a:r>
          </a:p>
          <a:p>
            <a:pPr algn="l">
              <a:spcAft>
                <a:spcPts val="0"/>
              </a:spcAft>
            </a:pPr>
            <a:r>
              <a:rPr lang="en-US" sz="2400" b="0" dirty="0">
                <a:latin typeface="+mn-lt"/>
              </a:rPr>
              <a:t>5. Servant Leaders</a:t>
            </a:r>
          </a:p>
          <a:p>
            <a:pPr algn="l">
              <a:spcAft>
                <a:spcPts val="0"/>
              </a:spcAft>
            </a:pPr>
            <a:endParaRPr lang="en-US" sz="2400" b="0" dirty="0">
              <a:latin typeface="+mn-lt"/>
            </a:endParaRPr>
          </a:p>
          <a:p>
            <a:pPr algn="l">
              <a:spcAft>
                <a:spcPts val="0"/>
              </a:spcAft>
            </a:pPr>
            <a:r>
              <a:rPr lang="en-US" sz="2400" b="0" dirty="0">
                <a:latin typeface="+mn-lt"/>
              </a:rPr>
              <a:t>The Connection Culture nurtures the key aspects of our corporate Heart, Soul, Mind and Strength!</a:t>
            </a:r>
          </a:p>
        </p:txBody>
      </p:sp>
    </p:spTree>
    <p:extLst>
      <p:ext uri="{BB962C8B-B14F-4D97-AF65-F5344CB8AC3E}">
        <p14:creationId xmlns:p14="http://schemas.microsoft.com/office/powerpoint/2010/main" val="48472681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838200" y="338138"/>
            <a:ext cx="9144000" cy="514350"/>
          </a:xfrm>
        </p:spPr>
        <p:txBody>
          <a:bodyPr lIns="91440" tIns="45720" rIns="91440" bIns="45720" anchor="t"/>
          <a:lstStyle/>
          <a:p>
            <a:pPr eaLnBrk="1" hangingPunct="1">
              <a:spcBef>
                <a:spcPct val="50000"/>
              </a:spcBef>
            </a:pPr>
            <a:r>
              <a:rPr lang="en-US" sz="3200" b="1" dirty="0">
                <a:solidFill>
                  <a:srgbClr val="262626"/>
                </a:solidFill>
                <a:cs typeface="ヒラギノ角ゴ Pro W3" charset="-128"/>
              </a:rPr>
              <a:t>THE CONNECTION CULTURE</a:t>
            </a:r>
            <a:endParaRPr lang="en-US" sz="3200" b="1" dirty="0">
              <a:solidFill>
                <a:srgbClr val="000000"/>
              </a:solidFill>
              <a:cs typeface="ヒラギノ角ゴ Pro W3" charset="-128"/>
            </a:endParaRPr>
          </a:p>
        </p:txBody>
      </p:sp>
      <p:pic>
        <p:nvPicPr>
          <p:cNvPr id="3" name="Picture 2"/>
          <p:cNvPicPr>
            <a:picLocks noChangeAspect="1"/>
          </p:cNvPicPr>
          <p:nvPr/>
        </p:nvPicPr>
        <p:blipFill>
          <a:blip r:embed="rId2"/>
          <a:stretch>
            <a:fillRect/>
          </a:stretch>
        </p:blipFill>
        <p:spPr>
          <a:xfrm>
            <a:off x="676274" y="1733550"/>
            <a:ext cx="8448676" cy="2197632"/>
          </a:xfrm>
          <a:prstGeom prst="rect">
            <a:avLst/>
          </a:prstGeom>
        </p:spPr>
      </p:pic>
      <p:pic>
        <p:nvPicPr>
          <p:cNvPr id="5" name="Picture 1"/>
          <p:cNvPicPr>
            <a:picLocks noChangeAspect="1" noChangeArrowheads="1"/>
          </p:cNvPicPr>
          <p:nvPr/>
        </p:nvPicPr>
        <p:blipFill>
          <a:blip r:embed="rId3" cstate="print"/>
          <a:srcRect l="24536" t="19952" r="22525"/>
          <a:stretch>
            <a:fillRect/>
          </a:stretch>
        </p:blipFill>
        <p:spPr bwMode="auto">
          <a:xfrm>
            <a:off x="6934200" y="133350"/>
            <a:ext cx="1833998" cy="1285875"/>
          </a:xfrm>
          <a:prstGeom prst="rect">
            <a:avLst/>
          </a:prstGeom>
          <a:noFill/>
          <a:ln w="12700">
            <a:noFill/>
            <a:miter lim="800000"/>
            <a:headEnd/>
            <a:tailEnd/>
          </a:ln>
        </p:spPr>
      </p:pic>
    </p:spTree>
    <p:extLst>
      <p:ext uri="{BB962C8B-B14F-4D97-AF65-F5344CB8AC3E}">
        <p14:creationId xmlns:p14="http://schemas.microsoft.com/office/powerpoint/2010/main" val="2371818551"/>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pPr marL="203200" indent="-203200" defTabSz="814388">
              <a:spcBef>
                <a:spcPct val="50000"/>
              </a:spcBef>
              <a:buClr>
                <a:schemeClr val="folHlink"/>
              </a:buClr>
              <a:buFont typeface="Times" charset="0"/>
              <a:buNone/>
            </a:pPr>
            <a:r>
              <a:rPr lang="en-US" sz="3200" dirty="0">
                <a:solidFill>
                  <a:srgbClr val="000000"/>
                </a:solidFill>
                <a:ea typeface="ＭＳ Ｐゴシック" charset="0"/>
              </a:rPr>
              <a:t>Homework:</a:t>
            </a:r>
          </a:p>
        </p:txBody>
      </p:sp>
      <p:sp>
        <p:nvSpPr>
          <p:cNvPr id="66562" name="Rectangle 3"/>
          <p:cNvSpPr>
            <a:spLocks noChangeArrowheads="1"/>
          </p:cNvSpPr>
          <p:nvPr/>
        </p:nvSpPr>
        <p:spPr bwMode="auto">
          <a:xfrm>
            <a:off x="914401" y="1193800"/>
            <a:ext cx="6934199" cy="351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marL="457200" indent="-457200" algn="l" eaLnBrk="1" hangingPunct="1">
              <a:spcBef>
                <a:spcPts val="0"/>
              </a:spcBef>
              <a:spcAft>
                <a:spcPts val="1200"/>
              </a:spcAft>
              <a:buClr>
                <a:srgbClr val="3D670F"/>
              </a:buClr>
              <a:buFont typeface="GiovanniITCTT Book" charset="0"/>
              <a:buAutoNum type="arabicPeriod"/>
            </a:pPr>
            <a:r>
              <a:rPr lang="en-US" sz="2400" dirty="0">
                <a:latin typeface="+mn-lt"/>
              </a:rPr>
              <a:t>For each element of a connection culture, think about which step on the path to change your community is on. Then use the worksheet on the following page to discuss each element and plan your next steps.</a:t>
            </a:r>
          </a:p>
        </p:txBody>
      </p:sp>
    </p:spTree>
    <p:extLst>
      <p:ext uri="{BB962C8B-B14F-4D97-AF65-F5344CB8AC3E}">
        <p14:creationId xmlns:p14="http://schemas.microsoft.com/office/powerpoint/2010/main" val="75973225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Schedule - </a:t>
            </a:r>
            <a:r>
              <a:rPr lang="en-US" sz="3600" b="1" kern="100" dirty="0">
                <a:effectLst/>
                <a:ea typeface="Calibri" panose="020F0502020204030204" pitchFamily="34" charset="0"/>
                <a:cs typeface="Times New Roman" panose="02020603050405020304" pitchFamily="18" charset="0"/>
              </a:rPr>
              <a:t>Friday July 26</a:t>
            </a:r>
            <a:r>
              <a:rPr lang="en-US" sz="3600" b="1" kern="100" baseline="30000" dirty="0">
                <a:effectLst/>
                <a:ea typeface="Calibri" panose="020F0502020204030204" pitchFamily="34" charset="0"/>
                <a:cs typeface="Times New Roman" panose="02020603050405020304" pitchFamily="18" charset="0"/>
              </a:rPr>
              <a:t>th</a:t>
            </a:r>
            <a:r>
              <a:rPr lang="en-US" sz="3600" b="1" kern="100" dirty="0">
                <a:effectLst/>
                <a:ea typeface="Calibri" panose="020F0502020204030204" pitchFamily="34" charset="0"/>
                <a:cs typeface="Times New Roman" panose="02020603050405020304" pitchFamily="18" charset="0"/>
              </a:rPr>
              <a:t> </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8:00 a.m. – 8:15 a.m. Arrival/Opening Worship and Prayer</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8:15 a.m. – 8:45 a.m. Spiritual Functionality (Fruit of the Spirit  and 9 Faith Functions)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8:45 a.m. – 9:30 a.m.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9:30 a.m. – 10:00 a.m. Group Discussion/Interviews</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10:00 a.m. – 10:15 Snack Break</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10:15 a.m. – 10:30 a.m. Worship and Prayer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10:30 a.m. – 11:00 a.m. Spiritual Relationships (Creating a Connection Culture)</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11:00 a.m. – 11:45 p.m. Reflection/Worksheets </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11:45 a.m. – 12:30 p.m. Group Discussion/Interviews</a:t>
            </a:r>
          </a:p>
          <a:p>
            <a:pPr marL="0" indent="0">
              <a:lnSpc>
                <a:spcPct val="107000"/>
              </a:lnSpc>
              <a:spcBef>
                <a:spcPts val="0"/>
              </a:spcBef>
              <a:spcAft>
                <a:spcPts val="0"/>
              </a:spcAft>
              <a:buNone/>
            </a:pP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12:30 Lunch* and trips to the Airport</a:t>
            </a:r>
          </a:p>
          <a:p>
            <a:pPr marL="0" indent="0">
              <a:lnSpc>
                <a:spcPct val="107000"/>
              </a:lnSpc>
              <a:spcBef>
                <a:spcPts val="0"/>
              </a:spcBef>
              <a:spcAft>
                <a:spcPts val="0"/>
              </a:spcAft>
              <a:buNone/>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*These meals are optional so if you need to skip we understand.</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2963209960"/>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7620000" cy="597673"/>
          </a:xfrm>
        </p:spPr>
        <p:txBody>
          <a:bodyPr/>
          <a:lstStyle/>
          <a:p>
            <a:r>
              <a:rPr lang="en-US" altLang="en-US" sz="3600" b="1" dirty="0"/>
              <a:t>Homework Spiritual Relationships</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399" y="1271345"/>
            <a:ext cx="7315201" cy="3510206"/>
          </a:xfrm>
        </p:spPr>
        <p:txBody>
          <a:bodyPr/>
          <a:lstStyle/>
          <a:p>
            <a:pPr>
              <a:lnSpc>
                <a:spcPct val="107000"/>
              </a:lnSpc>
              <a:spcBef>
                <a:spcPts val="0"/>
              </a:spcBef>
              <a:spcAft>
                <a:spcPts val="0"/>
              </a:spcAft>
            </a:pPr>
            <a:r>
              <a:rPr lang="en-US" sz="2400" dirty="0">
                <a:solidFill>
                  <a:schemeClr val="tx1"/>
                </a:solidFill>
              </a:rPr>
              <a:t>Discussion Time Worksheet</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Connection Culture Assessment</a:t>
            </a:r>
          </a:p>
          <a:p>
            <a:pPr>
              <a:lnSpc>
                <a:spcPct val="107000"/>
              </a:lnSpc>
              <a:spcBef>
                <a:spcPts val="0"/>
              </a:spcBef>
              <a:spcAft>
                <a:spcPts val="0"/>
              </a:spcAft>
            </a:pPr>
            <a:r>
              <a:rPr lang="en-US" sz="2400" kern="100" dirty="0">
                <a:solidFill>
                  <a:schemeClr val="tx1"/>
                </a:solidFill>
                <a:ea typeface="Calibri" panose="020F0502020204030204" pitchFamily="34" charset="0"/>
                <a:cs typeface="Times New Roman" panose="02020603050405020304" pitchFamily="18" charset="0"/>
              </a:rPr>
              <a:t>Connection Culture Next Steps Planning Worksheet</a:t>
            </a: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661296892"/>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3CD2E5-4589-E71D-F69A-27DE7965E7D3}"/>
              </a:ext>
            </a:extLst>
          </p:cNvPr>
          <p:cNvSpPr>
            <a:spLocks noGrp="1" noChangeArrowheads="1"/>
          </p:cNvSpPr>
          <p:nvPr>
            <p:ph type="title"/>
          </p:nvPr>
        </p:nvSpPr>
        <p:spPr>
          <a:xfrm>
            <a:off x="914400" y="361950"/>
            <a:ext cx="5679900" cy="597673"/>
          </a:xfrm>
        </p:spPr>
        <p:txBody>
          <a:bodyPr/>
          <a:lstStyle/>
          <a:p>
            <a:r>
              <a:rPr lang="en-US" altLang="en-US" sz="3600" b="1" dirty="0"/>
              <a:t>Group Questions</a:t>
            </a:r>
            <a:endParaRPr lang="en-CA" altLang="en-US" sz="3600" b="1" dirty="0"/>
          </a:p>
        </p:txBody>
      </p:sp>
      <p:sp>
        <p:nvSpPr>
          <p:cNvPr id="34819" name="Rectangle 3">
            <a:extLst>
              <a:ext uri="{FF2B5EF4-FFF2-40B4-BE49-F238E27FC236}">
                <a16:creationId xmlns:a16="http://schemas.microsoft.com/office/drawing/2014/main" id="{CC8D592A-EE02-D239-870A-16EBDB427EB3}"/>
              </a:ext>
            </a:extLst>
          </p:cNvPr>
          <p:cNvSpPr>
            <a:spLocks noGrp="1" noChangeArrowheads="1"/>
          </p:cNvSpPr>
          <p:nvPr>
            <p:ph type="body" sz="half" idx="1"/>
          </p:nvPr>
        </p:nvSpPr>
        <p:spPr>
          <a:xfrm>
            <a:off x="914400" y="1271345"/>
            <a:ext cx="7467600" cy="3510206"/>
          </a:xfrm>
        </p:spPr>
        <p:txBody>
          <a:bodyPr/>
          <a:lstStyle/>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scriptures or concepts stood out to you the most?</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hear God trying to teach you?</a:t>
            </a:r>
          </a:p>
          <a:p>
            <a:pPr marL="457200" indent="-457200">
              <a:lnSpc>
                <a:spcPct val="107000"/>
              </a:lnSpc>
              <a:spcBef>
                <a:spcPts val="0"/>
              </a:spcBef>
              <a:spcAft>
                <a:spcPts val="0"/>
              </a:spcAft>
              <a:buFont typeface="+mj-lt"/>
              <a:buAutoNum type="arabicPeriod"/>
            </a:pPr>
            <a:r>
              <a:rPr lang="en-US" sz="32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What do you need to do about it?</a:t>
            </a:r>
          </a:p>
          <a:p>
            <a:pPr>
              <a:lnSpc>
                <a:spcPct val="107000"/>
              </a:lnSpc>
              <a:spcBef>
                <a:spcPts val="0"/>
              </a:spcBef>
              <a:spcAft>
                <a:spcPts val="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75000"/>
              </a:lnSpc>
              <a:spcBef>
                <a:spcPts val="801"/>
              </a:spcBef>
              <a:buNone/>
            </a:pPr>
            <a:endParaRPr lang="en-US" altLang="en-US" sz="1202" dirty="0"/>
          </a:p>
        </p:txBody>
      </p:sp>
      <p:sp>
        <p:nvSpPr>
          <p:cNvPr id="34820" name="Rectangle 4">
            <a:extLst>
              <a:ext uri="{FF2B5EF4-FFF2-40B4-BE49-F238E27FC236}">
                <a16:creationId xmlns:a16="http://schemas.microsoft.com/office/drawing/2014/main" id="{8F43AFF5-B38C-8D8E-0660-25AF9B1C23F2}"/>
              </a:ext>
            </a:extLst>
          </p:cNvPr>
          <p:cNvSpPr>
            <a:spLocks noChangeArrowheads="1"/>
          </p:cNvSpPr>
          <p:nvPr/>
        </p:nvSpPr>
        <p:spPr bwMode="auto">
          <a:xfrm>
            <a:off x="9553052" y="2330052"/>
            <a:ext cx="184731"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Times New Roman" panose="02020603050405020304" pitchFamily="18" charset="0"/>
              </a:defRPr>
            </a:lvl1pPr>
            <a:lvl2pPr marL="742950" indent="-285750">
              <a:defRPr b="1">
                <a:solidFill>
                  <a:schemeClr val="tx1"/>
                </a:solidFill>
                <a:latin typeface="Times New Roman" panose="02020603050405020304" pitchFamily="18" charset="0"/>
              </a:defRPr>
            </a:lvl2pPr>
            <a:lvl3pPr marL="1143000" indent="-228600">
              <a:defRPr b="1">
                <a:solidFill>
                  <a:schemeClr val="tx1"/>
                </a:solidFill>
                <a:latin typeface="Times New Roman" panose="02020603050405020304" pitchFamily="18" charset="0"/>
              </a:defRPr>
            </a:lvl3pPr>
            <a:lvl4pPr marL="1600200" indent="-228600">
              <a:defRPr b="1">
                <a:solidFill>
                  <a:schemeClr val="tx1"/>
                </a:solidFill>
                <a:latin typeface="Times New Roman" panose="02020603050405020304" pitchFamily="18" charset="0"/>
              </a:defRPr>
            </a:lvl4pPr>
            <a:lvl5pPr marL="2057400" indent="-22860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endParaRPr lang="en-US" altLang="en-US" sz="2805"/>
          </a:p>
        </p:txBody>
      </p:sp>
    </p:spTree>
    <p:extLst>
      <p:ext uri="{BB962C8B-B14F-4D97-AF65-F5344CB8AC3E}">
        <p14:creationId xmlns:p14="http://schemas.microsoft.com/office/powerpoint/2010/main" val="96393635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DBD7933-1DFB-3500-49E7-F06A8D9E939C}"/>
              </a:ext>
            </a:extLst>
          </p:cNvPr>
          <p:cNvSpPr>
            <a:spLocks noGrp="1" noChangeArrowheads="1"/>
          </p:cNvSpPr>
          <p:nvPr>
            <p:ph type="title"/>
          </p:nvPr>
        </p:nvSpPr>
        <p:spPr>
          <a:xfrm>
            <a:off x="914401" y="310753"/>
            <a:ext cx="7827963" cy="736997"/>
          </a:xfrm>
        </p:spPr>
        <p:txBody>
          <a:bodyPr/>
          <a:lstStyle/>
          <a:p>
            <a:r>
              <a:rPr lang="en-US" altLang="en-US" sz="2800" b="1" dirty="0">
                <a:ea typeface="ＭＳ Ｐゴシック" panose="020B0600070205080204" pitchFamily="34" charset="-128"/>
              </a:rPr>
              <a:t>18 Foundational Truths </a:t>
            </a:r>
            <a:br>
              <a:rPr lang="en-US" altLang="en-US" sz="2800" b="1" dirty="0">
                <a:ea typeface="ＭＳ Ｐゴシック" panose="020B0600070205080204" pitchFamily="34" charset="-128"/>
              </a:rPr>
            </a:br>
            <a:r>
              <a:rPr lang="en-US" altLang="en-US" sz="2800" b="1" dirty="0">
                <a:ea typeface="ＭＳ Ｐゴシック" panose="020B0600070205080204" pitchFamily="34" charset="-128"/>
              </a:rPr>
              <a:t>(Natural Laws) of Life Stewardship</a:t>
            </a:r>
          </a:p>
        </p:txBody>
      </p:sp>
      <p:sp>
        <p:nvSpPr>
          <p:cNvPr id="26627" name="Rectangle 3">
            <a:extLst>
              <a:ext uri="{FF2B5EF4-FFF2-40B4-BE49-F238E27FC236}">
                <a16:creationId xmlns:a16="http://schemas.microsoft.com/office/drawing/2014/main" id="{83733419-0E36-21B4-C324-831E5A5E6D50}"/>
              </a:ext>
            </a:extLst>
          </p:cNvPr>
          <p:cNvSpPr>
            <a:spLocks noGrp="1" noChangeArrowheads="1"/>
          </p:cNvSpPr>
          <p:nvPr>
            <p:ph type="body" idx="1"/>
          </p:nvPr>
        </p:nvSpPr>
        <p:spPr>
          <a:xfrm>
            <a:off x="914402" y="1322388"/>
            <a:ext cx="5561012" cy="3511550"/>
          </a:xfrm>
        </p:spPr>
        <p:txBody>
          <a:bodyPr/>
          <a:lstStyle/>
          <a:p>
            <a:r>
              <a:rPr lang="en-US" altLang="en-US" dirty="0">
                <a:solidFill>
                  <a:schemeClr val="tx1"/>
                </a:solidFill>
                <a:ea typeface="ＭＳ Ｐゴシック" panose="020B0600070205080204" pitchFamily="34" charset="-128"/>
              </a:rPr>
              <a:t>Foundational Truths are fundamental patterns of nature and life that divine revelation, human experience and testing have shown to be valid.  </a:t>
            </a:r>
          </a:p>
          <a:p>
            <a:pPr>
              <a:spcBef>
                <a:spcPct val="100000"/>
              </a:spcBef>
            </a:pPr>
            <a:r>
              <a:rPr lang="en-US" altLang="en-US" dirty="0">
                <a:solidFill>
                  <a:schemeClr val="tx1"/>
                </a:solidFill>
                <a:ea typeface="ＭＳ Ｐゴシック" panose="020B0600070205080204" pitchFamily="34" charset="-128"/>
              </a:rPr>
              <a:t>They describe things as they really are, as opposed to how we think they are or how we wish they were.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4B42F53-72B4-A27E-6181-7CDF318CF228}"/>
              </a:ext>
            </a:extLst>
          </p:cNvPr>
          <p:cNvSpPr>
            <a:spLocks noGrp="1" noChangeArrowheads="1"/>
          </p:cNvSpPr>
          <p:nvPr>
            <p:ph type="title"/>
          </p:nvPr>
        </p:nvSpPr>
        <p:spPr/>
        <p:txBody>
          <a:bodyPr/>
          <a:lstStyle/>
          <a:p>
            <a:r>
              <a:rPr lang="en-US" altLang="en-US" sz="3600" dirty="0">
                <a:ea typeface="ＭＳ Ｐゴシック" panose="020B0600070205080204" pitchFamily="34" charset="-128"/>
              </a:rPr>
              <a:t>Our Roles Diagram</a:t>
            </a:r>
          </a:p>
        </p:txBody>
      </p:sp>
      <p:pic>
        <p:nvPicPr>
          <p:cNvPr id="14339" name="Picture 6" descr="roles diagram_cmyk">
            <a:extLst>
              <a:ext uri="{FF2B5EF4-FFF2-40B4-BE49-F238E27FC236}">
                <a16:creationId xmlns:a16="http://schemas.microsoft.com/office/drawing/2014/main" id="{EF978CCA-FC6B-B826-BAC1-631E4FDA99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047750"/>
            <a:ext cx="49212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LSN logo_72dpi.jpg                                             006ABFB9Macintosh HD                   BC2D11C2:">
            <a:extLst>
              <a:ext uri="{FF2B5EF4-FFF2-40B4-BE49-F238E27FC236}">
                <a16:creationId xmlns:a16="http://schemas.microsoft.com/office/drawing/2014/main" id="{CFD4A6B4-1B94-094E-ECDE-C1FDEC2C0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950" y="4171950"/>
            <a:ext cx="10445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LSN Delta diagram_ENTER THE LIGHT-10.jpg">
            <a:extLst>
              <a:ext uri="{FF2B5EF4-FFF2-40B4-BE49-F238E27FC236}">
                <a16:creationId xmlns:a16="http://schemas.microsoft.com/office/drawing/2014/main" id="{98122716-CADF-71DF-AACF-EC83F78B7E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588"/>
            <a:ext cx="8529637"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 W3"/>
        <a:cs typeface=""/>
      </a:majorFont>
      <a:minorFont>
        <a:latin typeface="Helvetica Neue"/>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1" i="0" u="none" strike="noStrike" cap="none" normalizeH="0" baseline="0" smtClean="0">
            <a:ln>
              <a:noFill/>
            </a:ln>
            <a:solidFill>
              <a:srgbClr val="000000"/>
            </a:solidFill>
            <a:effectLst/>
            <a:latin typeface="Helvetica Neue Light" pitchFamily="1" charset="0"/>
            <a:ea typeface="ヒラギノ角ゴ Pro W3" pitchFamily="1" charset="-128"/>
            <a:sym typeface="Helvetica Neue Light" pitchFamily="1"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1" i="0" u="none" strike="noStrike" cap="none" normalizeH="0" baseline="0" smtClean="0">
            <a:ln>
              <a:noFill/>
            </a:ln>
            <a:solidFill>
              <a:srgbClr val="000000"/>
            </a:solidFill>
            <a:effectLst/>
            <a:latin typeface="Helvetica Neue Light" pitchFamily="1" charset="0"/>
            <a:ea typeface="ヒラギノ角ゴ Pro W3" pitchFamily="1" charset="-128"/>
            <a:sym typeface="Helvetica Neue Light"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35432</TotalTime>
  <Pages>0</Pages>
  <Words>2905</Words>
  <Characters>0</Characters>
  <Application>Microsoft Office PowerPoint</Application>
  <PresentationFormat>On-screen Show (16:9)</PresentationFormat>
  <Lines>0</Lines>
  <Paragraphs>396</Paragraphs>
  <Slides>65</Slides>
  <Notes>43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65</vt:i4>
      </vt:variant>
    </vt:vector>
  </HeadingPairs>
  <TitlesOfParts>
    <vt:vector size="78" baseType="lpstr">
      <vt:lpstr>45 Helvetica Light</vt:lpstr>
      <vt:lpstr>Arial</vt:lpstr>
      <vt:lpstr>Calibri</vt:lpstr>
      <vt:lpstr>GiovanniITCTT Book</vt:lpstr>
      <vt:lpstr>Helvetica</vt:lpstr>
      <vt:lpstr>Helvetica Neue</vt:lpstr>
      <vt:lpstr>Helvetica Neue Light</vt:lpstr>
      <vt:lpstr>Hoefler Text</vt:lpstr>
      <vt:lpstr>Lucida Grande</vt:lpstr>
      <vt:lpstr>RD Quarto</vt:lpstr>
      <vt:lpstr>Times</vt:lpstr>
      <vt:lpstr>Times New Roman</vt:lpstr>
      <vt:lpstr>Title &amp; Bullets</vt:lpstr>
      <vt:lpstr>PowerPoint Presentation</vt:lpstr>
      <vt:lpstr>Schedule - Friday July 26th </vt:lpstr>
      <vt:lpstr>PowerPoint Presentation</vt:lpstr>
      <vt:lpstr>PowerPoint Presentation</vt:lpstr>
      <vt:lpstr>PowerPoint Presentation</vt:lpstr>
      <vt:lpstr>Life Focus Process </vt:lpstr>
      <vt:lpstr>18 Foundational Truths  (Natural Laws) of Life Stewardship</vt:lpstr>
      <vt:lpstr>Our Roles Diagram</vt:lpstr>
      <vt:lpstr>PowerPoint Presentation</vt:lpstr>
      <vt:lpstr>The Belief Model</vt:lpstr>
      <vt:lpstr>The Road of Life</vt:lpstr>
      <vt:lpstr>Cycle of Renewal and Holistic Transformation </vt:lpstr>
      <vt:lpstr>S.M.A.R.T. Goals</vt:lpstr>
      <vt:lpstr>PowerPoint Presentation</vt:lpstr>
      <vt:lpstr>PowerPoint Presentation</vt:lpstr>
      <vt:lpstr>Schedule - Friday July 26th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Path to Change</vt:lpstr>
      <vt:lpstr>Spiritual Functions - Assessment</vt:lpstr>
      <vt:lpstr>PowerPoint Presentation</vt:lpstr>
      <vt:lpstr>The Path to Change</vt:lpstr>
      <vt:lpstr>Bonus Ministry Planning:</vt:lpstr>
      <vt:lpstr>PowerPoint Presentation</vt:lpstr>
      <vt:lpstr>Homework Spiritual Functionality</vt:lpstr>
      <vt:lpstr>Schedule - Friday July 26th </vt:lpstr>
      <vt:lpstr>Group Questions</vt:lpstr>
      <vt:lpstr>PowerPoint Presentation</vt:lpstr>
      <vt:lpstr>PowerPoint Presentation</vt:lpstr>
      <vt:lpstr>PowerPoint Presentation</vt:lpstr>
      <vt:lpstr>PowerPoint Presentation</vt:lpstr>
      <vt:lpstr>PowerPoint Presentation</vt:lpstr>
      <vt:lpstr>THE FORCE OF CONNECTION</vt:lpstr>
      <vt:lpstr>PowerPoint Presentation</vt:lpstr>
      <vt:lpstr>CONNECTION: THE BOTTOM LINE</vt:lpstr>
      <vt:lpstr>THE CONNECTION CULTURE</vt:lpstr>
      <vt:lpstr>Connection Culture - Assessment</vt:lpstr>
      <vt:lpstr>PowerPoint Presentation</vt:lpstr>
      <vt:lpstr>INSPIRING IDENTITY (“VISION”)</vt:lpstr>
      <vt:lpstr>ELEMENT #1: INSPIRING IDENTITY</vt:lpstr>
      <vt:lpstr>God’s Mission for our lives</vt:lpstr>
      <vt:lpstr>PowerPoint Presentation</vt:lpstr>
      <vt:lpstr>HUMAN VALUE (“VALUE”)</vt:lpstr>
      <vt:lpstr>PowerPoint Presentation</vt:lpstr>
      <vt:lpstr>PowerPoint Presentation</vt:lpstr>
      <vt:lpstr>KNOWLEDGE FLOW (“VOICE”)</vt:lpstr>
      <vt:lpstr>PowerPoint Presentation</vt:lpstr>
      <vt:lpstr>PowerPoint Presentation</vt:lpstr>
      <vt:lpstr>THE CONNECTION CULTURE</vt:lpstr>
      <vt:lpstr>PowerPoint Presentation</vt:lpstr>
      <vt:lpstr>COMMITTED MEMBERS</vt:lpstr>
      <vt:lpstr>PowerPoint Presentation</vt:lpstr>
      <vt:lpstr>PowerPoint Presentation</vt:lpstr>
      <vt:lpstr>SERVANT LEADERS</vt:lpstr>
      <vt:lpstr>THE CONNECTION CULTURE</vt:lpstr>
      <vt:lpstr>THE CONNECTION CULTURE</vt:lpstr>
      <vt:lpstr>Homework:</vt:lpstr>
      <vt:lpstr>Schedule - Friday July 26th </vt:lpstr>
      <vt:lpstr>Homework Spiritual Relationships</vt:lpstr>
      <vt:lpstr>Group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lastModifiedBy>Jason Pankau</cp:lastModifiedBy>
  <cp:revision>269</cp:revision>
  <dcterms:created xsi:type="dcterms:W3CDTF">2014-01-09T03:08:45Z</dcterms:created>
  <dcterms:modified xsi:type="dcterms:W3CDTF">2023-11-29T19:26:55Z</dcterms:modified>
</cp:coreProperties>
</file>